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41"/>
  </p:notesMasterIdLst>
  <p:sldIdLst>
    <p:sldId id="265" r:id="rId3"/>
    <p:sldId id="383" r:id="rId4"/>
    <p:sldId id="384" r:id="rId5"/>
    <p:sldId id="293" r:id="rId6"/>
    <p:sldId id="295" r:id="rId7"/>
    <p:sldId id="294" r:id="rId8"/>
    <p:sldId id="297" r:id="rId9"/>
    <p:sldId id="298" r:id="rId10"/>
    <p:sldId id="290" r:id="rId11"/>
    <p:sldId id="385" r:id="rId12"/>
    <p:sldId id="301" r:id="rId13"/>
    <p:sldId id="302" r:id="rId14"/>
    <p:sldId id="303" r:id="rId15"/>
    <p:sldId id="304" r:id="rId16"/>
    <p:sldId id="305" r:id="rId17"/>
    <p:sldId id="313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87" r:id="rId34"/>
    <p:sldId id="386" r:id="rId35"/>
    <p:sldId id="388" r:id="rId36"/>
    <p:sldId id="389" r:id="rId37"/>
    <p:sldId id="328" r:id="rId38"/>
    <p:sldId id="329" r:id="rId39"/>
    <p:sldId id="330" r:id="rId40"/>
  </p:sldIdLst>
  <p:sldSz cx="9144000" cy="5143500" type="screen16x9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ова ИФ" initials="КИ" lastIdx="1" clrIdx="0">
    <p:extLst>
      <p:ext uri="{19B8F6BF-5375-455C-9EA6-DF929625EA0E}">
        <p15:presenceInfo xmlns:p15="http://schemas.microsoft.com/office/powerpoint/2012/main" userId="Кирилова И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AD"/>
    <a:srgbClr val="CCFFCC"/>
    <a:srgbClr val="99FFCC"/>
    <a:srgbClr val="4E67C8"/>
    <a:srgbClr val="FFAD94"/>
    <a:srgbClr val="FFAF97"/>
    <a:srgbClr val="A7DEC9"/>
    <a:srgbClr val="556BC1"/>
    <a:srgbClr val="959CD4"/>
    <a:srgbClr val="B2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5" autoAdjust="0"/>
    <p:restoredTop sz="94595" autoAdjust="0"/>
  </p:normalViewPr>
  <p:slideViewPr>
    <p:cSldViewPr>
      <p:cViewPr varScale="1">
        <p:scale>
          <a:sx n="135" d="100"/>
          <a:sy n="135" d="100"/>
        </p:scale>
        <p:origin x="702" y="108"/>
      </p:cViewPr>
      <p:guideLst>
        <p:guide orient="horz" pos="14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52840872087"/>
          <c:y val="3.7144441863361986E-2"/>
          <c:w val="0.78033343517386966"/>
          <c:h val="0.8450885244307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Дио 1л'!$C$2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1л'!$C$3:$C$4</c:f>
              <c:numCache>
                <c:formatCode>#,##0.00</c:formatCode>
                <c:ptCount val="2"/>
                <c:pt idx="0">
                  <c:v>2205195.91</c:v>
                </c:pt>
                <c:pt idx="1">
                  <c:v>2464912.04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' Дио 1л'!$D$2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1л'!$D$3:$D$4</c:f>
              <c:numCache>
                <c:formatCode>#,##0.00</c:formatCode>
                <c:ptCount val="2"/>
                <c:pt idx="0">
                  <c:v>2080324.28</c:v>
                </c:pt>
                <c:pt idx="1">
                  <c:v>2275766.17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26808224"/>
        <c:axId val="-1626809856"/>
      </c:barChart>
      <c:catAx>
        <c:axId val="-16268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809856"/>
        <c:crosses val="autoZero"/>
        <c:auto val="1"/>
        <c:lblAlgn val="ctr"/>
        <c:lblOffset val="100"/>
        <c:noMultiLvlLbl val="0"/>
      </c:catAx>
      <c:valAx>
        <c:axId val="-16268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808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4562348970343E-2"/>
          <c:y val="6.1801587301587302E-2"/>
          <c:w val="0.96900674460651126"/>
          <c:h val="0.496785714285714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дотации (факт)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E-4755-A9E1-8E25860E3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E-4755-A9E1-8E25860E33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626755120"/>
        <c:axId val="-1510058208"/>
      </c:lineChart>
      <c:catAx>
        <c:axId val="-16267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10058208"/>
        <c:crosses val="autoZero"/>
        <c:auto val="1"/>
        <c:lblAlgn val="ctr"/>
        <c:lblOffset val="100"/>
        <c:noMultiLvlLbl val="0"/>
      </c:catAx>
      <c:valAx>
        <c:axId val="-151005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267551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6760394826415"/>
          <c:y val="0.15773244647879531"/>
          <c:w val="0.33126479210347171"/>
          <c:h val="0.6183461916703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05801240689911E-2"/>
          <c:y val="0.12946513064822227"/>
          <c:w val="0.92086153926777026"/>
          <c:h val="0.810175194233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6291136338327111"/>
                  <c:y val="4.7372760815653246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4059689369"/>
                      <c:h val="0.13033007998479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7623456507071408"/>
                  <c:y val="-0.23122408189807223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0684344641912"/>
                      <c:h val="0.12960431789778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157425</c:v>
                </c:pt>
                <c:pt idx="1">
                  <c:v>330803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Налог на доходы физических лиц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955600918023578E-2"/>
          <c:y val="0.3254867652927273"/>
          <c:w val="0.86770181865016083"/>
          <c:h val="0.4934453936284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45288762477893E-3"/>
                  <c:y val="0.11440950915987114"/>
                </c:manualLayout>
              </c:layout>
              <c:tx>
                <c:rich>
                  <a:bodyPr/>
                  <a:lstStyle/>
                  <a:p>
                    <a:fld id="{1D2CAEC3-67D5-40FC-B2B7-C7DC691A5C3D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93852504514218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14-40B4-9950-6FD4314B9C07}"/>
                </c:ext>
              </c:extLst>
            </c:dLbl>
            <c:dLbl>
              <c:idx val="1"/>
              <c:layout>
                <c:manualLayout>
                  <c:x val="3.236971720799614E-2"/>
                  <c:y val="2.2882424173073276E-2"/>
                </c:manualLayout>
              </c:layout>
              <c:tx>
                <c:rich>
                  <a:bodyPr/>
                  <a:lstStyle/>
                  <a:p>
                    <a:fld id="{F0C43823-9A86-4BE2-AEE8-898695C7BA7F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19924872503021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14-40B4-9950-6FD4314B9C07}"/>
                </c:ext>
              </c:extLst>
            </c:dLbl>
            <c:dLbl>
              <c:idx val="2"/>
              <c:layout>
                <c:manualLayout>
                  <c:x val="4.9795335066053457E-2"/>
                  <c:y val="5.7205418867873468E-2"/>
                </c:manualLayout>
              </c:layout>
              <c:tx>
                <c:rich>
                  <a:bodyPr/>
                  <a:lstStyle/>
                  <a:p>
                    <a:fld id="{EC0ED54B-2D56-4DB1-B4A7-1241F4E8A587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4205485938515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14-40B4-9950-6FD4314B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264006</c:v>
                </c:pt>
                <c:pt idx="1">
                  <c:v>277380</c:v>
                </c:pt>
                <c:pt idx="2">
                  <c:v>291398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4-40B4-9950-6FD4314B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56576"/>
        <c:axId val="-1510060928"/>
      </c:barChart>
      <c:catAx>
        <c:axId val="-15100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60928"/>
        <c:crosses val="autoZero"/>
        <c:auto val="1"/>
        <c:lblAlgn val="ctr"/>
        <c:lblOffset val="100"/>
        <c:noMultiLvlLbl val="0"/>
      </c:catAx>
      <c:valAx>
        <c:axId val="-151006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Доходы от уплаты акцизов</a:t>
            </a:r>
          </a:p>
        </c:rich>
      </c:tx>
      <c:layout>
        <c:manualLayout>
          <c:xMode val="edge"/>
          <c:yMode val="edge"/>
          <c:x val="0.13674220352476879"/>
          <c:y val="4.80532293567394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220419934135113E-2"/>
          <c:y val="0.32490036995311028"/>
          <c:w val="0.91336072396790446"/>
          <c:h val="0.46497269573887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8053229356739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0BA65-F8B2-4561-8FE0-2430EC2BF256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D9-4592-A1B9-2FF43A74B87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438AF2-9106-42B3-9250-AC44CDEAE084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D9-4592-A1B9-2FF43A74B876}"/>
                </c:ext>
              </c:extLst>
            </c:dLbl>
            <c:dLbl>
              <c:idx val="2"/>
              <c:layout>
                <c:manualLayout>
                  <c:x val="0"/>
                  <c:y val="3.6039922017554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4ED1A7-6EDD-49C6-8221-71ABB0711E5A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D9-4592-A1B9-2FF43A74B87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19474</c:v>
                </c:pt>
                <c:pt idx="1">
                  <c:v>16348</c:v>
                </c:pt>
                <c:pt idx="2">
                  <c:v>19029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5-42AF-A9BF-84628303D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57664"/>
        <c:axId val="-1510062560"/>
      </c:barChart>
      <c:catAx>
        <c:axId val="-15100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62560"/>
        <c:crosses val="autoZero"/>
        <c:auto val="1"/>
        <c:lblAlgn val="ctr"/>
        <c:lblOffset val="100"/>
        <c:noMultiLvlLbl val="0"/>
      </c:catAx>
      <c:valAx>
        <c:axId val="-1510062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Налог на совокупный доход</a:t>
            </a:r>
          </a:p>
        </c:rich>
      </c:tx>
      <c:layout>
        <c:manualLayout>
          <c:xMode val="edge"/>
          <c:yMode val="edge"/>
          <c:x val="0.12861649516662291"/>
          <c:y val="7.4260754652991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219851349138479E-2"/>
          <c:y val="0.28678246276729485"/>
          <c:w val="0.91824884918396676"/>
          <c:h val="0.54456376192118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96188C-9F6E-4A94-AA8F-D2B741DF039F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D4-45D9-984E-F507719ECD6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963162-4C47-433F-85EA-8EEB222F700E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D4-45D9-984E-F507719ECD6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54F379-7BC9-41F1-89F1-5F58A810D6C0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D4-45D9-984E-F507719EC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13952</c:v>
                </c:pt>
                <c:pt idx="1">
                  <c:v>23671</c:v>
                </c:pt>
                <c:pt idx="2">
                  <c:v>23569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5-4F1E-9156-BD62F59EE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60384"/>
        <c:axId val="-1510057120"/>
      </c:barChart>
      <c:catAx>
        <c:axId val="-15100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57120"/>
        <c:crosses val="autoZero"/>
        <c:auto val="1"/>
        <c:lblAlgn val="ctr"/>
        <c:lblOffset val="100"/>
        <c:noMultiLvlLbl val="0"/>
      </c:catAx>
      <c:valAx>
        <c:axId val="-1510057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Государственная пошлина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168508981995229E-2"/>
          <c:y val="0.2593839999373187"/>
          <c:w val="0.93782100805876079"/>
          <c:h val="0.48173121157275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908770840743673E-3"/>
                  <c:y val="2.2011195320396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213673-A400-4310-83D4-566AC57DE030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8543034054326"/>
                      <c:h val="0.12982855556637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529-4175-B99D-5AB18C3497D9}"/>
                </c:ext>
              </c:extLst>
            </c:dLbl>
            <c:dLbl>
              <c:idx val="1"/>
              <c:layout>
                <c:manualLayout>
                  <c:x val="-7.1935824442717414E-3"/>
                  <c:y val="1.55919629195587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A4159A-3886-49CC-865C-CFD039EAB5D6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9976007231814"/>
                      <c:h val="0.12982855556637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29-4175-B99D-5AB18C3497D9}"/>
                </c:ext>
              </c:extLst>
            </c:dLbl>
            <c:dLbl>
              <c:idx val="2"/>
              <c:layout>
                <c:manualLayout>
                  <c:x val="-1.6803433752545976E-2"/>
                  <c:y val="7.45235384913290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EDEC5-55A6-4556-8B91-94BB1D6222B1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9063647671071"/>
                      <c:h val="0.101398127845141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29-4175-B99D-5AB18C349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2669</c:v>
                </c:pt>
                <c:pt idx="1">
                  <c:v>2504</c:v>
                </c:pt>
                <c:pt idx="2">
                  <c:v>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9-4175-B99D-5AB18C34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9998784"/>
        <c:axId val="-1509996608"/>
      </c:barChart>
      <c:catAx>
        <c:axId val="-15099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09996608"/>
        <c:crosses val="autoZero"/>
        <c:auto val="1"/>
        <c:lblAlgn val="ctr"/>
        <c:lblOffset val="100"/>
        <c:noMultiLvlLbl val="0"/>
      </c:catAx>
      <c:valAx>
        <c:axId val="-150999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099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43580742825871"/>
          <c:y val="3.684993976798491E-2"/>
          <c:w val="0.45428926224800847"/>
          <c:h val="0.78938310975174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5890</c:v>
                </c:pt>
                <c:pt idx="1">
                  <c:v>2799</c:v>
                </c:pt>
                <c:pt idx="2">
                  <c:v>2964</c:v>
                </c:pt>
                <c:pt idx="3">
                  <c:v>2154</c:v>
                </c:pt>
                <c:pt idx="4">
                  <c:v>507</c:v>
                </c:pt>
                <c:pt idx="5">
                  <c:v>16389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9-47D3-BDEC-019CBE9C32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737</c:v>
                </c:pt>
                <c:pt idx="1">
                  <c:v>1201</c:v>
                </c:pt>
                <c:pt idx="2">
                  <c:v>5242</c:v>
                </c:pt>
                <c:pt idx="3">
                  <c:v>1600</c:v>
                </c:pt>
                <c:pt idx="4">
                  <c:v>534</c:v>
                </c:pt>
                <c:pt idx="5">
                  <c:v>13688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9-47D3-BDEC-019CBE9C32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737</c:v>
                </c:pt>
                <c:pt idx="1">
                  <c:v>1225</c:v>
                </c:pt>
                <c:pt idx="2">
                  <c:v>5397</c:v>
                </c:pt>
                <c:pt idx="3">
                  <c:v>1646</c:v>
                </c:pt>
                <c:pt idx="4">
                  <c:v>819</c:v>
                </c:pt>
                <c:pt idx="5">
                  <c:v>14878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A9-47D3-BDEC-019CBE9C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10059296"/>
        <c:axId val="-1510056032"/>
      </c:barChart>
      <c:catAx>
        <c:axId val="-151005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56032"/>
        <c:crosses val="autoZero"/>
        <c:auto val="1"/>
        <c:lblAlgn val="ctr"/>
        <c:lblOffset val="100"/>
        <c:noMultiLvlLbl val="0"/>
      </c:catAx>
      <c:valAx>
        <c:axId val="-1510056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100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691471780913233"/>
          <c:w val="1"/>
          <c:h val="0.10103911702714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56691038002206"/>
          <c:y val="0.11805841017664703"/>
          <c:w val="0.82843308961997786"/>
          <c:h val="0.8790021016183386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9151949140637534E-3"/>
                  <c:y val="-5.8788606821464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78710446314051E-2"/>
                      <c:h val="6.1435303484797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923-4C9D-9BF9-B64120A6C721}"/>
                </c:ext>
              </c:extLst>
            </c:dLbl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157425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4-4570-A617-4ADB733E84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958892</c:v>
                </c:pt>
                <c:pt idx="1">
                  <c:v>556368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4-4570-A617-4ADB733E84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28000">
                  <a:schemeClr val="accent3">
                    <a:tint val="18000"/>
                    <a:satMod val="120000"/>
                    <a:lumMod val="88000"/>
                  </a:schemeClr>
                </a:gs>
                <a:gs pos="100000">
                  <a:schemeClr val="accent3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2473508453147077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C-4028-A646-802EE9225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73FE7B-7807-4F29-9C69-ECF3C63BD721}" type="VALUE"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23-4C9D-9BF9-B64120A6C721}"/>
                </c:ext>
              </c:extLst>
            </c:dLbl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553268</c:v>
                </c:pt>
                <c:pt idx="1">
                  <c:v>517470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54-4570-A617-4ADB733E84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4575974570318633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23-4C9D-9BF9-B64120A6C721}"/>
                </c:ext>
              </c:extLst>
            </c:dLbl>
            <c:dLbl>
              <c:idx val="1"/>
              <c:layout>
                <c:manualLayout>
                  <c:x val="-1.1660779656254906E-2"/>
                  <c:y val="2.9394882050142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23-4C9D-9BF9-B64120A6C721}"/>
                </c:ext>
              </c:extLst>
            </c:dLbl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40557</c:v>
                </c:pt>
                <c:pt idx="1">
                  <c:v>32723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54-4570-A617-4ADB733E84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0812728796892066E-2"/>
                  <c:y val="2.9394882050141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23-4C9D-9BF9-B64120A6C721}"/>
                </c:ext>
              </c:extLst>
            </c:dLbl>
            <c:dLbl>
              <c:idx val="1"/>
              <c:layout>
                <c:manualLayout>
                  <c:x val="5.3931105910178835E-2"/>
                  <c:y val="1.4697441025070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07536444527286E-2"/>
                      <c:h val="4.6737862459726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23-4C9D-9BF9-B64120A6C721}"/>
                </c:ext>
              </c:extLst>
            </c:dLbl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7285</c:v>
                </c:pt>
                <c:pt idx="1">
                  <c:v>145375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54-4570-A617-4ADB733E84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510000960"/>
        <c:axId val="-1509998240"/>
        <c:axId val="0"/>
      </c:bar3DChart>
      <c:catAx>
        <c:axId val="-15100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09998240"/>
        <c:crosses val="autoZero"/>
        <c:auto val="1"/>
        <c:lblAlgn val="ctr"/>
        <c:lblOffset val="100"/>
        <c:noMultiLvlLbl val="0"/>
      </c:catAx>
      <c:valAx>
        <c:axId val="-1509998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5100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91581651625487E-3"/>
          <c:y val="0.84416113397511072"/>
          <c:w val="0.97571573773712927"/>
          <c:h val="0.1558388673659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3758267983042"/>
          <c:y val="0.1408119497241721"/>
          <c:w val="0.79537412168194022"/>
          <c:h val="0.832548014099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19050"/>
          </c:spPr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B-4B94-86CA-0CA65FBCBD3D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B-4B94-86CA-0CA65FBCBD3D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B-4B94-86CA-0CA65FBCBD3D}"/>
              </c:ext>
            </c:extLst>
          </c:dPt>
          <c:dPt>
            <c:idx val="3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B-4B94-86CA-0CA65FBCBD3D}"/>
              </c:ext>
            </c:extLst>
          </c:dPt>
          <c:dPt>
            <c:idx val="4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B-4B94-86CA-0CA65FBCBD3D}"/>
              </c:ext>
            </c:extLst>
          </c:dPt>
          <c:dLbls>
            <c:dLbl>
              <c:idx val="0"/>
              <c:layout>
                <c:manualLayout>
                  <c:x val="-9.0283977993056125E-2"/>
                  <c:y val="0.1778536742639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B-4B94-86CA-0CA65FBCBD3D}"/>
                </c:ext>
              </c:extLst>
            </c:dLbl>
            <c:dLbl>
              <c:idx val="1"/>
              <c:layout>
                <c:manualLayout>
                  <c:x val="-0.23499318880148054"/>
                  <c:y val="1.426900644221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2709992096624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6B-4B94-86CA-0CA65FBCBD3D}"/>
                </c:ext>
              </c:extLst>
            </c:dLbl>
            <c:dLbl>
              <c:idx val="2"/>
              <c:layout>
                <c:manualLayout>
                  <c:x val="7.9894674644469546E-2"/>
                  <c:y val="0.14745717773773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5222955879237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6B-4B94-86CA-0CA65FBCBD3D}"/>
                </c:ext>
              </c:extLst>
            </c:dLbl>
            <c:dLbl>
              <c:idx val="3"/>
              <c:layout>
                <c:manualLayout>
                  <c:x val="-5.9172921481244825E-2"/>
                  <c:y val="-1.268905284541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B-4B94-86CA-0CA65FBCBD3D}"/>
                </c:ext>
              </c:extLst>
            </c:dLbl>
            <c:dLbl>
              <c:idx val="4"/>
              <c:layout>
                <c:manualLayout>
                  <c:x val="4.5385043428837209E-2"/>
                  <c:y val="3.37788120393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B-4B94-86CA-0CA65FBCB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0.09</c:v>
                </c:pt>
                <c:pt idx="1">
                  <c:v>0.56000000000000005</c:v>
                </c:pt>
                <c:pt idx="2">
                  <c:v>0.32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B-4B94-86CA-0CA65FBC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C29CD0-DBA0-45C2-9C63-2519A28329D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2086984.5</c:v>
                </c:pt>
                <c:pt idx="1">
                  <c:v>2464912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6-4082-9872-EBB3374F6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057970559618339E-2"/>
                  <c:y val="2.8672776173014908E-3"/>
                </c:manualLayout>
              </c:layout>
              <c:tx>
                <c:rich>
                  <a:bodyPr/>
                  <a:lstStyle/>
                  <a:p>
                    <a:fld id="{F129801A-9594-4200-A370-B12C3DEEC262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06-4082-9872-EBB3374F6748}"/>
                </c:ext>
              </c:extLst>
            </c:dLbl>
            <c:dLbl>
              <c:idx val="1"/>
              <c:layout>
                <c:manualLayout>
                  <c:x val="4.8976491635541887E-2"/>
                  <c:y val="5.7347793982819202E-3"/>
                </c:manualLayout>
              </c:layout>
              <c:tx>
                <c:rich>
                  <a:bodyPr/>
                  <a:lstStyle/>
                  <a:p>
                    <a:fld id="{D7D36154-873A-4255-BE9E-6256EA5B765C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1481287.9</c:v>
                </c:pt>
                <c:pt idx="1">
                  <c:v>2275766.2000000002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6-4082-9872-EBB3374F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510055488"/>
        <c:axId val="-1510061472"/>
      </c:barChart>
      <c:catAx>
        <c:axId val="-15100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10061472"/>
        <c:crosses val="autoZero"/>
        <c:auto val="1"/>
        <c:lblAlgn val="ctr"/>
        <c:lblOffset val="100"/>
        <c:tickMarkSkip val="31999"/>
        <c:noMultiLvlLbl val="0"/>
      </c:catAx>
      <c:valAx>
        <c:axId val="-15100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0055488"/>
        <c:crosses val="autoZero"/>
        <c:crossBetween val="between"/>
        <c:majorUnit val="250000"/>
        <c:min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2964290576698"/>
          <c:y val="0.86668345770891642"/>
          <c:w val="0.66470667152955343"/>
          <c:h val="0.1195587205767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5947231639889"/>
          <c:y val="5.0603295540261606E-2"/>
          <c:w val="0.67256325137421524"/>
          <c:h val="0.81084224259982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Лист1!$C$3:$C$4</c:f>
              <c:numCache>
                <c:formatCode>#,##0.00</c:formatCode>
                <c:ptCount val="2"/>
                <c:pt idx="0">
                  <c:v>2073725.36</c:v>
                </c:pt>
                <c:pt idx="1">
                  <c:v>2205195.91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Лист1!$D$3:$D$4</c:f>
              <c:numCache>
                <c:formatCode>#,##0.00</c:formatCode>
                <c:ptCount val="2"/>
                <c:pt idx="0">
                  <c:v>1740164.6</c:v>
                </c:pt>
                <c:pt idx="1">
                  <c:v>2080324.28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26761104"/>
        <c:axId val="-1626757840"/>
      </c:barChart>
      <c:catAx>
        <c:axId val="-162676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57840"/>
        <c:crosses val="autoZero"/>
        <c:auto val="1"/>
        <c:lblAlgn val="ctr"/>
        <c:lblOffset val="100"/>
        <c:noMultiLvlLbl val="0"/>
      </c:catAx>
      <c:valAx>
        <c:axId val="-16267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61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5056924408716442"/>
          <c:y val="0.91416450803711868"/>
          <c:w val="0.17501506871761899"/>
          <c:h val="8.119419479706933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0703252325832E-2"/>
          <c:y val="6.4959190799380225E-3"/>
          <c:w val="0.82355108691626855"/>
          <c:h val="0.79760473672727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83-4176-BE02-735385FCD19B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83-4176-BE02-735385FCD19B}"/>
              </c:ext>
            </c:extLst>
          </c:dPt>
          <c:dLbls>
            <c:dLbl>
              <c:idx val="0"/>
              <c:layout>
                <c:manualLayout>
                  <c:x val="4.2536669839164662E-3"/>
                  <c:y val="7.9817995329856031E-3"/>
                </c:manualLayout>
              </c:layout>
              <c:tx>
                <c:rich>
                  <a:bodyPr/>
                  <a:lstStyle/>
                  <a:p>
                    <a:fld id="{2DF69CA5-76AD-4EE2-8D43-B1DD4D945FE5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E5DD9CC9-F5F1-4DDA-A459-48A9ACB6C7D9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263781182391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83-4176-BE02-735385FCD19B}"/>
                </c:ext>
              </c:extLst>
            </c:dLbl>
            <c:dLbl>
              <c:idx val="1"/>
              <c:layout>
                <c:manualLayout>
                  <c:x val="0.14296040447631453"/>
                  <c:y val="1.8547999912707593E-2"/>
                </c:manualLayout>
              </c:layout>
              <c:tx>
                <c:rich>
                  <a:bodyPr/>
                  <a:lstStyle/>
                  <a:p>
                    <a:fld id="{1C5525E2-EBC5-46EE-B33C-B80346EBEB8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49CA8BD9-6633-404A-B9C6-0551BCA3B15C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263011536669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83-4176-BE02-735385FCD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239140.8</c:v>
                </c:pt>
                <c:pt idx="1">
                  <c:v>2036625.4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83-4176-BE02-735385FCD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10971231055199E-2"/>
          <c:y val="0.79381205944612965"/>
          <c:w val="0.89428681214345185"/>
          <c:h val="0.1680793487986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362238501925276"/>
          <c:y val="3.1774100650824506E-3"/>
          <c:w val="0.44830679933329148"/>
          <c:h val="0.93311576668292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814711124798248E-2"/>
                  <c:y val="8.3048159716616209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189.9</c:v>
                </c:pt>
                <c:pt idx="1">
                  <c:v>82586.8</c:v>
                </c:pt>
                <c:pt idx="2">
                  <c:v>3048.8</c:v>
                </c:pt>
                <c:pt idx="3">
                  <c:v>28944.9</c:v>
                </c:pt>
                <c:pt idx="4">
                  <c:v>145497</c:v>
                </c:pt>
                <c:pt idx="5">
                  <c:v>188766.8</c:v>
                </c:pt>
                <c:pt idx="6">
                  <c:v>128878.6</c:v>
                </c:pt>
                <c:pt idx="7">
                  <c:v>76591.600000000006</c:v>
                </c:pt>
                <c:pt idx="8">
                  <c:v>34812.199999999997</c:v>
                </c:pt>
                <c:pt idx="9">
                  <c:v>791971.2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E-44E0-BDF1-D3B64FEB6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год2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5.2633211673601665E-17"/>
                  <c:y val="-2.1094232587665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E-44E0-BDF1-D3B64FEB6382}"/>
                </c:ext>
              </c:extLst>
            </c:dLbl>
            <c:dLbl>
              <c:idx val="6"/>
              <c:layout>
                <c:manualLayout>
                  <c:x val="-6.8882048984088577E-4"/>
                  <c:y val="-1.265651564120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26.7</c:v>
                </c:pt>
                <c:pt idx="1">
                  <c:v>82933.7</c:v>
                </c:pt>
                <c:pt idx="2">
                  <c:v>1404</c:v>
                </c:pt>
                <c:pt idx="3">
                  <c:v>158056</c:v>
                </c:pt>
                <c:pt idx="4">
                  <c:v>167989.3</c:v>
                </c:pt>
                <c:pt idx="5">
                  <c:v>469249.8</c:v>
                </c:pt>
                <c:pt idx="6">
                  <c:v>138370.79999999999</c:v>
                </c:pt>
                <c:pt idx="7">
                  <c:v>218484</c:v>
                </c:pt>
                <c:pt idx="8">
                  <c:v>30007.599999999999</c:v>
                </c:pt>
                <c:pt idx="9">
                  <c:v>1009244.3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E-44E0-BDF1-D3B64FEB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510001504"/>
        <c:axId val="-1509997696"/>
      </c:barChart>
      <c:catAx>
        <c:axId val="-151000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7696"/>
        <c:crosses val="autoZero"/>
        <c:auto val="1"/>
        <c:lblAlgn val="ctr"/>
        <c:lblOffset val="100"/>
        <c:noMultiLvlLbl val="0"/>
      </c:catAx>
      <c:valAx>
        <c:axId val="-150999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00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81126194637576E-2"/>
          <c:y val="0.88539461926314522"/>
          <c:w val="0.23014405521610307"/>
          <c:h val="0.11460529311152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Структура расходов в</a:t>
            </a: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202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3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году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c:rich>
      </c:tx>
      <c:layout>
        <c:manualLayout>
          <c:xMode val="edge"/>
          <c:yMode val="edge"/>
          <c:x val="0.14955178324479393"/>
          <c:y val="3.410887427627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547223234136566E-2"/>
          <c:y val="0.21207076220879115"/>
          <c:w val="0.64195425757436231"/>
          <c:h val="0.553913127086976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/>
          </c:spPr>
          <c:explosion val="13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DA-4E5E-BBE6-A71FF0591EA4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DA-4E5E-BBE6-A71FF0591EA4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DA-4E5E-BBE6-A71FF0591EA4}"/>
              </c:ext>
            </c:extLst>
          </c:dPt>
          <c:dLbls>
            <c:dLbl>
              <c:idx val="0"/>
              <c:layout>
                <c:manualLayout>
                  <c:x val="-9.3589939121928381E-2"/>
                  <c:y val="-0.11150673046462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A-4E5E-BBE6-A71FF0591EA4}"/>
                </c:ext>
              </c:extLst>
            </c:dLbl>
            <c:dLbl>
              <c:idx val="1"/>
              <c:layout>
                <c:manualLayout>
                  <c:x val="0.10550017296933062"/>
                  <c:y val="1.637794784209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A-4E5E-BBE6-A71FF0591EA4}"/>
                </c:ext>
              </c:extLst>
            </c:dLbl>
            <c:dLbl>
              <c:idx val="2"/>
              <c:layout>
                <c:manualLayout>
                  <c:x val="9.2842678047747929E-2"/>
                  <c:y val="0.10367290388313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DA-4E5E-BBE6-A71FF0591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Другие отрасли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</c:v>
                </c:pt>
                <c:pt idx="1">
                  <c:v>9.6000000000000002E-2</c:v>
                </c:pt>
                <c:pt idx="2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A-4E5E-BBE6-A71FF0591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46567927794097"/>
          <c:y val="0.17328244894177408"/>
          <c:w val="0.34353419918457223"/>
          <c:h val="0.589945221943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0184053623674"/>
          <c:y val="8.7274620785318432E-2"/>
          <c:w val="0.83205950972767728"/>
          <c:h val="0.830043560734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80526</c:v>
                </c:pt>
                <c:pt idx="1">
                  <c:v>83855</c:v>
                </c:pt>
                <c:pt idx="2">
                  <c:v>84063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482637472"/>
        <c:axId val="-1482639104"/>
      </c:barChart>
      <c:catAx>
        <c:axId val="-148263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82639104"/>
        <c:crosses val="autoZero"/>
        <c:auto val="1"/>
        <c:lblAlgn val="ctr"/>
        <c:lblOffset val="100"/>
        <c:noMultiLvlLbl val="0"/>
      </c:catAx>
      <c:valAx>
        <c:axId val="-148263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63747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5176201994452"/>
          <c:y val="7.2490938632670913E-3"/>
          <c:w val="0.75265678732252617"/>
          <c:h val="0.88808180892282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01.01.2020г</c:v>
                </c:pt>
                <c:pt idx="1">
                  <c:v>на 01.01.2021г</c:v>
                </c:pt>
                <c:pt idx="2">
                  <c:v>на 01.01.2022г</c:v>
                </c:pt>
                <c:pt idx="3">
                  <c:v>на 01.01.2023г</c:v>
                </c:pt>
                <c:pt idx="4">
                  <c:v>на 01.01.2024г</c:v>
                </c:pt>
              </c:strCache>
            </c:strRef>
          </c:cat>
          <c:val>
            <c:numRef>
              <c:f>Лист1!$B$2:$B$6</c:f>
              <c:numCache>
                <c:formatCode>_-* #\ ##0_-;\-* #\ ##0_-;_-* "-"??_-;_-@_-</c:formatCode>
                <c:ptCount val="5"/>
                <c:pt idx="0">
                  <c:v>64865</c:v>
                </c:pt>
                <c:pt idx="1">
                  <c:v>54775</c:v>
                </c:pt>
                <c:pt idx="2">
                  <c:v>42675</c:v>
                </c:pt>
                <c:pt idx="3">
                  <c:v>35655</c:v>
                </c:pt>
                <c:pt idx="4">
                  <c:v>19164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529-9227-6D4BE7B69C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509999872"/>
        <c:axId val="-1478730720"/>
      </c:barChart>
      <c:catAx>
        <c:axId val="-150999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0720"/>
        <c:crosses val="autoZero"/>
        <c:auto val="1"/>
        <c:lblAlgn val="ctr"/>
        <c:lblOffset val="100"/>
        <c:noMultiLvlLbl val="0"/>
      </c:catAx>
      <c:valAx>
        <c:axId val="-147873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078903931309221E-3"/>
                  <c:y val="-0.430607449396348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B-4C6C-BBA0-0BC2DB7AF01B}"/>
                </c:ext>
              </c:extLst>
            </c:dLbl>
            <c:dLbl>
              <c:idx val="1"/>
              <c:layout>
                <c:manualLayout>
                  <c:x val="-2.9270887890763845E-3"/>
                  <c:y val="-0.355579256986294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B-4C6C-BBA0-0BC2DB7AF01B}"/>
                </c:ext>
              </c:extLst>
            </c:dLbl>
            <c:dLbl>
              <c:idx val="2"/>
              <c:layout>
                <c:manualLayout>
                  <c:x val="-2.0411091889261752E-3"/>
                  <c:y val="-0.215170640833970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B-4C6C-BBA0-0BC2DB7AF01B}"/>
                </c:ext>
              </c:extLst>
            </c:dLbl>
            <c:dLbl>
              <c:idx val="3"/>
              <c:layout>
                <c:manualLayout>
                  <c:x val="-1.6354002994377057E-3"/>
                  <c:y val="-8.6707383476556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B-4C6C-BBA0-0BC2DB7AF01B}"/>
                </c:ext>
              </c:extLst>
            </c:dLbl>
            <c:dLbl>
              <c:idx val="4"/>
              <c:layout>
                <c:manualLayout>
                  <c:x val="-6.645851719535638E-3"/>
                  <c:y val="-4.89529584993330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CA-4A7C-9F7B-F88EE0FAA9FC}"/>
                </c:ext>
              </c:extLst>
            </c:dLbl>
            <c:dLbl>
              <c:idx val="5"/>
              <c:layout>
                <c:manualLayout>
                  <c:x val="-1.6614629298840314E-3"/>
                  <c:y val="-3.6070600999508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D-4DC3-A466-3C35569CF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_-* #\ ##0.0_-;\-* #\ ##0.0_-;_-* "-"??_-;_-@_-</c:formatCode>
                <c:ptCount val="5"/>
                <c:pt idx="0">
                  <c:v>1495.3</c:v>
                </c:pt>
                <c:pt idx="1">
                  <c:v>1204</c:v>
                </c:pt>
                <c:pt idx="2">
                  <c:v>706.1</c:v>
                </c:pt>
                <c:pt idx="3">
                  <c:v>190</c:v>
                </c:pt>
                <c:pt idx="4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B-4C6C-BBA0-0BC2DB7A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78733440"/>
        <c:axId val="-1478737248"/>
      </c:barChart>
      <c:catAx>
        <c:axId val="-14787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7248"/>
        <c:crosses val="autoZero"/>
        <c:auto val="1"/>
        <c:lblAlgn val="ctr"/>
        <c:lblOffset val="100"/>
        <c:noMultiLvlLbl val="0"/>
      </c:catAx>
      <c:valAx>
        <c:axId val="-14787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032714201346051"/>
          <c:w val="0.87562704483328513"/>
          <c:h val="0.593917561791379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5746352886869906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A-4538-830D-6F45531301CD}"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A-4538-830D-6F45531301CD}"/>
                </c:ext>
              </c:extLst>
            </c:dLbl>
            <c:dLbl>
              <c:idx val="2"/>
              <c:layout>
                <c:manualLayout>
                  <c:x val="0"/>
                  <c:y val="8.96540201945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A-4538-830D-6F4553130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300101</c:v>
                </c:pt>
                <c:pt idx="1">
                  <c:v>30702</c:v>
                </c:pt>
                <c:pt idx="2">
                  <c:v>1409362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A-4538-830D-6F45531301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AA-4538-830D-6F45531301CD}"/>
                </c:ext>
              </c:extLst>
            </c:dLbl>
            <c:dLbl>
              <c:idx val="1"/>
              <c:layout>
                <c:manualLayout>
                  <c:x val="1.8372781397620098E-2"/>
                  <c:y val="-3.260146188891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A-4538-830D-6F45531301CD}"/>
                </c:ext>
              </c:extLst>
            </c:dLbl>
            <c:dLbl>
              <c:idx val="2"/>
              <c:layout>
                <c:manualLayout>
                  <c:x val="4.2398726302200242E-3"/>
                  <c:y val="7.60700777407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AA-4538-830D-6F4553130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336470</c:v>
                </c:pt>
                <c:pt idx="1">
                  <c:v>24702</c:v>
                </c:pt>
                <c:pt idx="2">
                  <c:v>1719152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AA-4538-830D-6F4553130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-1626756208"/>
        <c:axId val="-1626755664"/>
        <c:axId val="-1570556944"/>
      </c:bar3DChart>
      <c:catAx>
        <c:axId val="-16267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626755664"/>
        <c:crosses val="autoZero"/>
        <c:auto val="1"/>
        <c:lblAlgn val="ctr"/>
        <c:lblOffset val="100"/>
        <c:noMultiLvlLbl val="0"/>
      </c:catAx>
      <c:valAx>
        <c:axId val="-16267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56208"/>
        <c:crosses val="autoZero"/>
        <c:crossBetween val="between"/>
      </c:valAx>
      <c:serAx>
        <c:axId val="-15705569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267556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74958162205129"/>
          <c:y val="1.5593287764917066E-2"/>
          <c:w val="0.39126095627253138"/>
          <c:h val="0.73487195291400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0.10541775892583838"/>
                  <c:y val="0.164222152803623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8268273428815388"/>
                  <c:y val="-0.172534155655207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300101</c:v>
                </c:pt>
                <c:pt idx="1">
                  <c:v>30702</c:v>
                </c:pt>
                <c:pt idx="2">
                  <c:v>1409362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22-3BE7-4145-87F7-7A26E7A92AE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23-3BE7-4145-87F7-7A26E7A92AE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4-3BE7-4145-87F7-7A26E7A92AE4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24</c:v>
                </c:pt>
                <c:pt idx="1">
                  <c:v>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BE7-4145-87F7-7A26E7A92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74958162205129"/>
          <c:y val="1.5593287764917066E-2"/>
          <c:w val="0.39126095627253138"/>
          <c:h val="0.73487195291400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7.6188558263923567E-2"/>
                  <c:y val="0.12424962972547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5637645369243056"/>
                  <c:y val="-0.227496514200990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336470</c:v>
                </c:pt>
                <c:pt idx="1">
                  <c:v>24702</c:v>
                </c:pt>
                <c:pt idx="2">
                  <c:v>1719152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6325052202178"/>
          <c:y val="0.13170893025789968"/>
          <c:w val="0.50908063277869409"/>
          <c:h val="0.63548463865302818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0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A8-4B60-9C39-044B21C80F89}"/>
              </c:ext>
            </c:extLst>
          </c:dPt>
          <c:dPt>
            <c:idx val="1"/>
            <c:bubble3D val="0"/>
            <c:explosion val="85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32A8-4B60-9C39-044B21C80F89}"/>
              </c:ext>
            </c:extLst>
          </c:dPt>
          <c:dPt>
            <c:idx val="2"/>
            <c:bubble3D val="0"/>
            <c:explosion val="9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A8-4B60-9C39-044B21C80F89}"/>
              </c:ext>
            </c:extLst>
          </c:dPt>
          <c:dPt>
            <c:idx val="3"/>
            <c:bubble3D val="0"/>
            <c:explosion val="99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A8-4B60-9C39-044B21C80F89}"/>
              </c:ext>
            </c:extLst>
          </c:dPt>
          <c:dPt>
            <c:idx val="4"/>
            <c:bubble3D val="0"/>
            <c:explosion val="97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A8-4B60-9C39-044B21C80F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A8-4B60-9C39-044B21C80F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A8-4B60-9C39-044B21C80F8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A8-4B60-9C39-044B21C80F8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A8-4B60-9C39-044B21C80F89}"/>
              </c:ext>
            </c:extLst>
          </c:dPt>
          <c:dLbls>
            <c:dLbl>
              <c:idx val="0"/>
              <c:layout>
                <c:manualLayout>
                  <c:x val="-7.8462435797731878E-2"/>
                  <c:y val="-0.1509711582062217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8-4B60-9C39-044B21C80F89}"/>
                </c:ext>
              </c:extLst>
            </c:dLbl>
            <c:dLbl>
              <c:idx val="1"/>
              <c:layout>
                <c:manualLayout>
                  <c:x val="-1.6095878947923165E-2"/>
                  <c:y val="3.6428753400301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32A8-4B60-9C39-044B21C80F89}"/>
                </c:ext>
              </c:extLst>
            </c:dLbl>
            <c:dLbl>
              <c:idx val="2"/>
              <c:layout>
                <c:manualLayout>
                  <c:x val="-5.8037488355994635E-2"/>
                  <c:y val="1.8777874079473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8-4B60-9C39-044B21C80F89}"/>
                </c:ext>
              </c:extLst>
            </c:dLbl>
            <c:dLbl>
              <c:idx val="3"/>
              <c:layout>
                <c:manualLayout>
                  <c:x val="-8.3546717743612539E-2"/>
                  <c:y val="-2.8636484253200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8-4B60-9C39-044B21C80F89}"/>
                </c:ext>
              </c:extLst>
            </c:dLbl>
            <c:dLbl>
              <c:idx val="4"/>
              <c:layout>
                <c:manualLayout>
                  <c:x val="-2.4225985218166643E-2"/>
                  <c:y val="-2.2452914578433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8-4B60-9C39-044B21C80F89}"/>
                </c:ext>
              </c:extLst>
            </c:dLbl>
            <c:dLbl>
              <c:idx val="5"/>
              <c:layout>
                <c:manualLayout>
                  <c:x val="-4.5559841641527009E-2"/>
                  <c:y val="-6.116899269848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8-4B60-9C39-044B21C80F89}"/>
                </c:ext>
              </c:extLst>
            </c:dLbl>
            <c:dLbl>
              <c:idx val="6"/>
              <c:layout>
                <c:manualLayout>
                  <c:x val="-7.6729366252752127E-3"/>
                  <c:y val="-1.8356437645731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8-4B60-9C39-044B21C80F89}"/>
                </c:ext>
              </c:extLst>
            </c:dLbl>
            <c:dLbl>
              <c:idx val="7"/>
              <c:layout>
                <c:manualLayout>
                  <c:x val="-1.1354952726050341E-2"/>
                  <c:y val="-7.66221770492208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2A8-4B60-9C39-044B21C80F89}"/>
                </c:ext>
              </c:extLst>
            </c:dLbl>
            <c:dLbl>
              <c:idx val="8"/>
              <c:layout>
                <c:manualLayout>
                  <c:x val="3.0538273525163872E-2"/>
                  <c:y val="-1.44617380312273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2A8-4B60-9C39-044B21C80F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(80,7%)</c:v>
                </c:pt>
                <c:pt idx="1">
                  <c:v>Акцизы (5,3%)</c:v>
                </c:pt>
                <c:pt idx="2">
                  <c:v>Налог на совокупный доход (6,5%)</c:v>
                </c:pt>
                <c:pt idx="3">
                  <c:v>Госпошлина (0,7%)</c:v>
                </c:pt>
                <c:pt idx="4">
                  <c:v>Аренда имущества (0,6%)</c:v>
                </c:pt>
                <c:pt idx="5">
                  <c:v>Аренда земли (3,5%)</c:v>
                </c:pt>
                <c:pt idx="6">
                  <c:v>Доходы от продажи активов (1,5%)</c:v>
                </c:pt>
                <c:pt idx="7">
                  <c:v>Штрафы и санкции (0,3%)</c:v>
                </c:pt>
                <c:pt idx="8">
                  <c:v>Прочие неналоговые (0,9%)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0.8068122667316403</c:v>
                </c:pt>
                <c:pt idx="1">
                  <c:v>5.2686808501212719E-2</c:v>
                </c:pt>
                <c:pt idx="2">
                  <c:v>6.5256996666408246E-2</c:v>
                </c:pt>
                <c:pt idx="3">
                  <c:v>6.8499219208576524E-3</c:v>
                </c:pt>
                <c:pt idx="4">
                  <c:v>5.7285725360769939E-3</c:v>
                </c:pt>
                <c:pt idx="5">
                  <c:v>3.5465096962112232E-2</c:v>
                </c:pt>
                <c:pt idx="6">
                  <c:v>1.4943018838669664E-2</c:v>
                </c:pt>
                <c:pt idx="7">
                  <c:v>3.3945045573854009E-3</c:v>
                </c:pt>
                <c:pt idx="8">
                  <c:v>8.8628132856367597E-3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2A8-4B60-9C39-044B21C80F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8252688803808117"/>
          <c:y val="0.14048160757799666"/>
          <c:w val="0.3199902343670995"/>
          <c:h val="0.71325080920652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Bahnschrift SemiBold" panose="020B0502040204020203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8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93704594935783"/>
          <c:y val="0.23396622520332269"/>
          <c:w val="0.65464227224275107"/>
          <c:h val="0.63551423087676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8.63663840297634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1-463D-B5A8-035E9E7F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  <c:pt idx="8">
                  <c:v>Прочие неналоговые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291398</c:v>
                </c:pt>
                <c:pt idx="1">
                  <c:v>19029</c:v>
                </c:pt>
                <c:pt idx="2">
                  <c:v>23569</c:v>
                </c:pt>
                <c:pt idx="3">
                  <c:v>2473</c:v>
                </c:pt>
                <c:pt idx="4">
                  <c:v>2069</c:v>
                </c:pt>
                <c:pt idx="5">
                  <c:v>12809</c:v>
                </c:pt>
                <c:pt idx="6">
                  <c:v>5397</c:v>
                </c:pt>
                <c:pt idx="7">
                  <c:v>1226</c:v>
                </c:pt>
                <c:pt idx="8">
                  <c:v>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63D-B5A8-035E9E7FE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509999328"/>
        <c:axId val="-1509997152"/>
      </c:barChart>
      <c:catAx>
        <c:axId val="-150999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7152"/>
        <c:crosses val="autoZero"/>
        <c:auto val="1"/>
        <c:lblAlgn val="r"/>
        <c:lblOffset val="100"/>
        <c:noMultiLvlLbl val="0"/>
      </c:catAx>
      <c:valAx>
        <c:axId val="-150999715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-15099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88102740129832E-2"/>
          <c:y val="8.0065501759905844E-2"/>
          <c:w val="0.91015151614403533"/>
          <c:h val="0.846558660845571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5211138156366463"/>
                  <c:y val="5.9970519148665996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8192120067"/>
                      <c:h val="0.13536908597457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25727974669481168"/>
                  <c:y val="-0.170167005253384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/>
                      <a:t>287 900</a:t>
                    </a:r>
                  </a:p>
                </c:rich>
              </c:tx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681924230641"/>
                      <c:h val="0.13931983747837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149296</c:v>
                </c:pt>
                <c:pt idx="1">
                  <c:v>349801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65527664319817E-2"/>
          <c:y val="0"/>
          <c:w val="0.95973460309969449"/>
          <c:h val="0.9534211023263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3575727696922565"/>
                  <c:y val="2.9825158315742648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5667148091"/>
                      <c:h val="6.5000119034392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6381124319520055"/>
                  <c:y val="-0.13024267144920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0" dirty="0"/>
                      <a:t>330 803</a:t>
                    </a:r>
                    <a:endParaRPr lang="en-US" b="0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254193978447"/>
                      <c:h val="6.89427365213388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361172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5863724391254108"/>
          <c:y val="0.62678955331625852"/>
          <c:w val="0.80475773093807723"/>
          <c:h val="0.2325676651206946"/>
        </c:manualLayout>
      </c:layout>
      <c:overlay val="0"/>
      <c:txPr>
        <a:bodyPr/>
        <a:lstStyle/>
        <a:p>
          <a:pPr>
            <a:defRPr sz="1800">
              <a:latin typeface="Bahnschrift SemiBold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6T12:04:29.516" idx="1">
    <p:pos x="5473" y="207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pPr algn="ctr"/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1) Поддержка социальной сферы в сумме 11 809,1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учреждений физкультурной  направленности  в сумме 9 106,1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Ремонтные работы в учреждениях культуры сумме 884,0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2693BD0C-E112-4FB1-8159-2BF60126C7C8}">
      <dgm:prSet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Организация и участие в спортивных мероприятиях в сумме 104,7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B83476-3BF5-466E-BAE3-4EAB4E88DD36}" type="parTrans" cxnId="{D951C5C6-0D71-4F27-942A-CCE48741BE36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5F6B382B-033E-4606-A013-61D26C9FB40C}" type="sibTrans" cxnId="{D951C5C6-0D71-4F27-942A-CCE48741BE36}">
      <dgm:prSet/>
      <dgm:spPr/>
      <dgm:t>
        <a:bodyPr/>
        <a:lstStyle/>
        <a:p>
          <a:endParaRPr lang="ru-RU"/>
        </a:p>
      </dgm:t>
    </dgm:pt>
    <dgm:pt modelId="{943B55F5-EC9F-4919-852C-601B19E8C5AC}">
      <dgm:prSet custT="1"/>
      <dgm:spPr/>
      <dgm:t>
        <a:bodyPr anchor="ctr" anchorCtr="1"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образовательных организаций в сумме 1 714,2тыс.руб </a:t>
          </a:r>
        </a:p>
      </dgm:t>
    </dgm:pt>
    <dgm:pt modelId="{0D8B1067-88DF-4F3E-B649-084581070051}" type="parTrans" cxnId="{FD951250-BDD0-4521-900A-70DD5ABD0211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7BCF42E0-09FE-41CD-A12E-41A55667E22B}" type="sibTrans" cxnId="{FD951250-BDD0-4521-900A-70DD5ABD0211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584100" custScaleY="60869" custLinFactNeighborX="-8054" custLinFactNeighborY="-51049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4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4" custScaleX="240302" custScaleY="144569" custLinFactNeighborX="4266" custLinFactNeighborY="-44420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4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4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4" custScaleX="190946" custScaleY="142719" custLinFactNeighborX="-7014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4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09A4CFD-8229-4209-9CC4-111BD206C05C}" type="pres">
      <dgm:prSet presAssocID="{0D8B1067-88DF-4F3E-B649-084581070051}" presName="Name37" presStyleLbl="parChTrans1D2" presStyleIdx="2" presStyleCnt="4"/>
      <dgm:spPr/>
    </dgm:pt>
    <dgm:pt modelId="{61B23CCF-E67C-4E86-9B66-AE3A543DD34E}" type="pres">
      <dgm:prSet presAssocID="{943B55F5-EC9F-4919-852C-601B19E8C5AC}" presName="hierRoot2" presStyleCnt="0">
        <dgm:presLayoutVars>
          <dgm:hierBranch val="init"/>
        </dgm:presLayoutVars>
      </dgm:prSet>
      <dgm:spPr/>
    </dgm:pt>
    <dgm:pt modelId="{3F48CD82-6FB7-4A0B-85CC-FE309544132F}" type="pres">
      <dgm:prSet presAssocID="{943B55F5-EC9F-4919-852C-601B19E8C5AC}" presName="rootComposite" presStyleCnt="0"/>
      <dgm:spPr/>
    </dgm:pt>
    <dgm:pt modelId="{F1E3AF71-1BFE-4E5E-903B-303B2697918B}" type="pres">
      <dgm:prSet presAssocID="{943B55F5-EC9F-4919-852C-601B19E8C5AC}" presName="rootText" presStyleLbl="node2" presStyleIdx="2" presStyleCnt="4" custScaleX="217353" custScaleY="142719" custLinFactNeighborX="3282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712506B-8819-4D69-A564-47796274BFC0}" type="pres">
      <dgm:prSet presAssocID="{943B55F5-EC9F-4919-852C-601B19E8C5AC}" presName="rootConnector" presStyleLbl="node2" presStyleIdx="2" presStyleCnt="4"/>
      <dgm:spPr/>
    </dgm:pt>
    <dgm:pt modelId="{18A24618-3F3D-40A5-A946-2052272FF46F}" type="pres">
      <dgm:prSet presAssocID="{943B55F5-EC9F-4919-852C-601B19E8C5AC}" presName="hierChild4" presStyleCnt="0"/>
      <dgm:spPr/>
    </dgm:pt>
    <dgm:pt modelId="{6B1E0EDE-546B-4E90-A764-F685F1C63225}" type="pres">
      <dgm:prSet presAssocID="{943B55F5-EC9F-4919-852C-601B19E8C5AC}" presName="hierChild5" presStyleCnt="0"/>
      <dgm:spPr/>
    </dgm:pt>
    <dgm:pt modelId="{7FE1EC6F-3C08-4943-94EE-29B64E831547}" type="pres">
      <dgm:prSet presAssocID="{CCB83476-3BF5-466E-BAE3-4EAB4E88DD36}" presName="Name37" presStyleLbl="parChTrans1D2" presStyleIdx="3" presStyleCnt="4"/>
      <dgm:spPr/>
    </dgm:pt>
    <dgm:pt modelId="{34F62598-969D-420A-9D5C-DF9EEF9F08B5}" type="pres">
      <dgm:prSet presAssocID="{2693BD0C-E112-4FB1-8159-2BF60126C7C8}" presName="hierRoot2" presStyleCnt="0">
        <dgm:presLayoutVars>
          <dgm:hierBranch val="init"/>
        </dgm:presLayoutVars>
      </dgm:prSet>
      <dgm:spPr/>
    </dgm:pt>
    <dgm:pt modelId="{8328E965-7BC2-43E6-84CE-6D3D3CA8FDE5}" type="pres">
      <dgm:prSet presAssocID="{2693BD0C-E112-4FB1-8159-2BF60126C7C8}" presName="rootComposite" presStyleCnt="0"/>
      <dgm:spPr/>
    </dgm:pt>
    <dgm:pt modelId="{DAB95986-300F-42ED-B594-AADF34540F4D}" type="pres">
      <dgm:prSet presAssocID="{2693BD0C-E112-4FB1-8159-2BF60126C7C8}" presName="rootText" presStyleLbl="node2" presStyleIdx="3" presStyleCnt="4" custScaleX="185898" custScaleY="142719" custLinFactNeighborX="-5645" custLinFactNeighborY="-43778">
        <dgm:presLayoutVars>
          <dgm:chPref val="3"/>
        </dgm:presLayoutVars>
      </dgm:prSet>
      <dgm:spPr>
        <a:prstGeom prst="round2DiagRect">
          <a:avLst/>
        </a:prstGeom>
      </dgm:spPr>
    </dgm:pt>
    <dgm:pt modelId="{DE594CC4-764D-4340-84FD-4E1AEB14B56B}" type="pres">
      <dgm:prSet presAssocID="{2693BD0C-E112-4FB1-8159-2BF60126C7C8}" presName="rootConnector" presStyleLbl="node2" presStyleIdx="3" presStyleCnt="4"/>
      <dgm:spPr/>
    </dgm:pt>
    <dgm:pt modelId="{B7CB51CB-F2C2-471C-A0D3-80083B094E8D}" type="pres">
      <dgm:prSet presAssocID="{2693BD0C-E112-4FB1-8159-2BF60126C7C8}" presName="hierChild4" presStyleCnt="0"/>
      <dgm:spPr/>
    </dgm:pt>
    <dgm:pt modelId="{1A59965A-A857-4CCD-8A35-672A10530B6A}" type="pres">
      <dgm:prSet presAssocID="{2693BD0C-E112-4FB1-8159-2BF60126C7C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C6C82A1B-7416-4F8F-9B66-AD77D174E075}" type="presOf" srcId="{0D8B1067-88DF-4F3E-B649-084581070051}" destId="{A09A4CFD-8229-4209-9CC4-111BD206C05C}" srcOrd="0" destOrd="0" presId="urn:microsoft.com/office/officeart/2005/8/layout/orgChart1"/>
    <dgm:cxn modelId="{8D9D6322-F941-462A-9449-5F581EEE7D1E}" type="presOf" srcId="{258A345E-1293-4D00-86EA-372388371331}" destId="{D8CBF618-45C6-4554-8DDD-3B120805EADD}" srcOrd="1" destOrd="0" presId="urn:microsoft.com/office/officeart/2005/8/layout/orgChart1"/>
    <dgm:cxn modelId="{ED399432-1C3F-4D93-AC9A-7215380F6A52}" type="presOf" srcId="{00B7CCE0-EEFA-48A9-B066-1D82520494E7}" destId="{80ED5289-A097-44B7-A86B-9B7FCDF7B014}" srcOrd="0" destOrd="0" presId="urn:microsoft.com/office/officeart/2005/8/layout/orgChart1"/>
    <dgm:cxn modelId="{8516DD66-09A8-41F6-BEBB-B3871C121234}" type="presOf" srcId="{CD233AE1-B786-45EA-B831-4C059BA29EAE}" destId="{524AF7E8-A076-4EB7-AD1F-673B16A5CEB5}" srcOrd="0" destOrd="0" presId="urn:microsoft.com/office/officeart/2005/8/layout/orgChart1"/>
    <dgm:cxn modelId="{FD951250-BDD0-4521-900A-70DD5ABD0211}" srcId="{258A345E-1293-4D00-86EA-372388371331}" destId="{943B55F5-EC9F-4919-852C-601B19E8C5AC}" srcOrd="2" destOrd="0" parTransId="{0D8B1067-88DF-4F3E-B649-084581070051}" sibTransId="{7BCF42E0-09FE-41CD-A12E-41A55667E22B}"/>
    <dgm:cxn modelId="{3079A554-BDA0-4BEF-886C-264215FDF501}" type="presOf" srcId="{8C7F2BEC-0B85-4CDE-9114-B0043B536AAB}" destId="{867A49FE-BF17-438D-9826-E094C6CD868A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1769178A-B709-4A80-BAB5-0D959158EB47}" type="presOf" srcId="{6BCF021F-AC44-4D5C-9581-DFB916A29BB8}" destId="{9A65F2E7-5957-4288-B24B-B28B029869E3}" srcOrd="1" destOrd="0" presId="urn:microsoft.com/office/officeart/2005/8/layout/orgChart1"/>
    <dgm:cxn modelId="{D981B58B-7C64-4F0F-BB36-64B75DD47B62}" type="presOf" srcId="{2693BD0C-E112-4FB1-8159-2BF60126C7C8}" destId="{DAB95986-300F-42ED-B594-AADF34540F4D}" srcOrd="0" destOrd="0" presId="urn:microsoft.com/office/officeart/2005/8/layout/orgChart1"/>
    <dgm:cxn modelId="{B6ABE5C2-A888-4252-9C42-C75D3F0B8F8B}" type="presOf" srcId="{6BCF021F-AC44-4D5C-9581-DFB916A29BB8}" destId="{13D4B8E8-FCEC-40D8-8DBC-324E6ED3A04B}" srcOrd="0" destOrd="0" presId="urn:microsoft.com/office/officeart/2005/8/layout/orgChart1"/>
    <dgm:cxn modelId="{D951C5C6-0D71-4F27-942A-CCE48741BE36}" srcId="{258A345E-1293-4D00-86EA-372388371331}" destId="{2693BD0C-E112-4FB1-8159-2BF60126C7C8}" srcOrd="3" destOrd="0" parTransId="{CCB83476-3BF5-466E-BAE3-4EAB4E88DD36}" sibTransId="{5F6B382B-033E-4606-A013-61D26C9FB40C}"/>
    <dgm:cxn modelId="{B47838CB-FC23-4874-9AA1-3A6F64E55D22}" type="presOf" srcId="{CC8155E1-FC34-4735-8BDE-3593C31588B4}" destId="{B371B987-CAA3-415A-829F-ABB92A59FC61}" srcOrd="0" destOrd="0" presId="urn:microsoft.com/office/officeart/2005/8/layout/orgChart1"/>
    <dgm:cxn modelId="{775E8FCD-78A4-4917-BC79-F3D3191F5113}" type="presOf" srcId="{8C7F2BEC-0B85-4CDE-9114-B0043B536AAB}" destId="{CC780487-E548-4B2F-81B9-12032837D58F}" srcOrd="1" destOrd="0" presId="urn:microsoft.com/office/officeart/2005/8/layout/orgChart1"/>
    <dgm:cxn modelId="{448A35D6-2721-4997-AEC0-F887102795E9}" type="presOf" srcId="{943B55F5-EC9F-4919-852C-601B19E8C5AC}" destId="{F1E3AF71-1BFE-4E5E-903B-303B2697918B}" srcOrd="0" destOrd="0" presId="urn:microsoft.com/office/officeart/2005/8/layout/orgChart1"/>
    <dgm:cxn modelId="{D66F88DB-10EA-4C88-8C19-5AFDF704B659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4326A3DE-5F97-4128-A0B4-66BED5970066}" type="presOf" srcId="{CCB83476-3BF5-466E-BAE3-4EAB4E88DD36}" destId="{7FE1EC6F-3C08-4943-94EE-29B64E831547}" srcOrd="0" destOrd="0" presId="urn:microsoft.com/office/officeart/2005/8/layout/orgChart1"/>
    <dgm:cxn modelId="{75FA66E4-B0D0-40FC-A813-8F79DBE223FD}" type="presOf" srcId="{943B55F5-EC9F-4919-852C-601B19E8C5AC}" destId="{C712506B-8819-4D69-A564-47796274BFC0}" srcOrd="1" destOrd="0" presId="urn:microsoft.com/office/officeart/2005/8/layout/orgChart1"/>
    <dgm:cxn modelId="{7AA1E7E4-52C8-42B3-87E4-C31CA84A774A}" type="presOf" srcId="{2693BD0C-E112-4FB1-8159-2BF60126C7C8}" destId="{DE594CC4-764D-4340-84FD-4E1AEB14B56B}" srcOrd="1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755CC11-FD02-496E-B1D6-E210763BF68E}" type="presParOf" srcId="{524AF7E8-A076-4EB7-AD1F-673B16A5CEB5}" destId="{6DEB9E55-A265-4844-A336-19C7A0A73B36}" srcOrd="0" destOrd="0" presId="urn:microsoft.com/office/officeart/2005/8/layout/orgChart1"/>
    <dgm:cxn modelId="{3C6E5ABB-161E-494D-88D3-0687FB78D8DF}" type="presParOf" srcId="{6DEB9E55-A265-4844-A336-19C7A0A73B36}" destId="{9A1BCEF4-08B2-4318-AF4C-7DC1351498CF}" srcOrd="0" destOrd="0" presId="urn:microsoft.com/office/officeart/2005/8/layout/orgChart1"/>
    <dgm:cxn modelId="{8565F164-C333-4367-B394-E029F0E51F4B}" type="presParOf" srcId="{9A1BCEF4-08B2-4318-AF4C-7DC1351498CF}" destId="{C6929872-55FC-4078-9141-BAE36ABC49A2}" srcOrd="0" destOrd="0" presId="urn:microsoft.com/office/officeart/2005/8/layout/orgChart1"/>
    <dgm:cxn modelId="{BD459EBD-0683-4415-BE0D-A2C5EEA6168C}" type="presParOf" srcId="{9A1BCEF4-08B2-4318-AF4C-7DC1351498CF}" destId="{D8CBF618-45C6-4554-8DDD-3B120805EADD}" srcOrd="1" destOrd="0" presId="urn:microsoft.com/office/officeart/2005/8/layout/orgChart1"/>
    <dgm:cxn modelId="{D495A0B5-2159-4BEE-9A0C-920CC05B3034}" type="presParOf" srcId="{6DEB9E55-A265-4844-A336-19C7A0A73B36}" destId="{4C3842D3-F0D4-40BD-8A6C-BCA9313C642F}" srcOrd="1" destOrd="0" presId="urn:microsoft.com/office/officeart/2005/8/layout/orgChart1"/>
    <dgm:cxn modelId="{391A12B9-8D0F-4B57-8665-C84EC5814901}" type="presParOf" srcId="{4C3842D3-F0D4-40BD-8A6C-BCA9313C642F}" destId="{B371B987-CAA3-415A-829F-ABB92A59FC61}" srcOrd="0" destOrd="0" presId="urn:microsoft.com/office/officeart/2005/8/layout/orgChart1"/>
    <dgm:cxn modelId="{54B6EDBE-D51D-43AE-BE4C-D3233244952B}" type="presParOf" srcId="{4C3842D3-F0D4-40BD-8A6C-BCA9313C642F}" destId="{051D4BCF-F577-44AB-9606-64F839F7BD6B}" srcOrd="1" destOrd="0" presId="urn:microsoft.com/office/officeart/2005/8/layout/orgChart1"/>
    <dgm:cxn modelId="{B1FA0CD4-32CE-4299-B7E3-BDA7B7EC276D}" type="presParOf" srcId="{051D4BCF-F577-44AB-9606-64F839F7BD6B}" destId="{9754DFE2-E6DC-4B4D-B82A-4719A666D1CC}" srcOrd="0" destOrd="0" presId="urn:microsoft.com/office/officeart/2005/8/layout/orgChart1"/>
    <dgm:cxn modelId="{0C61B4CA-716D-476D-9DAA-CBFC84246E96}" type="presParOf" srcId="{9754DFE2-E6DC-4B4D-B82A-4719A666D1CC}" destId="{13D4B8E8-FCEC-40D8-8DBC-324E6ED3A04B}" srcOrd="0" destOrd="0" presId="urn:microsoft.com/office/officeart/2005/8/layout/orgChart1"/>
    <dgm:cxn modelId="{B3B3B98B-7692-421F-B4D7-0F219EE4726F}" type="presParOf" srcId="{9754DFE2-E6DC-4B4D-B82A-4719A666D1CC}" destId="{9A65F2E7-5957-4288-B24B-B28B029869E3}" srcOrd="1" destOrd="0" presId="urn:microsoft.com/office/officeart/2005/8/layout/orgChart1"/>
    <dgm:cxn modelId="{11EAA0B7-8BE1-413C-929A-6824C78D8015}" type="presParOf" srcId="{051D4BCF-F577-44AB-9606-64F839F7BD6B}" destId="{45C11E5F-0A87-45A4-8430-3B6D71BA7AEF}" srcOrd="1" destOrd="0" presId="urn:microsoft.com/office/officeart/2005/8/layout/orgChart1"/>
    <dgm:cxn modelId="{8D4E272F-6A9F-417A-9FE6-68366ADC2304}" type="presParOf" srcId="{051D4BCF-F577-44AB-9606-64F839F7BD6B}" destId="{D6C226D1-5905-4B8B-9DDA-B8E0C675926A}" srcOrd="2" destOrd="0" presId="urn:microsoft.com/office/officeart/2005/8/layout/orgChart1"/>
    <dgm:cxn modelId="{CE3F3B66-96DA-4C1D-9014-DCFDFA6B94C9}" type="presParOf" srcId="{4C3842D3-F0D4-40BD-8A6C-BCA9313C642F}" destId="{80ED5289-A097-44B7-A86B-9B7FCDF7B014}" srcOrd="2" destOrd="0" presId="urn:microsoft.com/office/officeart/2005/8/layout/orgChart1"/>
    <dgm:cxn modelId="{51959163-1302-4DC8-B7AC-BC459C65D9A5}" type="presParOf" srcId="{4C3842D3-F0D4-40BD-8A6C-BCA9313C642F}" destId="{7811C8AD-5E30-43E0-81F6-1B42FEAE12E9}" srcOrd="3" destOrd="0" presId="urn:microsoft.com/office/officeart/2005/8/layout/orgChart1"/>
    <dgm:cxn modelId="{55F241EE-1392-4DCD-801F-7CF178B1F764}" type="presParOf" srcId="{7811C8AD-5E30-43E0-81F6-1B42FEAE12E9}" destId="{5AE928F7-C569-468C-A5FA-AB10632FEB88}" srcOrd="0" destOrd="0" presId="urn:microsoft.com/office/officeart/2005/8/layout/orgChart1"/>
    <dgm:cxn modelId="{5DAF8BD6-DFC4-4E25-A439-D249DBB746C1}" type="presParOf" srcId="{5AE928F7-C569-468C-A5FA-AB10632FEB88}" destId="{867A49FE-BF17-438D-9826-E094C6CD868A}" srcOrd="0" destOrd="0" presId="urn:microsoft.com/office/officeart/2005/8/layout/orgChart1"/>
    <dgm:cxn modelId="{92C48F50-DB4B-4639-A228-C8A8F41A7FF4}" type="presParOf" srcId="{5AE928F7-C569-468C-A5FA-AB10632FEB88}" destId="{CC780487-E548-4B2F-81B9-12032837D58F}" srcOrd="1" destOrd="0" presId="urn:microsoft.com/office/officeart/2005/8/layout/orgChart1"/>
    <dgm:cxn modelId="{A9C7A5E5-59D5-4F7E-8C05-3B0BB5C79C4C}" type="presParOf" srcId="{7811C8AD-5E30-43E0-81F6-1B42FEAE12E9}" destId="{048887D5-22B4-43D9-B683-FD47098A3124}" srcOrd="1" destOrd="0" presId="urn:microsoft.com/office/officeart/2005/8/layout/orgChart1"/>
    <dgm:cxn modelId="{CAF3D8DD-5362-4E90-8A72-B5D8AAA4FBEF}" type="presParOf" srcId="{7811C8AD-5E30-43E0-81F6-1B42FEAE12E9}" destId="{82735EAF-6011-4718-9B16-1A9F00E1BAFB}" srcOrd="2" destOrd="0" presId="urn:microsoft.com/office/officeart/2005/8/layout/orgChart1"/>
    <dgm:cxn modelId="{1B9FABCE-A691-4926-8EAA-BFBEADE51CC5}" type="presParOf" srcId="{4C3842D3-F0D4-40BD-8A6C-BCA9313C642F}" destId="{A09A4CFD-8229-4209-9CC4-111BD206C05C}" srcOrd="4" destOrd="0" presId="urn:microsoft.com/office/officeart/2005/8/layout/orgChart1"/>
    <dgm:cxn modelId="{DC3F35E0-A379-4FEA-BDC0-457AB1F5C111}" type="presParOf" srcId="{4C3842D3-F0D4-40BD-8A6C-BCA9313C642F}" destId="{61B23CCF-E67C-4E86-9B66-AE3A543DD34E}" srcOrd="5" destOrd="0" presId="urn:microsoft.com/office/officeart/2005/8/layout/orgChart1"/>
    <dgm:cxn modelId="{AEB075DD-2C8B-4299-B26D-1CFFDDE4F1D2}" type="presParOf" srcId="{61B23CCF-E67C-4E86-9B66-AE3A543DD34E}" destId="{3F48CD82-6FB7-4A0B-85CC-FE309544132F}" srcOrd="0" destOrd="0" presId="urn:microsoft.com/office/officeart/2005/8/layout/orgChart1"/>
    <dgm:cxn modelId="{ECB8CC3A-53E6-4BC3-A432-4460C382DF71}" type="presParOf" srcId="{3F48CD82-6FB7-4A0B-85CC-FE309544132F}" destId="{F1E3AF71-1BFE-4E5E-903B-303B2697918B}" srcOrd="0" destOrd="0" presId="urn:microsoft.com/office/officeart/2005/8/layout/orgChart1"/>
    <dgm:cxn modelId="{5262C7D3-90AE-4B09-B779-77295E0A5341}" type="presParOf" srcId="{3F48CD82-6FB7-4A0B-85CC-FE309544132F}" destId="{C712506B-8819-4D69-A564-47796274BFC0}" srcOrd="1" destOrd="0" presId="urn:microsoft.com/office/officeart/2005/8/layout/orgChart1"/>
    <dgm:cxn modelId="{C0A90891-8493-4505-AE54-B208487C7EDD}" type="presParOf" srcId="{61B23CCF-E67C-4E86-9B66-AE3A543DD34E}" destId="{18A24618-3F3D-40A5-A946-2052272FF46F}" srcOrd="1" destOrd="0" presId="urn:microsoft.com/office/officeart/2005/8/layout/orgChart1"/>
    <dgm:cxn modelId="{9C42F554-54C6-49D3-8B1B-64081C2B88F1}" type="presParOf" srcId="{61B23CCF-E67C-4E86-9B66-AE3A543DD34E}" destId="{6B1E0EDE-546B-4E90-A764-F685F1C63225}" srcOrd="2" destOrd="0" presId="urn:microsoft.com/office/officeart/2005/8/layout/orgChart1"/>
    <dgm:cxn modelId="{7CDC1724-4A7D-45D5-824B-F56B617B78BF}" type="presParOf" srcId="{4C3842D3-F0D4-40BD-8A6C-BCA9313C642F}" destId="{7FE1EC6F-3C08-4943-94EE-29B64E831547}" srcOrd="6" destOrd="0" presId="urn:microsoft.com/office/officeart/2005/8/layout/orgChart1"/>
    <dgm:cxn modelId="{51B802F9-AB46-4808-A750-04CE31002C45}" type="presParOf" srcId="{4C3842D3-F0D4-40BD-8A6C-BCA9313C642F}" destId="{34F62598-969D-420A-9D5C-DF9EEF9F08B5}" srcOrd="7" destOrd="0" presId="urn:microsoft.com/office/officeart/2005/8/layout/orgChart1"/>
    <dgm:cxn modelId="{B8997CC1-2CB9-4886-A2ED-38A1CE81D29B}" type="presParOf" srcId="{34F62598-969D-420A-9D5C-DF9EEF9F08B5}" destId="{8328E965-7BC2-43E6-84CE-6D3D3CA8FDE5}" srcOrd="0" destOrd="0" presId="urn:microsoft.com/office/officeart/2005/8/layout/orgChart1"/>
    <dgm:cxn modelId="{172EF0C9-3D0C-4454-A9D2-20472ACDF8B3}" type="presParOf" srcId="{8328E965-7BC2-43E6-84CE-6D3D3CA8FDE5}" destId="{DAB95986-300F-42ED-B594-AADF34540F4D}" srcOrd="0" destOrd="0" presId="urn:microsoft.com/office/officeart/2005/8/layout/orgChart1"/>
    <dgm:cxn modelId="{F617B3BF-9B7A-42F6-BBE3-802990046D22}" type="presParOf" srcId="{8328E965-7BC2-43E6-84CE-6D3D3CA8FDE5}" destId="{DE594CC4-764D-4340-84FD-4E1AEB14B56B}" srcOrd="1" destOrd="0" presId="urn:microsoft.com/office/officeart/2005/8/layout/orgChart1"/>
    <dgm:cxn modelId="{83A7CB9B-8A25-4BCC-BDD9-CCEDA2F03958}" type="presParOf" srcId="{34F62598-969D-420A-9D5C-DF9EEF9F08B5}" destId="{B7CB51CB-F2C2-471C-A0D3-80083B094E8D}" srcOrd="1" destOrd="0" presId="urn:microsoft.com/office/officeart/2005/8/layout/orgChart1"/>
    <dgm:cxn modelId="{4FAA3D9F-D2BE-445D-A0E8-EB15C0A40ED9}" type="presParOf" srcId="{34F62598-969D-420A-9D5C-DF9EEF9F08B5}" destId="{1A59965A-A857-4CCD-8A35-672A10530B6A}" srcOrd="2" destOrd="0" presId="urn:microsoft.com/office/officeart/2005/8/layout/orgChart1"/>
    <dgm:cxn modelId="{83703074-E17F-423F-B49C-0F543D921277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2) На развитие экономики в сумме 3 566,0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 bIns="0" anchor="ctr" anchorCtr="1"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</a:b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в сумме 1 066,0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 anchor="ctr" anchorCtr="1"/>
        <a:lstStyle/>
        <a:p>
          <a:r>
            <a:rPr lang="ru-RU" sz="900" dirty="0">
              <a:latin typeface="Bahnschrift SemiLight"/>
            </a:rPr>
            <a:t>Развитие с/хозяйства и регулирования рынков сельскохозяйственной продукции, сырья и продовольствия </a:t>
          </a:r>
          <a:r>
            <a:rPr lang="ru-RU" sz="900" dirty="0">
              <a:latin typeface="Bahnschrift SemiLight"/>
              <a:cs typeface="Times New Roman" panose="02020603050405020304" pitchFamily="18" charset="0"/>
            </a:rPr>
            <a:t>в сумме 2 500,0 </a:t>
          </a:r>
          <a:r>
            <a:rPr lang="ru-RU" sz="900" dirty="0" err="1">
              <a:latin typeface="Bahnschrift SemiLight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Light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409899" custScaleY="44995" custLinFactNeighborX="107" custLinFactNeighborY="8528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2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2" custScaleX="195982" custScaleY="47133" custLinFactNeighborX="-3407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2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2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2" custScaleX="287624" custScaleY="48599" custLinFactNeighborX="10792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2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9000CF13-8407-4ECE-8571-3607FAFAB76E}" type="presOf" srcId="{CD233AE1-B786-45EA-B831-4C059BA29EAE}" destId="{524AF7E8-A076-4EB7-AD1F-673B16A5CEB5}" srcOrd="0" destOrd="0" presId="urn:microsoft.com/office/officeart/2005/8/layout/orgChart1"/>
    <dgm:cxn modelId="{6D65E92B-876D-4BF5-AE53-654F486003E6}" type="presOf" srcId="{258A345E-1293-4D00-86EA-372388371331}" destId="{D8CBF618-45C6-4554-8DDD-3B120805EADD}" srcOrd="1" destOrd="0" presId="urn:microsoft.com/office/officeart/2005/8/layout/orgChart1"/>
    <dgm:cxn modelId="{EC64D66B-02CA-4D80-961F-82B37E920294}" type="presOf" srcId="{00B7CCE0-EEFA-48A9-B066-1D82520494E7}" destId="{80ED5289-A097-44B7-A86B-9B7FCDF7B014}" srcOrd="0" destOrd="0" presId="urn:microsoft.com/office/officeart/2005/8/layout/orgChart1"/>
    <dgm:cxn modelId="{FBCE646E-173A-409A-B18D-E144A8A95117}" type="presOf" srcId="{6BCF021F-AC44-4D5C-9581-DFB916A29BB8}" destId="{13D4B8E8-FCEC-40D8-8DBC-324E6ED3A04B}" srcOrd="0" destOrd="0" presId="urn:microsoft.com/office/officeart/2005/8/layout/orgChart1"/>
    <dgm:cxn modelId="{E2400A54-AB13-4B50-83B7-CC5A54BDD3A5}" type="presOf" srcId="{8C7F2BEC-0B85-4CDE-9114-B0043B536AAB}" destId="{CC780487-E548-4B2F-81B9-12032837D58F}" srcOrd="1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8C75C09C-1140-47D7-A905-0B320202135B}" type="presOf" srcId="{6BCF021F-AC44-4D5C-9581-DFB916A29BB8}" destId="{9A65F2E7-5957-4288-B24B-B28B029869E3}" srcOrd="1" destOrd="0" presId="urn:microsoft.com/office/officeart/2005/8/layout/orgChart1"/>
    <dgm:cxn modelId="{D2E208C5-8589-4C81-96FF-23B0C079286C}" type="presOf" srcId="{CC8155E1-FC34-4735-8BDE-3593C31588B4}" destId="{B371B987-CAA3-415A-829F-ABB92A59FC61}" srcOrd="0" destOrd="0" presId="urn:microsoft.com/office/officeart/2005/8/layout/orgChart1"/>
    <dgm:cxn modelId="{A368D5CA-7FB1-4CCD-B85C-2856478860D4}" type="presOf" srcId="{8C7F2BEC-0B85-4CDE-9114-B0043B536AAB}" destId="{867A49FE-BF17-438D-9826-E094C6CD868A}" srcOrd="0" destOrd="0" presId="urn:microsoft.com/office/officeart/2005/8/layout/orgChart1"/>
    <dgm:cxn modelId="{22D532D7-6202-4611-BD9C-41DADB0DE170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B9ACF9C2-24C9-498F-8FF6-0D5B78428324}" type="presParOf" srcId="{524AF7E8-A076-4EB7-AD1F-673B16A5CEB5}" destId="{6DEB9E55-A265-4844-A336-19C7A0A73B36}" srcOrd="0" destOrd="0" presId="urn:microsoft.com/office/officeart/2005/8/layout/orgChart1"/>
    <dgm:cxn modelId="{15B19FAF-0BD0-493A-A016-72A47DE00789}" type="presParOf" srcId="{6DEB9E55-A265-4844-A336-19C7A0A73B36}" destId="{9A1BCEF4-08B2-4318-AF4C-7DC1351498CF}" srcOrd="0" destOrd="0" presId="urn:microsoft.com/office/officeart/2005/8/layout/orgChart1"/>
    <dgm:cxn modelId="{531D755A-3B6E-4ACA-91B6-DD86E35E4DEA}" type="presParOf" srcId="{9A1BCEF4-08B2-4318-AF4C-7DC1351498CF}" destId="{C6929872-55FC-4078-9141-BAE36ABC49A2}" srcOrd="0" destOrd="0" presId="urn:microsoft.com/office/officeart/2005/8/layout/orgChart1"/>
    <dgm:cxn modelId="{04199321-52EC-4D34-854E-FF391F45B582}" type="presParOf" srcId="{9A1BCEF4-08B2-4318-AF4C-7DC1351498CF}" destId="{D8CBF618-45C6-4554-8DDD-3B120805EADD}" srcOrd="1" destOrd="0" presId="urn:microsoft.com/office/officeart/2005/8/layout/orgChart1"/>
    <dgm:cxn modelId="{D866A2F7-1C6E-4373-ABB5-8D5A17CBA76B}" type="presParOf" srcId="{6DEB9E55-A265-4844-A336-19C7A0A73B36}" destId="{4C3842D3-F0D4-40BD-8A6C-BCA9313C642F}" srcOrd="1" destOrd="0" presId="urn:microsoft.com/office/officeart/2005/8/layout/orgChart1"/>
    <dgm:cxn modelId="{4DE46FC2-547A-452A-8A56-9CAF8E7A3AA2}" type="presParOf" srcId="{4C3842D3-F0D4-40BD-8A6C-BCA9313C642F}" destId="{B371B987-CAA3-415A-829F-ABB92A59FC61}" srcOrd="0" destOrd="0" presId="urn:microsoft.com/office/officeart/2005/8/layout/orgChart1"/>
    <dgm:cxn modelId="{C5AD7ED1-6C17-48A0-BC27-3149DBFF347B}" type="presParOf" srcId="{4C3842D3-F0D4-40BD-8A6C-BCA9313C642F}" destId="{051D4BCF-F577-44AB-9606-64F839F7BD6B}" srcOrd="1" destOrd="0" presId="urn:microsoft.com/office/officeart/2005/8/layout/orgChart1"/>
    <dgm:cxn modelId="{18523DFD-0AD0-4DE4-BDEC-24D91C333965}" type="presParOf" srcId="{051D4BCF-F577-44AB-9606-64F839F7BD6B}" destId="{9754DFE2-E6DC-4B4D-B82A-4719A666D1CC}" srcOrd="0" destOrd="0" presId="urn:microsoft.com/office/officeart/2005/8/layout/orgChart1"/>
    <dgm:cxn modelId="{1C1E8D63-6E8E-4D48-9826-CFC8CC3BB6D8}" type="presParOf" srcId="{9754DFE2-E6DC-4B4D-B82A-4719A666D1CC}" destId="{13D4B8E8-FCEC-40D8-8DBC-324E6ED3A04B}" srcOrd="0" destOrd="0" presId="urn:microsoft.com/office/officeart/2005/8/layout/orgChart1"/>
    <dgm:cxn modelId="{C6D6B2D2-6D1C-4CA6-B56B-8DDDCA31ACA5}" type="presParOf" srcId="{9754DFE2-E6DC-4B4D-B82A-4719A666D1CC}" destId="{9A65F2E7-5957-4288-B24B-B28B029869E3}" srcOrd="1" destOrd="0" presId="urn:microsoft.com/office/officeart/2005/8/layout/orgChart1"/>
    <dgm:cxn modelId="{805868A0-54F9-4224-92DD-65C853B271D8}" type="presParOf" srcId="{051D4BCF-F577-44AB-9606-64F839F7BD6B}" destId="{45C11E5F-0A87-45A4-8430-3B6D71BA7AEF}" srcOrd="1" destOrd="0" presId="urn:microsoft.com/office/officeart/2005/8/layout/orgChart1"/>
    <dgm:cxn modelId="{57A013D5-FD6F-4619-B3E5-18AAA6DBC9E6}" type="presParOf" srcId="{051D4BCF-F577-44AB-9606-64F839F7BD6B}" destId="{D6C226D1-5905-4B8B-9DDA-B8E0C675926A}" srcOrd="2" destOrd="0" presId="urn:microsoft.com/office/officeart/2005/8/layout/orgChart1"/>
    <dgm:cxn modelId="{998FC8DB-13A9-459F-9DE0-70B3CBA50EC6}" type="presParOf" srcId="{4C3842D3-F0D4-40BD-8A6C-BCA9313C642F}" destId="{80ED5289-A097-44B7-A86B-9B7FCDF7B014}" srcOrd="2" destOrd="0" presId="urn:microsoft.com/office/officeart/2005/8/layout/orgChart1"/>
    <dgm:cxn modelId="{AB4A3599-528F-4D25-8573-390D0DB99F62}" type="presParOf" srcId="{4C3842D3-F0D4-40BD-8A6C-BCA9313C642F}" destId="{7811C8AD-5E30-43E0-81F6-1B42FEAE12E9}" srcOrd="3" destOrd="0" presId="urn:microsoft.com/office/officeart/2005/8/layout/orgChart1"/>
    <dgm:cxn modelId="{DA4BBC0C-0542-4AF9-B267-3AB1C26B33DE}" type="presParOf" srcId="{7811C8AD-5E30-43E0-81F6-1B42FEAE12E9}" destId="{5AE928F7-C569-468C-A5FA-AB10632FEB88}" srcOrd="0" destOrd="0" presId="urn:microsoft.com/office/officeart/2005/8/layout/orgChart1"/>
    <dgm:cxn modelId="{1350CDDB-0DE6-4EF7-AFCB-D1793E8DB30F}" type="presParOf" srcId="{5AE928F7-C569-468C-A5FA-AB10632FEB88}" destId="{867A49FE-BF17-438D-9826-E094C6CD868A}" srcOrd="0" destOrd="0" presId="urn:microsoft.com/office/officeart/2005/8/layout/orgChart1"/>
    <dgm:cxn modelId="{297F9134-C38E-40D8-89C5-D0234B2B49EB}" type="presParOf" srcId="{5AE928F7-C569-468C-A5FA-AB10632FEB88}" destId="{CC780487-E548-4B2F-81B9-12032837D58F}" srcOrd="1" destOrd="0" presId="urn:microsoft.com/office/officeart/2005/8/layout/orgChart1"/>
    <dgm:cxn modelId="{44E92ECF-1C99-4C0C-BE3D-600CC27A2A3D}" type="presParOf" srcId="{7811C8AD-5E30-43E0-81F6-1B42FEAE12E9}" destId="{048887D5-22B4-43D9-B683-FD47098A3124}" srcOrd="1" destOrd="0" presId="urn:microsoft.com/office/officeart/2005/8/layout/orgChart1"/>
    <dgm:cxn modelId="{F765FAFA-9652-4C03-A57D-8CE302CC0CD3}" type="presParOf" srcId="{7811C8AD-5E30-43E0-81F6-1B42FEAE12E9}" destId="{82735EAF-6011-4718-9B16-1A9F00E1BAFB}" srcOrd="2" destOrd="0" presId="urn:microsoft.com/office/officeart/2005/8/layout/orgChart1"/>
    <dgm:cxn modelId="{0F9E3D8A-25FF-4711-AD82-D4B47AC8E0DC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3) На благоустройство сельских территорий в сумме 1 805,2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Трудоустройство безработных граждан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517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Замены ламп уличного освещения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153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,0тыс.руб</a:t>
          </a: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50F2A74D-D51F-4C84-925C-48A18BBC6E07}">
      <dgm:prSet custT="1"/>
      <dgm:spPr/>
      <dgm:t>
        <a:bodyPr/>
        <a:lstStyle/>
        <a:p>
          <a:r>
            <a:rPr lang="ru-RU" sz="900" dirty="0">
              <a:latin typeface="Bahnschrift" panose="020B0502040204020203" pitchFamily="34" charset="0"/>
            </a:rPr>
            <a:t>Обеспечение первичных мер пожарной безопасности в сумме 1 135,2 </a:t>
          </a:r>
          <a:r>
            <a:rPr lang="ru-RU" sz="900" dirty="0" err="1">
              <a:latin typeface="Bahnschrift" panose="020B0502040204020203" pitchFamily="34" charset="0"/>
            </a:rPr>
            <a:t>тыс.руб</a:t>
          </a:r>
          <a:endParaRPr lang="ru-RU" sz="900" dirty="0">
            <a:latin typeface="Bahnschrift" panose="020B0502040204020203" pitchFamily="34" charset="0"/>
          </a:endParaRPr>
        </a:p>
      </dgm:t>
    </dgm:pt>
    <dgm:pt modelId="{F2BD8432-611A-49D0-BE22-6F716A5ECFF5}" type="parTrans" cxnId="{3F127BBA-3EAB-40B8-B09E-79FCD52CAE16}">
      <dgm:prSet/>
      <dgm:spPr/>
      <dgm:t>
        <a:bodyPr/>
        <a:lstStyle/>
        <a:p>
          <a:endParaRPr lang="ru-RU"/>
        </a:p>
      </dgm:t>
    </dgm:pt>
    <dgm:pt modelId="{798CEA9F-3873-4F8E-955A-DD48E717E5C2}" type="sibTrans" cxnId="{3F127BBA-3EAB-40B8-B09E-79FCD52CAE16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601248" custScaleY="44995" custLinFactNeighborX="-1206" custLinFactNeighborY="-26571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3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3" custScaleX="218556" custScaleY="52405" custLinFactX="-272" custLinFactNeighborX="-100000" custLinFactNeighborY="-6442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3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DFF37571-9092-452E-AF9F-137735BB136B}" type="pres">
      <dgm:prSet presAssocID="{F2BD8432-611A-49D0-BE22-6F716A5ECFF5}" presName="Name37" presStyleLbl="parChTrans1D2" presStyleIdx="1" presStyleCnt="3"/>
      <dgm:spPr/>
    </dgm:pt>
    <dgm:pt modelId="{5E1A24DC-00F3-4284-A512-D96BCD034D54}" type="pres">
      <dgm:prSet presAssocID="{50F2A74D-D51F-4C84-925C-48A18BBC6E07}" presName="hierRoot2" presStyleCnt="0">
        <dgm:presLayoutVars>
          <dgm:hierBranch val="init"/>
        </dgm:presLayoutVars>
      </dgm:prSet>
      <dgm:spPr/>
    </dgm:pt>
    <dgm:pt modelId="{4B3E67C2-05ED-47E7-BF47-D7FF30E16CE2}" type="pres">
      <dgm:prSet presAssocID="{50F2A74D-D51F-4C84-925C-48A18BBC6E07}" presName="rootComposite" presStyleCnt="0"/>
      <dgm:spPr/>
    </dgm:pt>
    <dgm:pt modelId="{90DFDE0D-CEB4-4FF2-9894-CED942DB404A}" type="pres">
      <dgm:prSet presAssocID="{50F2A74D-D51F-4C84-925C-48A18BBC6E07}" presName="rootText" presStyleLbl="node2" presStyleIdx="1" presStyleCnt="3" custScaleX="274236" custScaleY="49496" custLinFactNeighborX="9809" custLinFactNeighborY="-6998">
        <dgm:presLayoutVars>
          <dgm:chPref val="3"/>
        </dgm:presLayoutVars>
      </dgm:prSet>
      <dgm:spPr>
        <a:prstGeom prst="round2DiagRect">
          <a:avLst/>
        </a:prstGeom>
      </dgm:spPr>
    </dgm:pt>
    <dgm:pt modelId="{E98A4BEA-6066-41D7-8720-6045C78EA400}" type="pres">
      <dgm:prSet presAssocID="{50F2A74D-D51F-4C84-925C-48A18BBC6E07}" presName="rootConnector" presStyleLbl="node2" presStyleIdx="1" presStyleCnt="3"/>
      <dgm:spPr/>
    </dgm:pt>
    <dgm:pt modelId="{98BDAE82-0167-4405-ADF9-0D76BF3B8F12}" type="pres">
      <dgm:prSet presAssocID="{50F2A74D-D51F-4C84-925C-48A18BBC6E07}" presName="hierChild4" presStyleCnt="0"/>
      <dgm:spPr/>
    </dgm:pt>
    <dgm:pt modelId="{CB1309F5-6911-402A-8CC9-103E0464BD19}" type="pres">
      <dgm:prSet presAssocID="{50F2A74D-D51F-4C84-925C-48A18BBC6E07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2" presStyleCnt="3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2" presStyleCnt="3" custScaleX="179420" custScaleY="52405" custLinFactX="3185" custLinFactNeighborX="100000" custLinFactNeighborY="-6442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2" presStyleCnt="3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227BEF1E-1BEF-4FB8-9CEA-7B636FC815E9}" type="presOf" srcId="{00B7CCE0-EEFA-48A9-B066-1D82520494E7}" destId="{80ED5289-A097-44B7-A86B-9B7FCDF7B014}" srcOrd="0" destOrd="0" presId="urn:microsoft.com/office/officeart/2005/8/layout/orgChart1"/>
    <dgm:cxn modelId="{2D4F3222-A7DF-4579-B90B-15810D583527}" type="presOf" srcId="{6BCF021F-AC44-4D5C-9581-DFB916A29BB8}" destId="{13D4B8E8-FCEC-40D8-8DBC-324E6ED3A04B}" srcOrd="0" destOrd="0" presId="urn:microsoft.com/office/officeart/2005/8/layout/orgChart1"/>
    <dgm:cxn modelId="{E4BF4022-201B-4211-B843-65444C235178}" type="presOf" srcId="{8C7F2BEC-0B85-4CDE-9114-B0043B536AAB}" destId="{867A49FE-BF17-438D-9826-E094C6CD868A}" srcOrd="0" destOrd="0" presId="urn:microsoft.com/office/officeart/2005/8/layout/orgChart1"/>
    <dgm:cxn modelId="{89FB202A-77A5-48AD-B9C5-293D8ADCD516}" type="presOf" srcId="{CC8155E1-FC34-4735-8BDE-3593C31588B4}" destId="{B371B987-CAA3-415A-829F-ABB92A59FC61}" srcOrd="0" destOrd="0" presId="urn:microsoft.com/office/officeart/2005/8/layout/orgChart1"/>
    <dgm:cxn modelId="{12A5C13D-7506-4A08-AC7A-E0D2BE3E5638}" type="presOf" srcId="{F2BD8432-611A-49D0-BE22-6F716A5ECFF5}" destId="{DFF37571-9092-452E-AF9F-137735BB136B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C7D8F57C-0FB4-4C9F-A50F-A170ED098B58}" type="presOf" srcId="{8C7F2BEC-0B85-4CDE-9114-B0043B536AAB}" destId="{CC780487-E548-4B2F-81B9-12032837D58F}" srcOrd="1" destOrd="0" presId="urn:microsoft.com/office/officeart/2005/8/layout/orgChart1"/>
    <dgm:cxn modelId="{1A9DFF96-2EFA-4452-B440-565025960BD1}" type="presOf" srcId="{6BCF021F-AC44-4D5C-9581-DFB916A29BB8}" destId="{9A65F2E7-5957-4288-B24B-B28B029869E3}" srcOrd="1" destOrd="0" presId="urn:microsoft.com/office/officeart/2005/8/layout/orgChart1"/>
    <dgm:cxn modelId="{150F9D9A-93E6-4E44-8D03-5005442E023A}" type="presOf" srcId="{50F2A74D-D51F-4C84-925C-48A18BBC6E07}" destId="{90DFDE0D-CEB4-4FF2-9894-CED942DB404A}" srcOrd="0" destOrd="0" presId="urn:microsoft.com/office/officeart/2005/8/layout/orgChart1"/>
    <dgm:cxn modelId="{3F127BBA-3EAB-40B8-B09E-79FCD52CAE16}" srcId="{258A345E-1293-4D00-86EA-372388371331}" destId="{50F2A74D-D51F-4C84-925C-48A18BBC6E07}" srcOrd="1" destOrd="0" parTransId="{F2BD8432-611A-49D0-BE22-6F716A5ECFF5}" sibTransId="{798CEA9F-3873-4F8E-955A-DD48E717E5C2}"/>
    <dgm:cxn modelId="{AE6834D1-609D-4930-829D-0511ED4B08A8}" type="presOf" srcId="{CD233AE1-B786-45EA-B831-4C059BA29EAE}" destId="{524AF7E8-A076-4EB7-AD1F-673B16A5CEB5}" srcOrd="0" destOrd="0" presId="urn:microsoft.com/office/officeart/2005/8/layout/orgChart1"/>
    <dgm:cxn modelId="{435B32DE-2A6C-4304-8421-7F038E7680B2}" srcId="{258A345E-1293-4D00-86EA-372388371331}" destId="{8C7F2BEC-0B85-4CDE-9114-B0043B536AAB}" srcOrd="2" destOrd="0" parTransId="{00B7CCE0-EEFA-48A9-B066-1D82520494E7}" sibTransId="{0EDCF425-CE61-44B1-A0F2-9EE8A5DABD6D}"/>
    <dgm:cxn modelId="{597105E1-0B3E-4F01-97B4-315F25214AFC}" type="presOf" srcId="{50F2A74D-D51F-4C84-925C-48A18BBC6E07}" destId="{E98A4BEA-6066-41D7-8720-6045C78EA400}" srcOrd="1" destOrd="0" presId="urn:microsoft.com/office/officeart/2005/8/layout/orgChart1"/>
    <dgm:cxn modelId="{4C7613E2-1443-4C16-8434-9F89E02655FB}" type="presOf" srcId="{258A345E-1293-4D00-86EA-372388371331}" destId="{D8CBF618-45C6-4554-8DDD-3B120805EADD}" srcOrd="1" destOrd="0" presId="urn:microsoft.com/office/officeart/2005/8/layout/orgChart1"/>
    <dgm:cxn modelId="{016B4AEF-3A75-42DA-8140-B723BAEFD5FB}" type="presOf" srcId="{258A345E-1293-4D00-86EA-372388371331}" destId="{C6929872-55FC-4078-9141-BAE36ABC49A2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E4765E21-181A-4B1B-B7D2-32EEEC55C001}" type="presParOf" srcId="{524AF7E8-A076-4EB7-AD1F-673B16A5CEB5}" destId="{6DEB9E55-A265-4844-A336-19C7A0A73B36}" srcOrd="0" destOrd="0" presId="urn:microsoft.com/office/officeart/2005/8/layout/orgChart1"/>
    <dgm:cxn modelId="{1AA7B06B-213F-4875-A7F1-42A733E564D9}" type="presParOf" srcId="{6DEB9E55-A265-4844-A336-19C7A0A73B36}" destId="{9A1BCEF4-08B2-4318-AF4C-7DC1351498CF}" srcOrd="0" destOrd="0" presId="urn:microsoft.com/office/officeart/2005/8/layout/orgChart1"/>
    <dgm:cxn modelId="{11B5FB3E-7FDE-457B-B572-0C0B82A3D1C0}" type="presParOf" srcId="{9A1BCEF4-08B2-4318-AF4C-7DC1351498CF}" destId="{C6929872-55FC-4078-9141-BAE36ABC49A2}" srcOrd="0" destOrd="0" presId="urn:microsoft.com/office/officeart/2005/8/layout/orgChart1"/>
    <dgm:cxn modelId="{E335EB6C-1A75-4B17-B586-CE206E957538}" type="presParOf" srcId="{9A1BCEF4-08B2-4318-AF4C-7DC1351498CF}" destId="{D8CBF618-45C6-4554-8DDD-3B120805EADD}" srcOrd="1" destOrd="0" presId="urn:microsoft.com/office/officeart/2005/8/layout/orgChart1"/>
    <dgm:cxn modelId="{BB8D916F-E274-4732-9F01-D7313ACA68E2}" type="presParOf" srcId="{6DEB9E55-A265-4844-A336-19C7A0A73B36}" destId="{4C3842D3-F0D4-40BD-8A6C-BCA9313C642F}" srcOrd="1" destOrd="0" presId="urn:microsoft.com/office/officeart/2005/8/layout/orgChart1"/>
    <dgm:cxn modelId="{B3F50782-7D64-4968-9363-485872EEB980}" type="presParOf" srcId="{4C3842D3-F0D4-40BD-8A6C-BCA9313C642F}" destId="{B371B987-CAA3-415A-829F-ABB92A59FC61}" srcOrd="0" destOrd="0" presId="urn:microsoft.com/office/officeart/2005/8/layout/orgChart1"/>
    <dgm:cxn modelId="{5BF72C06-9AFF-471D-8BD3-2A738E80B241}" type="presParOf" srcId="{4C3842D3-F0D4-40BD-8A6C-BCA9313C642F}" destId="{051D4BCF-F577-44AB-9606-64F839F7BD6B}" srcOrd="1" destOrd="0" presId="urn:microsoft.com/office/officeart/2005/8/layout/orgChart1"/>
    <dgm:cxn modelId="{FECEA837-B79C-489C-AD88-D1BC0CF6E51F}" type="presParOf" srcId="{051D4BCF-F577-44AB-9606-64F839F7BD6B}" destId="{9754DFE2-E6DC-4B4D-B82A-4719A666D1CC}" srcOrd="0" destOrd="0" presId="urn:microsoft.com/office/officeart/2005/8/layout/orgChart1"/>
    <dgm:cxn modelId="{AFEEFFF7-9CA3-4804-86ED-58BDE3E95F12}" type="presParOf" srcId="{9754DFE2-E6DC-4B4D-B82A-4719A666D1CC}" destId="{13D4B8E8-FCEC-40D8-8DBC-324E6ED3A04B}" srcOrd="0" destOrd="0" presId="urn:microsoft.com/office/officeart/2005/8/layout/orgChart1"/>
    <dgm:cxn modelId="{D9FE1C64-8B26-46CE-8139-B11A5875FFB3}" type="presParOf" srcId="{9754DFE2-E6DC-4B4D-B82A-4719A666D1CC}" destId="{9A65F2E7-5957-4288-B24B-B28B029869E3}" srcOrd="1" destOrd="0" presId="urn:microsoft.com/office/officeart/2005/8/layout/orgChart1"/>
    <dgm:cxn modelId="{92CF121F-2544-4E2F-AB24-A743BA04004A}" type="presParOf" srcId="{051D4BCF-F577-44AB-9606-64F839F7BD6B}" destId="{45C11E5F-0A87-45A4-8430-3B6D71BA7AEF}" srcOrd="1" destOrd="0" presId="urn:microsoft.com/office/officeart/2005/8/layout/orgChart1"/>
    <dgm:cxn modelId="{CAE14C42-2AFA-4EB8-9BD0-37C4FA70EE9B}" type="presParOf" srcId="{051D4BCF-F577-44AB-9606-64F839F7BD6B}" destId="{D6C226D1-5905-4B8B-9DDA-B8E0C675926A}" srcOrd="2" destOrd="0" presId="urn:microsoft.com/office/officeart/2005/8/layout/orgChart1"/>
    <dgm:cxn modelId="{7EF001AF-5C37-42B5-A59F-3241D6EBACC8}" type="presParOf" srcId="{4C3842D3-F0D4-40BD-8A6C-BCA9313C642F}" destId="{DFF37571-9092-452E-AF9F-137735BB136B}" srcOrd="2" destOrd="0" presId="urn:microsoft.com/office/officeart/2005/8/layout/orgChart1"/>
    <dgm:cxn modelId="{1BAB0442-1CD8-45A1-88FC-8082A0FE7176}" type="presParOf" srcId="{4C3842D3-F0D4-40BD-8A6C-BCA9313C642F}" destId="{5E1A24DC-00F3-4284-A512-D96BCD034D54}" srcOrd="3" destOrd="0" presId="urn:microsoft.com/office/officeart/2005/8/layout/orgChart1"/>
    <dgm:cxn modelId="{B01489AD-5F72-433A-A9C5-D17B727B25AC}" type="presParOf" srcId="{5E1A24DC-00F3-4284-A512-D96BCD034D54}" destId="{4B3E67C2-05ED-47E7-BF47-D7FF30E16CE2}" srcOrd="0" destOrd="0" presId="urn:microsoft.com/office/officeart/2005/8/layout/orgChart1"/>
    <dgm:cxn modelId="{670D3D80-8700-400D-9638-FF8C63A74E7F}" type="presParOf" srcId="{4B3E67C2-05ED-47E7-BF47-D7FF30E16CE2}" destId="{90DFDE0D-CEB4-4FF2-9894-CED942DB404A}" srcOrd="0" destOrd="0" presId="urn:microsoft.com/office/officeart/2005/8/layout/orgChart1"/>
    <dgm:cxn modelId="{A2685D0B-3911-4B4F-A8DF-B0F916C9EDC1}" type="presParOf" srcId="{4B3E67C2-05ED-47E7-BF47-D7FF30E16CE2}" destId="{E98A4BEA-6066-41D7-8720-6045C78EA400}" srcOrd="1" destOrd="0" presId="urn:microsoft.com/office/officeart/2005/8/layout/orgChart1"/>
    <dgm:cxn modelId="{8B69543E-F5DE-4668-A25E-D4A50096300C}" type="presParOf" srcId="{5E1A24DC-00F3-4284-A512-D96BCD034D54}" destId="{98BDAE82-0167-4405-ADF9-0D76BF3B8F12}" srcOrd="1" destOrd="0" presId="urn:microsoft.com/office/officeart/2005/8/layout/orgChart1"/>
    <dgm:cxn modelId="{32F0E3E0-229C-45AF-B9D8-AD03FC2C89F5}" type="presParOf" srcId="{5E1A24DC-00F3-4284-A512-D96BCD034D54}" destId="{CB1309F5-6911-402A-8CC9-103E0464BD19}" srcOrd="2" destOrd="0" presId="urn:microsoft.com/office/officeart/2005/8/layout/orgChart1"/>
    <dgm:cxn modelId="{B867663A-B4D1-49B1-998C-A7B7E941E085}" type="presParOf" srcId="{4C3842D3-F0D4-40BD-8A6C-BCA9313C642F}" destId="{80ED5289-A097-44B7-A86B-9B7FCDF7B014}" srcOrd="4" destOrd="0" presId="urn:microsoft.com/office/officeart/2005/8/layout/orgChart1"/>
    <dgm:cxn modelId="{CE5EA1EF-D9A3-4595-B616-E97C81B77DF7}" type="presParOf" srcId="{4C3842D3-F0D4-40BD-8A6C-BCA9313C642F}" destId="{7811C8AD-5E30-43E0-81F6-1B42FEAE12E9}" srcOrd="5" destOrd="0" presId="urn:microsoft.com/office/officeart/2005/8/layout/orgChart1"/>
    <dgm:cxn modelId="{02FDD84B-B4E2-467E-A57D-857A8F953349}" type="presParOf" srcId="{7811C8AD-5E30-43E0-81F6-1B42FEAE12E9}" destId="{5AE928F7-C569-468C-A5FA-AB10632FEB88}" srcOrd="0" destOrd="0" presId="urn:microsoft.com/office/officeart/2005/8/layout/orgChart1"/>
    <dgm:cxn modelId="{2FE5966B-ED7D-40FA-984B-4FAFBDDD9691}" type="presParOf" srcId="{5AE928F7-C569-468C-A5FA-AB10632FEB88}" destId="{867A49FE-BF17-438D-9826-E094C6CD868A}" srcOrd="0" destOrd="0" presId="urn:microsoft.com/office/officeart/2005/8/layout/orgChart1"/>
    <dgm:cxn modelId="{13F06E52-75F8-4350-87D1-8EAFC731F370}" type="presParOf" srcId="{5AE928F7-C569-468C-A5FA-AB10632FEB88}" destId="{CC780487-E548-4B2F-81B9-12032837D58F}" srcOrd="1" destOrd="0" presId="urn:microsoft.com/office/officeart/2005/8/layout/orgChart1"/>
    <dgm:cxn modelId="{B8957C64-6C72-42FD-8A5C-A6AC411B00DC}" type="presParOf" srcId="{7811C8AD-5E30-43E0-81F6-1B42FEAE12E9}" destId="{048887D5-22B4-43D9-B683-FD47098A3124}" srcOrd="1" destOrd="0" presId="urn:microsoft.com/office/officeart/2005/8/layout/orgChart1"/>
    <dgm:cxn modelId="{CF2461F3-711B-4510-8ACC-05937A06DB2B}" type="presParOf" srcId="{7811C8AD-5E30-43E0-81F6-1B42FEAE12E9}" destId="{82735EAF-6011-4718-9B16-1A9F00E1BAFB}" srcOrd="2" destOrd="0" presId="urn:microsoft.com/office/officeart/2005/8/layout/orgChart1"/>
    <dgm:cxn modelId="{5B4E839E-ADD3-4F3C-933C-7DE15C9870C4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4) На развитие инфраструктуры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126 952,0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Приобретение 2 наплавных  мостов для дальнейшей установки их в п.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Намск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Локчим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и д.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Пасвомын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Нившера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71DF5C14-75A6-494E-A606-B1FF11569475}">
      <dgm:prSet custT="1"/>
      <dgm:spPr/>
      <dgm:t>
        <a:bodyPr/>
        <a:lstStyle/>
        <a:p>
          <a:r>
            <a:rPr lang="ru-RU" sz="1000" dirty="0"/>
            <a:t>5</a:t>
          </a:r>
          <a:r>
            <a:rPr lang="ru-RU" sz="900" dirty="0"/>
            <a:t>) Мероприятия в рамках переселения в сумме 527,7 </a:t>
          </a:r>
          <a:r>
            <a:rPr lang="ru-RU" sz="900" dirty="0" err="1"/>
            <a:t>тыс.руб</a:t>
          </a:r>
          <a:endParaRPr lang="ru-RU" sz="900" dirty="0"/>
        </a:p>
      </dgm:t>
    </dgm:pt>
    <dgm:pt modelId="{6137085B-FAF2-466C-950D-17B917D06583}" type="parTrans" cxnId="{315D9F11-BE3D-4123-A507-31F318F07FA8}">
      <dgm:prSet/>
      <dgm:spPr/>
      <dgm:t>
        <a:bodyPr/>
        <a:lstStyle/>
        <a:p>
          <a:endParaRPr lang="ru-RU"/>
        </a:p>
      </dgm:t>
    </dgm:pt>
    <dgm:pt modelId="{8FB2F216-7E2C-4CBB-8523-AB52BE81E049}" type="sibTrans" cxnId="{315D9F11-BE3D-4123-A507-31F318F07FA8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2" custScaleX="409899" custScaleY="44995" custLinFactNeighborX="107" custLinFactNeighborY="8746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1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1" custScaleX="387553" custScaleY="51156" custLinFactNeighborX="1920" custLinFactNeighborY="-4798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1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  <dgm:pt modelId="{75641A44-F112-4F1D-8244-DA0048C6D9E1}" type="pres">
      <dgm:prSet presAssocID="{71DF5C14-75A6-494E-A606-B1FF11569475}" presName="hierRoot1" presStyleCnt="0">
        <dgm:presLayoutVars>
          <dgm:hierBranch val="init"/>
        </dgm:presLayoutVars>
      </dgm:prSet>
      <dgm:spPr/>
    </dgm:pt>
    <dgm:pt modelId="{1047705F-74EC-49EA-A81C-9AE0FBF7BF92}" type="pres">
      <dgm:prSet presAssocID="{71DF5C14-75A6-494E-A606-B1FF11569475}" presName="rootComposite1" presStyleCnt="0"/>
      <dgm:spPr/>
    </dgm:pt>
    <dgm:pt modelId="{8CD199A8-B07F-454E-98E6-D4A54CDD91D0}" type="pres">
      <dgm:prSet presAssocID="{71DF5C14-75A6-494E-A606-B1FF11569475}" presName="rootText1" presStyleLbl="node0" presStyleIdx="1" presStyleCnt="2" custScaleX="346458" custScaleY="55829" custLinFactNeighborX="-4472" custLinFactNeighborY="42832">
        <dgm:presLayoutVars>
          <dgm:chPref val="3"/>
        </dgm:presLayoutVars>
      </dgm:prSet>
      <dgm:spPr>
        <a:prstGeom prst="roundRect">
          <a:avLst/>
        </a:prstGeom>
      </dgm:spPr>
    </dgm:pt>
    <dgm:pt modelId="{77164786-3F1C-4E3D-91B6-C3913305D08A}" type="pres">
      <dgm:prSet presAssocID="{71DF5C14-75A6-494E-A606-B1FF11569475}" presName="rootConnector1" presStyleLbl="node1" presStyleIdx="0" presStyleCnt="0"/>
      <dgm:spPr/>
    </dgm:pt>
    <dgm:pt modelId="{E7C4C6E6-33AB-48CE-A53D-2262CD80AA0B}" type="pres">
      <dgm:prSet presAssocID="{71DF5C14-75A6-494E-A606-B1FF11569475}" presName="hierChild2" presStyleCnt="0"/>
      <dgm:spPr/>
    </dgm:pt>
    <dgm:pt modelId="{D12CBF82-02A2-44FE-93CB-65154A95370C}" type="pres">
      <dgm:prSet presAssocID="{71DF5C14-75A6-494E-A606-B1FF11569475}" presName="hierChild3" presStyleCnt="0"/>
      <dgm:spPr/>
    </dgm:pt>
  </dgm:ptLst>
  <dgm:cxnLst>
    <dgm:cxn modelId="{315D9F11-BE3D-4123-A507-31F318F07FA8}" srcId="{CD233AE1-B786-45EA-B831-4C059BA29EAE}" destId="{71DF5C14-75A6-494E-A606-B1FF11569475}" srcOrd="1" destOrd="0" parTransId="{6137085B-FAF2-466C-950D-17B917D06583}" sibTransId="{8FB2F216-7E2C-4CBB-8523-AB52BE81E049}"/>
    <dgm:cxn modelId="{006B1312-74C6-4EB7-9090-E72C88C1E64B}" type="presOf" srcId="{258A345E-1293-4D00-86EA-372388371331}" destId="{D8CBF618-45C6-4554-8DDD-3B120805EADD}" srcOrd="1" destOrd="0" presId="urn:microsoft.com/office/officeart/2005/8/layout/orgChart1"/>
    <dgm:cxn modelId="{D5024B16-63D9-401E-8036-8C9265FBDC48}" type="presOf" srcId="{71DF5C14-75A6-494E-A606-B1FF11569475}" destId="{77164786-3F1C-4E3D-91B6-C3913305D08A}" srcOrd="1" destOrd="0" presId="urn:microsoft.com/office/officeart/2005/8/layout/orgChart1"/>
    <dgm:cxn modelId="{28A9963C-96FB-474C-9F4C-029309520996}" type="presOf" srcId="{258A345E-1293-4D00-86EA-372388371331}" destId="{C6929872-55FC-4078-9141-BAE36ABC49A2}" srcOrd="0" destOrd="0" presId="urn:microsoft.com/office/officeart/2005/8/layout/orgChart1"/>
    <dgm:cxn modelId="{133E5F76-06BF-4DB5-B38D-786E9C4F5F76}" type="presOf" srcId="{71DF5C14-75A6-494E-A606-B1FF11569475}" destId="{8CD199A8-B07F-454E-98E6-D4A54CDD91D0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F71BD09A-22CC-4D3E-8905-100D01417F4B}" type="presOf" srcId="{CC8155E1-FC34-4735-8BDE-3593C31588B4}" destId="{B371B987-CAA3-415A-829F-ABB92A59FC61}" srcOrd="0" destOrd="0" presId="urn:microsoft.com/office/officeart/2005/8/layout/orgChart1"/>
    <dgm:cxn modelId="{044AE3A4-6499-4A7B-A0EC-27C2AF03A189}" type="presOf" srcId="{6BCF021F-AC44-4D5C-9581-DFB916A29BB8}" destId="{9A65F2E7-5957-4288-B24B-B28B029869E3}" srcOrd="1" destOrd="0" presId="urn:microsoft.com/office/officeart/2005/8/layout/orgChart1"/>
    <dgm:cxn modelId="{2F6AC6B1-4488-466B-9075-8F007516D6E2}" type="presOf" srcId="{6BCF021F-AC44-4D5C-9581-DFB916A29BB8}" destId="{13D4B8E8-FCEC-40D8-8DBC-324E6ED3A04B}" srcOrd="0" destOrd="0" presId="urn:microsoft.com/office/officeart/2005/8/layout/orgChart1"/>
    <dgm:cxn modelId="{F681BEB2-C947-4865-9AD6-91BB29F9CDEC}" type="presOf" srcId="{CD233AE1-B786-45EA-B831-4C059BA29EAE}" destId="{524AF7E8-A076-4EB7-AD1F-673B16A5CEB5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6B7677B-BC61-4E4F-86B1-81EEC0E67361}" type="presParOf" srcId="{524AF7E8-A076-4EB7-AD1F-673B16A5CEB5}" destId="{6DEB9E55-A265-4844-A336-19C7A0A73B36}" srcOrd="0" destOrd="0" presId="urn:microsoft.com/office/officeart/2005/8/layout/orgChart1"/>
    <dgm:cxn modelId="{51142232-C2FB-49EA-A7DC-8E1E80427C39}" type="presParOf" srcId="{6DEB9E55-A265-4844-A336-19C7A0A73B36}" destId="{9A1BCEF4-08B2-4318-AF4C-7DC1351498CF}" srcOrd="0" destOrd="0" presId="urn:microsoft.com/office/officeart/2005/8/layout/orgChart1"/>
    <dgm:cxn modelId="{0CA28BCE-2839-4B23-AE5A-3473AA4D5798}" type="presParOf" srcId="{9A1BCEF4-08B2-4318-AF4C-7DC1351498CF}" destId="{C6929872-55FC-4078-9141-BAE36ABC49A2}" srcOrd="0" destOrd="0" presId="urn:microsoft.com/office/officeart/2005/8/layout/orgChart1"/>
    <dgm:cxn modelId="{53AFB63A-C1CF-4485-B150-BD8EF1CAACC0}" type="presParOf" srcId="{9A1BCEF4-08B2-4318-AF4C-7DC1351498CF}" destId="{D8CBF618-45C6-4554-8DDD-3B120805EADD}" srcOrd="1" destOrd="0" presId="urn:microsoft.com/office/officeart/2005/8/layout/orgChart1"/>
    <dgm:cxn modelId="{52E202A7-19AE-4E3C-884E-1D5B6814FDCC}" type="presParOf" srcId="{6DEB9E55-A265-4844-A336-19C7A0A73B36}" destId="{4C3842D3-F0D4-40BD-8A6C-BCA9313C642F}" srcOrd="1" destOrd="0" presId="urn:microsoft.com/office/officeart/2005/8/layout/orgChart1"/>
    <dgm:cxn modelId="{75828CB4-71D1-44B2-BDF6-73C79B8EA6F0}" type="presParOf" srcId="{4C3842D3-F0D4-40BD-8A6C-BCA9313C642F}" destId="{B371B987-CAA3-415A-829F-ABB92A59FC61}" srcOrd="0" destOrd="0" presId="urn:microsoft.com/office/officeart/2005/8/layout/orgChart1"/>
    <dgm:cxn modelId="{4F8EE098-244E-41A8-900E-3694AD454B29}" type="presParOf" srcId="{4C3842D3-F0D4-40BD-8A6C-BCA9313C642F}" destId="{051D4BCF-F577-44AB-9606-64F839F7BD6B}" srcOrd="1" destOrd="0" presId="urn:microsoft.com/office/officeart/2005/8/layout/orgChart1"/>
    <dgm:cxn modelId="{31BEE8F5-231F-495F-B276-E657DB126448}" type="presParOf" srcId="{051D4BCF-F577-44AB-9606-64F839F7BD6B}" destId="{9754DFE2-E6DC-4B4D-B82A-4719A666D1CC}" srcOrd="0" destOrd="0" presId="urn:microsoft.com/office/officeart/2005/8/layout/orgChart1"/>
    <dgm:cxn modelId="{9E824A61-62E2-4F2A-99DC-9579A906A110}" type="presParOf" srcId="{9754DFE2-E6DC-4B4D-B82A-4719A666D1CC}" destId="{13D4B8E8-FCEC-40D8-8DBC-324E6ED3A04B}" srcOrd="0" destOrd="0" presId="urn:microsoft.com/office/officeart/2005/8/layout/orgChart1"/>
    <dgm:cxn modelId="{C68BDC29-4B68-4FFF-8510-3E940DDC1799}" type="presParOf" srcId="{9754DFE2-E6DC-4B4D-B82A-4719A666D1CC}" destId="{9A65F2E7-5957-4288-B24B-B28B029869E3}" srcOrd="1" destOrd="0" presId="urn:microsoft.com/office/officeart/2005/8/layout/orgChart1"/>
    <dgm:cxn modelId="{07C1A842-757C-410C-A6B7-D3C824566277}" type="presParOf" srcId="{051D4BCF-F577-44AB-9606-64F839F7BD6B}" destId="{45C11E5F-0A87-45A4-8430-3B6D71BA7AEF}" srcOrd="1" destOrd="0" presId="urn:microsoft.com/office/officeart/2005/8/layout/orgChart1"/>
    <dgm:cxn modelId="{67BA50E5-A469-4373-9658-CE371CE1CD06}" type="presParOf" srcId="{051D4BCF-F577-44AB-9606-64F839F7BD6B}" destId="{D6C226D1-5905-4B8B-9DDA-B8E0C675926A}" srcOrd="2" destOrd="0" presId="urn:microsoft.com/office/officeart/2005/8/layout/orgChart1"/>
    <dgm:cxn modelId="{263EC0EF-4F7C-41AF-8E79-0ABE2C93F020}" type="presParOf" srcId="{6DEB9E55-A265-4844-A336-19C7A0A73B36}" destId="{AF7C87D8-14FF-4888-BB19-784B9F3311C3}" srcOrd="2" destOrd="0" presId="urn:microsoft.com/office/officeart/2005/8/layout/orgChart1"/>
    <dgm:cxn modelId="{DA0CF530-75D0-4A2F-842D-A655B59CF25E}" type="presParOf" srcId="{524AF7E8-A076-4EB7-AD1F-673B16A5CEB5}" destId="{75641A44-F112-4F1D-8244-DA0048C6D9E1}" srcOrd="1" destOrd="0" presId="urn:microsoft.com/office/officeart/2005/8/layout/orgChart1"/>
    <dgm:cxn modelId="{25F6BF6F-0156-4052-BEE8-7FDB58C4F0AD}" type="presParOf" srcId="{75641A44-F112-4F1D-8244-DA0048C6D9E1}" destId="{1047705F-74EC-49EA-A81C-9AE0FBF7BF92}" srcOrd="0" destOrd="0" presId="urn:microsoft.com/office/officeart/2005/8/layout/orgChart1"/>
    <dgm:cxn modelId="{68B2C3B0-F2D1-4482-9B2F-A19620D3FE3A}" type="presParOf" srcId="{1047705F-74EC-49EA-A81C-9AE0FBF7BF92}" destId="{8CD199A8-B07F-454E-98E6-D4A54CDD91D0}" srcOrd="0" destOrd="0" presId="urn:microsoft.com/office/officeart/2005/8/layout/orgChart1"/>
    <dgm:cxn modelId="{248822ED-53F5-4FAA-B2C4-34EAADCE28C7}" type="presParOf" srcId="{1047705F-74EC-49EA-A81C-9AE0FBF7BF92}" destId="{77164786-3F1C-4E3D-91B6-C3913305D08A}" srcOrd="1" destOrd="0" presId="urn:microsoft.com/office/officeart/2005/8/layout/orgChart1"/>
    <dgm:cxn modelId="{8F2D9953-6788-4108-9BD0-A98E42B084B1}" type="presParOf" srcId="{75641A44-F112-4F1D-8244-DA0048C6D9E1}" destId="{E7C4C6E6-33AB-48CE-A53D-2262CD80AA0B}" srcOrd="1" destOrd="0" presId="urn:microsoft.com/office/officeart/2005/8/layout/orgChart1"/>
    <dgm:cxn modelId="{55245E89-4703-4ED1-8604-3EF4246B0005}" type="presParOf" srcId="{75641A44-F112-4F1D-8244-DA0048C6D9E1}" destId="{D12CBF82-02A2-44FE-93CB-65154A9537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EC6F-3C08-4943-94EE-29B64E831547}">
      <dsp:nvSpPr>
        <dsp:cNvPr id="0" name=""/>
        <dsp:cNvSpPr/>
      </dsp:nvSpPr>
      <dsp:spPr>
        <a:xfrm>
          <a:off x="3340958" y="361229"/>
          <a:ext cx="2714839" cy="18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31"/>
              </a:lnTo>
              <a:lnTo>
                <a:pt x="2714839" y="107131"/>
              </a:lnTo>
              <a:lnTo>
                <a:pt x="2714839" y="18671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A4CFD-8229-4209-9CC4-111BD206C05C}">
      <dsp:nvSpPr>
        <dsp:cNvPr id="0" name=""/>
        <dsp:cNvSpPr/>
      </dsp:nvSpPr>
      <dsp:spPr>
        <a:xfrm>
          <a:off x="3340958" y="361229"/>
          <a:ext cx="1095236" cy="185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08"/>
              </a:lnTo>
              <a:lnTo>
                <a:pt x="1095236" y="105608"/>
              </a:lnTo>
              <a:lnTo>
                <a:pt x="1095236" y="1851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5289-A097-44B7-A86B-9B7FCDF7B014}">
      <dsp:nvSpPr>
        <dsp:cNvPr id="0" name=""/>
        <dsp:cNvSpPr/>
      </dsp:nvSpPr>
      <dsp:spPr>
        <a:xfrm>
          <a:off x="2651773" y="361229"/>
          <a:ext cx="689184" cy="185187"/>
        </a:xfrm>
        <a:custGeom>
          <a:avLst/>
          <a:gdLst/>
          <a:ahLst/>
          <a:cxnLst/>
          <a:rect l="0" t="0" r="0" b="0"/>
          <a:pathLst>
            <a:path>
              <a:moveTo>
                <a:pt x="689184" y="0"/>
              </a:moveTo>
              <a:lnTo>
                <a:pt x="689184" y="105608"/>
              </a:lnTo>
              <a:lnTo>
                <a:pt x="0" y="105608"/>
              </a:lnTo>
              <a:lnTo>
                <a:pt x="0" y="1851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943910" y="361229"/>
          <a:ext cx="2397048" cy="184277"/>
        </a:xfrm>
        <a:custGeom>
          <a:avLst/>
          <a:gdLst/>
          <a:ahLst/>
          <a:cxnLst/>
          <a:rect l="0" t="0" r="0" b="0"/>
          <a:pathLst>
            <a:path>
              <a:moveTo>
                <a:pt x="2397048" y="0"/>
              </a:moveTo>
              <a:lnTo>
                <a:pt x="2397048" y="104698"/>
              </a:lnTo>
              <a:lnTo>
                <a:pt x="0" y="104698"/>
              </a:lnTo>
              <a:lnTo>
                <a:pt x="0" y="18427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127535" y="130568"/>
          <a:ext cx="4426844" cy="23066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1) Поддержка социальной сферы в сумме 11 809,1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1138795" y="141828"/>
        <a:ext cx="4404324" cy="208140"/>
      </dsp:txXfrm>
    </dsp:sp>
    <dsp:sp modelId="{13D4B8E8-FCEC-40D8-8DBC-324E6ED3A04B}">
      <dsp:nvSpPr>
        <dsp:cNvPr id="0" name=""/>
        <dsp:cNvSpPr/>
      </dsp:nvSpPr>
      <dsp:spPr>
        <a:xfrm>
          <a:off x="33295" y="545506"/>
          <a:ext cx="1821228" cy="547838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учреждений физкультурной  направленности  в сумме 9 106,1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</a:p>
      </dsp:txBody>
      <dsp:txXfrm>
        <a:off x="60038" y="572249"/>
        <a:ext cx="1767742" cy="494352"/>
      </dsp:txXfrm>
    </dsp:sp>
    <dsp:sp modelId="{867A49FE-BF17-438D-9826-E094C6CD868A}">
      <dsp:nvSpPr>
        <dsp:cNvPr id="0" name=""/>
        <dsp:cNvSpPr/>
      </dsp:nvSpPr>
      <dsp:spPr>
        <a:xfrm>
          <a:off x="1928191" y="546416"/>
          <a:ext cx="1447163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Ремонтные работы в учреждениях культуры сумме 884,0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954592" y="572817"/>
        <a:ext cx="1394361" cy="488025"/>
      </dsp:txXfrm>
    </dsp:sp>
    <dsp:sp modelId="{F1E3AF71-1BFE-4E5E-903B-303B2697918B}">
      <dsp:nvSpPr>
        <dsp:cNvPr id="0" name=""/>
        <dsp:cNvSpPr/>
      </dsp:nvSpPr>
      <dsp:spPr>
        <a:xfrm>
          <a:off x="3612545" y="546416"/>
          <a:ext cx="1647300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образовательных организаций в сумме 1 714,2тыс.руб </a:t>
          </a:r>
        </a:p>
      </dsp:txBody>
      <dsp:txXfrm>
        <a:off x="3638946" y="572817"/>
        <a:ext cx="1594498" cy="488025"/>
      </dsp:txXfrm>
    </dsp:sp>
    <dsp:sp modelId="{DAB95986-300F-42ED-B594-AADF34540F4D}">
      <dsp:nvSpPr>
        <dsp:cNvPr id="0" name=""/>
        <dsp:cNvSpPr/>
      </dsp:nvSpPr>
      <dsp:spPr>
        <a:xfrm>
          <a:off x="5351345" y="547939"/>
          <a:ext cx="1408905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Организация и участие в спортивных мероприятиях в сумме 104,7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5377746" y="574340"/>
        <a:ext cx="1356103" cy="48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673964" y="509634"/>
          <a:ext cx="1578807" cy="9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8807" y="0"/>
              </a:lnTo>
              <a:lnTo>
                <a:pt x="1578807" y="997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425482" y="509634"/>
          <a:ext cx="2248482" cy="99778"/>
        </a:xfrm>
        <a:custGeom>
          <a:avLst/>
          <a:gdLst/>
          <a:ahLst/>
          <a:cxnLst/>
          <a:rect l="0" t="0" r="0" b="0"/>
          <a:pathLst>
            <a:path>
              <a:moveTo>
                <a:pt x="2248482" y="0"/>
              </a:moveTo>
              <a:lnTo>
                <a:pt x="0" y="0"/>
              </a:lnTo>
              <a:lnTo>
                <a:pt x="0" y="997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692548" y="182361"/>
          <a:ext cx="5962831" cy="32727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2) На развитие экономики в сумме 3 566,0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708524" y="198337"/>
        <a:ext cx="5930879" cy="295320"/>
      </dsp:txXfrm>
    </dsp:sp>
    <dsp:sp modelId="{13D4B8E8-FCEC-40D8-8DBC-324E6ED3A04B}">
      <dsp:nvSpPr>
        <dsp:cNvPr id="0" name=""/>
        <dsp:cNvSpPr/>
      </dsp:nvSpPr>
      <dsp:spPr>
        <a:xfrm>
          <a:off x="0" y="609412"/>
          <a:ext cx="2850964" cy="342823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0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</a:b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в сумме 1 066,0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6735" y="626147"/>
        <a:ext cx="2817494" cy="309353"/>
      </dsp:txXfrm>
    </dsp:sp>
    <dsp:sp modelId="{867A49FE-BF17-438D-9826-E094C6CD868A}">
      <dsp:nvSpPr>
        <dsp:cNvPr id="0" name=""/>
        <dsp:cNvSpPr/>
      </dsp:nvSpPr>
      <dsp:spPr>
        <a:xfrm>
          <a:off x="3160728" y="609412"/>
          <a:ext cx="4184087" cy="353486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Light"/>
            </a:rPr>
            <a:t>Развитие с/хозяйства и регулирования рынков сельскохозяйственной продукции, сырья и продовольствия </a:t>
          </a:r>
          <a:r>
            <a:rPr lang="ru-RU" sz="900" kern="1200" dirty="0">
              <a:latin typeface="Bahnschrift SemiLight"/>
              <a:cs typeface="Times New Roman" panose="02020603050405020304" pitchFamily="18" charset="0"/>
            </a:rPr>
            <a:t>в сумме 2 500,0 </a:t>
          </a:r>
          <a:r>
            <a:rPr lang="ru-RU" sz="900" kern="1200" dirty="0" err="1">
              <a:latin typeface="Bahnschrift SemiLight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Light"/>
            <a:cs typeface="Times New Roman" panose="02020603050405020304" pitchFamily="18" charset="0"/>
          </a:endParaRPr>
        </a:p>
      </dsp:txBody>
      <dsp:txXfrm>
        <a:off x="3177984" y="626668"/>
        <a:ext cx="4149575" cy="318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875308" y="261016"/>
          <a:ext cx="2925364" cy="33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75"/>
              </a:lnTo>
              <a:lnTo>
                <a:pt x="2925364" y="223775"/>
              </a:lnTo>
              <a:lnTo>
                <a:pt x="2925364" y="3380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7571-9092-452E-AF9F-137735BB136B}">
      <dsp:nvSpPr>
        <dsp:cNvPr id="0" name=""/>
        <dsp:cNvSpPr/>
      </dsp:nvSpPr>
      <dsp:spPr>
        <a:xfrm>
          <a:off x="3875308" y="261016"/>
          <a:ext cx="332792" cy="33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50"/>
              </a:lnTo>
              <a:lnTo>
                <a:pt x="332792" y="220750"/>
              </a:lnTo>
              <a:lnTo>
                <a:pt x="332792" y="33500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189122" y="261016"/>
          <a:ext cx="2686186" cy="338032"/>
        </a:xfrm>
        <a:custGeom>
          <a:avLst/>
          <a:gdLst/>
          <a:ahLst/>
          <a:cxnLst/>
          <a:rect l="0" t="0" r="0" b="0"/>
          <a:pathLst>
            <a:path>
              <a:moveTo>
                <a:pt x="2686186" y="0"/>
              </a:moveTo>
              <a:lnTo>
                <a:pt x="2686186" y="223775"/>
              </a:lnTo>
              <a:lnTo>
                <a:pt x="0" y="223775"/>
              </a:lnTo>
              <a:lnTo>
                <a:pt x="0" y="3380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604029" y="16207"/>
          <a:ext cx="6542557" cy="244809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3) На благоустройство сельских территорий в сумме 1 805,2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615980" y="28158"/>
        <a:ext cx="6518655" cy="220907"/>
      </dsp:txXfrm>
    </dsp:sp>
    <dsp:sp modelId="{13D4B8E8-FCEC-40D8-8DBC-324E6ED3A04B}">
      <dsp:nvSpPr>
        <dsp:cNvPr id="0" name=""/>
        <dsp:cNvSpPr/>
      </dsp:nvSpPr>
      <dsp:spPr>
        <a:xfrm>
          <a:off x="0" y="599049"/>
          <a:ext cx="2378245" cy="285125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Трудоустройство безработных граждан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517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3919" y="612968"/>
        <a:ext cx="2350407" cy="257287"/>
      </dsp:txXfrm>
    </dsp:sp>
    <dsp:sp modelId="{90DFDE0D-CEB4-4FF2-9894-CED942DB404A}">
      <dsp:nvSpPr>
        <dsp:cNvPr id="0" name=""/>
        <dsp:cNvSpPr/>
      </dsp:nvSpPr>
      <dsp:spPr>
        <a:xfrm>
          <a:off x="2716034" y="596024"/>
          <a:ext cx="2984134" cy="269298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" panose="020B0502040204020203" pitchFamily="34" charset="0"/>
            </a:rPr>
            <a:t>Обеспечение первичных мер пожарной безопасности в сумме 1 135,2 </a:t>
          </a:r>
          <a:r>
            <a:rPr lang="ru-RU" sz="900" kern="1200" dirty="0" err="1">
              <a:latin typeface="Bahnschrift" panose="020B0502040204020203" pitchFamily="34" charset="0"/>
            </a:rPr>
            <a:t>тыс.руб</a:t>
          </a:r>
          <a:endParaRPr lang="ru-RU" sz="900" kern="1200" dirty="0">
            <a:latin typeface="Bahnschrift" panose="020B0502040204020203" pitchFamily="34" charset="0"/>
          </a:endParaRPr>
        </a:p>
      </dsp:txBody>
      <dsp:txXfrm>
        <a:off x="2729180" y="609170"/>
        <a:ext cx="2957842" cy="243006"/>
      </dsp:txXfrm>
    </dsp:sp>
    <dsp:sp modelId="{867A49FE-BF17-438D-9826-E094C6CD868A}">
      <dsp:nvSpPr>
        <dsp:cNvPr id="0" name=""/>
        <dsp:cNvSpPr/>
      </dsp:nvSpPr>
      <dsp:spPr>
        <a:xfrm>
          <a:off x="5824482" y="599049"/>
          <a:ext cx="1952381" cy="285125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Замены ламп уличного освещения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153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,0тыс.руб</a:t>
          </a:r>
        </a:p>
      </dsp:txBody>
      <dsp:txXfrm>
        <a:off x="5838401" y="612968"/>
        <a:ext cx="1924543" cy="257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1B987-CAA3-415A-829F-ABB92A59FC61}">
      <dsp:nvSpPr>
        <dsp:cNvPr id="0" name=""/>
        <dsp:cNvSpPr/>
      </dsp:nvSpPr>
      <dsp:spPr>
        <a:xfrm>
          <a:off x="2205172" y="419904"/>
          <a:ext cx="91440" cy="156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6"/>
              </a:lnTo>
              <a:lnTo>
                <a:pt x="65618" y="40916"/>
              </a:lnTo>
              <a:lnTo>
                <a:pt x="65618" y="1561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487" y="172985"/>
          <a:ext cx="4498810" cy="246919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4) На развитие инфраструктуры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126 952,0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13541" y="185039"/>
        <a:ext cx="4474702" cy="222811"/>
      </dsp:txXfrm>
    </dsp:sp>
    <dsp:sp modelId="{13D4B8E8-FCEC-40D8-8DBC-324E6ED3A04B}">
      <dsp:nvSpPr>
        <dsp:cNvPr id="0" name=""/>
        <dsp:cNvSpPr/>
      </dsp:nvSpPr>
      <dsp:spPr>
        <a:xfrm>
          <a:off x="144013" y="576062"/>
          <a:ext cx="4253554" cy="280729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Приобретение 2 наплавных  мостов для дальнейшей установки их в п.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Намск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Локчим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и д.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Пасвомын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Нившера </a:t>
          </a:r>
        </a:p>
      </dsp:txBody>
      <dsp:txXfrm>
        <a:off x="157717" y="589766"/>
        <a:ext cx="4226146" cy="253321"/>
      </dsp:txXfrm>
    </dsp:sp>
    <dsp:sp modelId="{8CD199A8-B07F-454E-98E6-D4A54CDD91D0}">
      <dsp:nvSpPr>
        <dsp:cNvPr id="0" name=""/>
        <dsp:cNvSpPr/>
      </dsp:nvSpPr>
      <dsp:spPr>
        <a:xfrm>
          <a:off x="4680525" y="360039"/>
          <a:ext cx="3802519" cy="306373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5</a:t>
          </a:r>
          <a:r>
            <a:rPr lang="ru-RU" sz="900" kern="1200" dirty="0"/>
            <a:t>) Мероприятия в рамках переселения в сумме 527,7 </a:t>
          </a:r>
          <a:r>
            <a:rPr lang="ru-RU" sz="900" kern="1200" dirty="0" err="1"/>
            <a:t>тыс.руб</a:t>
          </a:r>
          <a:endParaRPr lang="ru-RU" sz="900" kern="1200" dirty="0"/>
        </a:p>
      </dsp:txBody>
      <dsp:txXfrm>
        <a:off x="4695481" y="374995"/>
        <a:ext cx="3772607" cy="27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0.02479</cdr:x>
      <cdr:y>0.33333</cdr:y>
    </cdr:from>
    <cdr:to>
      <cdr:x>0.2067</cdr:x>
      <cdr:y>0.85</cdr:y>
    </cdr:to>
    <cdr:sp macro="" textlink="">
      <cdr:nvSpPr>
        <cdr:cNvPr id="26" name="Выгнутая вправо стрелка 25">
          <a:extLst xmlns:a="http://schemas.openxmlformats.org/drawingml/2006/main">
            <a:ext uri="{FF2B5EF4-FFF2-40B4-BE49-F238E27FC236}">
              <a16:creationId xmlns:a16="http://schemas.microsoft.com/office/drawing/2014/main" id="{C7B34FDA-0BAD-44B2-8C26-8E740AA148AE}"/>
            </a:ext>
          </a:extLst>
        </cdr:cNvPr>
        <cdr:cNvSpPr/>
      </cdr:nvSpPr>
      <cdr:spPr>
        <a:xfrm xmlns:a="http://schemas.openxmlformats.org/drawingml/2006/main" flipH="1">
          <a:off x="216024" y="1440160"/>
          <a:ext cx="1584924" cy="2232248"/>
        </a:xfrm>
        <a:prstGeom xmlns:a="http://schemas.openxmlformats.org/drawingml/2006/main" prst="curvedLeftArrow">
          <a:avLst>
            <a:gd name="adj1" fmla="val 19698"/>
            <a:gd name="adj2" fmla="val 44114"/>
            <a:gd name="adj3" fmla="val 61151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1002">
          <a:schemeClr val="lt1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0.83471</cdr:x>
      <cdr:y>0.51667</cdr:y>
    </cdr:from>
    <cdr:to>
      <cdr:x>0.87603</cdr:x>
      <cdr:y>0.67665</cdr:y>
    </cdr:to>
    <cdr:sp macro="" textlink="">
      <cdr:nvSpPr>
        <cdr:cNvPr id="27" name="Стрелка: вверх 7">
          <a:extLst xmlns:a="http://schemas.openxmlformats.org/drawingml/2006/main">
            <a:ext uri="{FF2B5EF4-FFF2-40B4-BE49-F238E27FC236}">
              <a16:creationId xmlns:a16="http://schemas.microsoft.com/office/drawing/2014/main" id="{45BBDD08-E105-4509-AD07-A71ECF42D6D4}"/>
            </a:ext>
          </a:extLst>
        </cdr:cNvPr>
        <cdr:cNvSpPr/>
      </cdr:nvSpPr>
      <cdr:spPr>
        <a:xfrm xmlns:a="http://schemas.openxmlformats.org/drawingml/2006/main" rot="10800000">
          <a:off x="7272808" y="2232248"/>
          <a:ext cx="360020" cy="691191"/>
        </a:xfrm>
        <a:prstGeom xmlns:a="http://schemas.openxmlformats.org/drawingml/2006/main" prst="up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0.69421</cdr:x>
      <cdr:y>0.51667</cdr:y>
    </cdr:from>
    <cdr:to>
      <cdr:x>0.73553</cdr:x>
      <cdr:y>0.67665</cdr:y>
    </cdr:to>
    <cdr:sp macro="" textlink="">
      <cdr:nvSpPr>
        <cdr:cNvPr id="28" name="Стрелка: вверх 8">
          <a:extLst xmlns:a="http://schemas.openxmlformats.org/drawingml/2006/main">
            <a:ext uri="{FF2B5EF4-FFF2-40B4-BE49-F238E27FC236}">
              <a16:creationId xmlns:a16="http://schemas.microsoft.com/office/drawing/2014/main" id="{9A3AF437-89B4-4BE4-A099-3933DF69CFE9}"/>
            </a:ext>
          </a:extLst>
        </cdr:cNvPr>
        <cdr:cNvSpPr/>
      </cdr:nvSpPr>
      <cdr:spPr>
        <a:xfrm xmlns:a="http://schemas.openxmlformats.org/drawingml/2006/main">
          <a:off x="6048672" y="2232248"/>
          <a:ext cx="360020" cy="691191"/>
        </a:xfrm>
        <a:prstGeom xmlns:a="http://schemas.openxmlformats.org/drawingml/2006/main" prst="up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0.55372</cdr:x>
      <cdr:y>0.51667</cdr:y>
    </cdr:from>
    <cdr:to>
      <cdr:x>0.59504</cdr:x>
      <cdr:y>0.67665</cdr:y>
    </cdr:to>
    <cdr:sp macro="" textlink="">
      <cdr:nvSpPr>
        <cdr:cNvPr id="29" name="Стрелка: вверх 10">
          <a:extLst xmlns:a="http://schemas.openxmlformats.org/drawingml/2006/main">
            <a:ext uri="{FF2B5EF4-FFF2-40B4-BE49-F238E27FC236}">
              <a16:creationId xmlns:a16="http://schemas.microsoft.com/office/drawing/2014/main" id="{C6A811C7-805F-4672-BF83-54A0A560DA4D}"/>
            </a:ext>
          </a:extLst>
        </cdr:cNvPr>
        <cdr:cNvSpPr/>
      </cdr:nvSpPr>
      <cdr:spPr>
        <a:xfrm xmlns:a="http://schemas.openxmlformats.org/drawingml/2006/main">
          <a:off x="4824536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0.20661</cdr:x>
      <cdr:y>0.51667</cdr:y>
    </cdr:from>
    <cdr:to>
      <cdr:x>0.24793</cdr:x>
      <cdr:y>0.67665</cdr:y>
    </cdr:to>
    <cdr:sp macro="" textlink="">
      <cdr:nvSpPr>
        <cdr:cNvPr id="30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D53702FE-9556-46D2-B68C-030F72402E2A}"/>
            </a:ext>
          </a:extLst>
        </cdr:cNvPr>
        <cdr:cNvSpPr/>
      </cdr:nvSpPr>
      <cdr:spPr>
        <a:xfrm xmlns:a="http://schemas.openxmlformats.org/drawingml/2006/main">
          <a:off x="1800200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0.38017</cdr:x>
      <cdr:y>0.51667</cdr:y>
    </cdr:from>
    <cdr:to>
      <cdr:x>0.42149</cdr:x>
      <cdr:y>0.67665</cdr:y>
    </cdr:to>
    <cdr:sp macro="" textlink="">
      <cdr:nvSpPr>
        <cdr:cNvPr id="31" name="Стрелка вверх 30"/>
        <cdr:cNvSpPr/>
      </cdr:nvSpPr>
      <cdr:spPr>
        <a:xfrm xmlns:a="http://schemas.openxmlformats.org/drawingml/2006/main">
          <a:off x="3312368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0.1405</cdr:x>
      <cdr:y>0.75</cdr:y>
    </cdr:from>
    <cdr:to>
      <cdr:x>0.20661</cdr:x>
      <cdr:y>0.85686</cdr:y>
    </cdr:to>
    <cdr:sp macro="" textlink="">
      <cdr:nvSpPr>
        <cdr:cNvPr id="32" name="TextBox 5">
          <a:extLst xmlns:a="http://schemas.openxmlformats.org/drawingml/2006/main">
            <a:ext uri="{FF2B5EF4-FFF2-40B4-BE49-F238E27FC236}">
              <a16:creationId xmlns:a16="http://schemas.microsoft.com/office/drawing/2014/main" id="{9BED4F3A-02BD-47A1-9C2D-6FE67D90E526}"/>
            </a:ext>
          </a:extLst>
        </cdr:cNvPr>
        <cdr:cNvSpPr txBox="1"/>
      </cdr:nvSpPr>
      <cdr:spPr>
        <a:xfrm xmlns:a="http://schemas.openxmlformats.org/drawingml/2006/main">
          <a:off x="1224136" y="3240360"/>
          <a:ext cx="57606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0.1405</cdr:x>
      <cdr:y>0.36667</cdr:y>
    </cdr:from>
    <cdr:to>
      <cdr:x>0.20661</cdr:x>
      <cdr:y>0.47352</cdr:y>
    </cdr:to>
    <cdr:sp macro="" textlink="">
      <cdr:nvSpPr>
        <cdr:cNvPr id="33" name="TextBox 6">
          <a:extLst xmlns:a="http://schemas.openxmlformats.org/drawingml/2006/main">
            <a:ext uri="{FF2B5EF4-FFF2-40B4-BE49-F238E27FC236}">
              <a16:creationId xmlns:a16="http://schemas.microsoft.com/office/drawing/2014/main" id="{11C83DAC-A36A-40D7-AF97-8916DDB7BCB5}"/>
            </a:ext>
          </a:extLst>
        </cdr:cNvPr>
        <cdr:cNvSpPr txBox="1"/>
      </cdr:nvSpPr>
      <cdr:spPr>
        <a:xfrm xmlns:a="http://schemas.openxmlformats.org/drawingml/2006/main">
          <a:off x="1224136" y="1584176"/>
          <a:ext cx="57606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20</a:t>
          </a:r>
          <a:r>
            <a:rPr lang="en-US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</a:t>
          </a:r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 год</a:t>
          </a:r>
        </a:p>
      </cdr:txBody>
    </cdr:sp>
  </cdr:relSizeAnchor>
  <cdr:relSizeAnchor xmlns:cdr="http://schemas.openxmlformats.org/drawingml/2006/chartDrawing">
    <cdr:from>
      <cdr:x>0.24793</cdr:x>
      <cdr:y>0.6</cdr:y>
    </cdr:from>
    <cdr:to>
      <cdr:x>0.3471</cdr:x>
      <cdr:y>0.70686</cdr:y>
    </cdr:to>
    <cdr:sp macro="" textlink="">
      <cdr:nvSpPr>
        <cdr:cNvPr id="34" name="TextBox 11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2160240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+1,8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Bahnschrift SemiBold" panose="020B0502040204020203" pitchFamily="34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0.42149</cdr:x>
      <cdr:y>0.6</cdr:y>
    </cdr:from>
    <cdr:to>
      <cdr:x>0.52067</cdr:x>
      <cdr:y>0.70686</cdr:y>
    </cdr:to>
    <cdr:sp macro="" textlink="">
      <cdr:nvSpPr>
        <cdr:cNvPr id="35" name="TextBox 26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3672408" y="2592288"/>
          <a:ext cx="864152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+402,5 млн руб.</a:t>
          </a:r>
        </a:p>
      </cdr:txBody>
    </cdr:sp>
  </cdr:relSizeAnchor>
  <cdr:relSizeAnchor xmlns:cdr="http://schemas.openxmlformats.org/drawingml/2006/chartDrawing">
    <cdr:from>
      <cdr:x>0.73554</cdr:x>
      <cdr:y>0.58333</cdr:y>
    </cdr:from>
    <cdr:to>
      <cdr:x>0.83472</cdr:x>
      <cdr:y>0.69019</cdr:y>
    </cdr:to>
    <cdr:sp macro="" textlink="">
      <cdr:nvSpPr>
        <cdr:cNvPr id="36" name="TextBox 27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6408712" y="2520280"/>
          <a:ext cx="864152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+7,8 </a:t>
          </a:r>
        </a:p>
        <a:p xmlns:a="http://schemas.openxmlformats.org/drawingml/2006/main">
          <a:pPr algn="r"/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0.59504</cdr:x>
      <cdr:y>0.6</cdr:y>
    </cdr:from>
    <cdr:to>
      <cdr:x>0.69421</cdr:x>
      <cdr:y>0.70686</cdr:y>
    </cdr:to>
    <cdr:sp macro="" textlink="">
      <cdr:nvSpPr>
        <cdr:cNvPr id="37" name="TextBox 28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5184576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+35,8 </a:t>
          </a:r>
        </a:p>
        <a:p xmlns:a="http://schemas.openxmlformats.org/drawingml/2006/main">
          <a:pPr algn="r"/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0.8843</cdr:x>
      <cdr:y>0.6</cdr:y>
    </cdr:from>
    <cdr:to>
      <cdr:x>0.98347</cdr:x>
      <cdr:y>0.70686</cdr:y>
    </cdr:to>
    <cdr:sp macro="" textlink="">
      <cdr:nvSpPr>
        <cdr:cNvPr id="38" name="TextBox 29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7704856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-138,1 млн руб.</a:t>
          </a:r>
        </a:p>
      </cdr:txBody>
    </cdr:sp>
  </cdr:relSizeAnchor>
  <cdr:relSizeAnchor xmlns:cdr="http://schemas.openxmlformats.org/drawingml/2006/chartDrawing">
    <cdr:from>
      <cdr:x>0</cdr:x>
      <cdr:y>0.53333</cdr:y>
    </cdr:from>
    <cdr:to>
      <cdr:x>0.1405</cdr:x>
      <cdr:y>0.62594</cdr:y>
    </cdr:to>
    <cdr:sp macro="" textlink="">
      <cdr:nvSpPr>
        <cdr:cNvPr id="39" name="TextBox 30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0" y="2304256"/>
          <a:ext cx="1224136" cy="4001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+309 791</a:t>
          </a:r>
        </a:p>
      </cdr:txBody>
    </cdr:sp>
  </cdr:relSizeAnchor>
  <cdr:relSizeAnchor xmlns:cdr="http://schemas.openxmlformats.org/drawingml/2006/chartDrawing">
    <cdr:from>
      <cdr:x>0.92562</cdr:x>
      <cdr:y>0.41667</cdr:y>
    </cdr:from>
    <cdr:to>
      <cdr:x>0.95041</cdr:x>
      <cdr:y>0.55</cdr:y>
    </cdr:to>
    <cdr:sp macro="" textlink="">
      <cdr:nvSpPr>
        <cdr:cNvPr id="2" name="Стрелка вниз 1"/>
        <cdr:cNvSpPr/>
      </cdr:nvSpPr>
      <cdr:spPr bwMode="auto">
        <a:xfrm xmlns:a="http://schemas.openxmlformats.org/drawingml/2006/main">
          <a:off x="8064896" y="1800200"/>
          <a:ext cx="216024" cy="576064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0.49604</cdr:x>
      <cdr:y>0.62263</cdr:y>
    </cdr:from>
    <cdr:to>
      <cdr:x>0.87372</cdr:x>
      <cdr:y>0.73636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4083" y="1347952"/>
          <a:ext cx="855868" cy="24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Субсидии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0.06229</cdr:x>
      <cdr:y>0.56899</cdr:y>
    </cdr:from>
    <cdr:to>
      <cdr:x>0.46376</cdr:x>
      <cdr:y>0.68272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1168" y="1231824"/>
          <a:ext cx="909779" cy="24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Субвенции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0.54395</cdr:x>
      <cdr:y>0.12672</cdr:y>
    </cdr:from>
    <cdr:to>
      <cdr:x>0.88607</cdr:x>
      <cdr:y>0.24045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32652" y="274337"/>
          <a:ext cx="775285" cy="24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Дотации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0.26024</cdr:x>
      <cdr:y>0.22469</cdr:y>
    </cdr:from>
    <cdr:to>
      <cdr:x>0.76865</cdr:x>
      <cdr:y>0.40951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9726" y="486447"/>
          <a:ext cx="115212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Прочие</a:t>
          </a:r>
          <a:r>
            <a:rPr lang="ru-RU" sz="10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безвозмездные</a:t>
          </a:r>
        </a:p>
      </cdr:txBody>
    </cdr:sp>
  </cdr:relSizeAnchor>
  <cdr:relSizeAnchor xmlns:cdr="http://schemas.openxmlformats.org/drawingml/2006/chartDrawing">
    <cdr:from>
      <cdr:x>0.22846</cdr:x>
      <cdr:y>0.09122</cdr:y>
    </cdr:from>
    <cdr:to>
      <cdr:x>0.52325</cdr:x>
      <cdr:y>0.29025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7718" y="197490"/>
          <a:ext cx="668030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Иные</a:t>
          </a:r>
          <a:r>
            <a:rPr lang="ru-RU" sz="11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0.7835</cdr:x>
      <cdr:y>0.12791</cdr:y>
    </cdr:from>
    <cdr:to>
      <cdr:x>0.80712</cdr:x>
      <cdr:y>0.16335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6192" y="519832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5826-5357-4684-A2E7-8C6D1DEC94F6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E52C-7F22-4E1B-8634-32273B78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5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8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3D0A519D-294D-99D2-B730-51DFDBFB6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2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92546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1" name="Рисунок 10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152A9395-CD00-48D2-6C8F-CCC2A2A84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" y="-77678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0514" y="1995686"/>
            <a:ext cx="8496943" cy="2367574"/>
          </a:xfrm>
        </p:spPr>
        <p:txBody>
          <a:bodyPr anchor="ctr"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По проекту решения Совета муниципального района «Корткеросский» «Об утверждении отчета об исполнении бюджета муниципального образования муниципального района «Корткеросский» за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2023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год» </a:t>
            </a:r>
            <a:endParaRPr lang="ru-RU" sz="3200" b="0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символ, эмблема, герб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52BCB03-EFC7-61BB-F400-BB48BE033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" y="-31230"/>
            <a:ext cx="577969" cy="6587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EA83F-2803-405F-88F0-4AEE6658E206}"/>
              </a:ext>
            </a:extLst>
          </p:cNvPr>
          <p:cNvSpPr txBox="1"/>
          <p:nvPr/>
        </p:nvSpPr>
        <p:spPr>
          <a:xfrm>
            <a:off x="0" y="915566"/>
            <a:ext cx="9150028" cy="5847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95578675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БЕЗВОЗМЕЗДНЫЕ ПОСТУПЛЕНИЯ </a:t>
            </a:r>
          </a:p>
        </p:txBody>
      </p:sp>
      <p:sp>
        <p:nvSpPr>
          <p:cNvPr id="4" name="Прямоугольник 36">
            <a:extLst>
              <a:ext uri="{FF2B5EF4-FFF2-40B4-BE49-F238E27FC236}">
                <a16:creationId xmlns:a16="http://schemas.microsoft.com/office/drawing/2014/main" id="{5CCA8755-F255-41F5-A588-CF560DD7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381" y="514016"/>
            <a:ext cx="680424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 выполнен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или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142 435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рост к 202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составил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или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309 791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latin typeface="Bahnschrift SemiBold" panose="020B0502040204020203" pitchFamily="34" charset="0"/>
            </a:endParaRP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718BE5C-06FF-4D70-BE26-0387719FB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847166"/>
            <a:ext cx="6665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159 247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что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1 822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больше, чем в прошлом году (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157 424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рублей). Бюджетные назначения установлены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159 247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выполнены на 100 %.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958 892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что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402 525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больше, чем в прошлом году (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556 367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рублей). Бюджетные назначения установлены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1 099 935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выполнены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поступили субсидии: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мероприятий по переселению граждан из аварийного жилищного фонда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140 867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в связи с переносом срока оплаты по заключенному контракту на 202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год;</a:t>
            </a:r>
            <a:endParaRPr lang="en-US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транспортного обслуживания населения по муниципальным маршрутам регулярных перевозок пассажиров и багажа автомобильным транспортом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156 тыс. руб. в связи с отсутствием потребности.</a:t>
            </a:r>
          </a:p>
        </p:txBody>
      </p:sp>
      <p:sp>
        <p:nvSpPr>
          <p:cNvPr id="6" name="Прямоугольник 50">
            <a:extLst>
              <a:ext uri="{FF2B5EF4-FFF2-40B4-BE49-F238E27FC236}">
                <a16:creationId xmlns:a16="http://schemas.microsoft.com/office/drawing/2014/main" id="{747D31E6-041B-445A-A649-C463C881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1" y="2355692"/>
            <a:ext cx="876741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субвенциям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553 268 тыс. рублей, что на 35 798 тыс. рублей больше, чем в прошлом году (517 470 тыс. рублей). Бюджетные назначения установлены в сумме 554 102 тыс. рублей, выполнены на 99,8 %.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поступили субвенции на возмещение убытков, возникающих в результате гос. регулирования цен на топливо твердое, реализуемое гражданам и используемое для нужд отопления в сумме 17 тыс. рублей в связи с отсутствием заявок на субсидирование организаций, производителей товаров, работ и услуг.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в полном объеме поступили субвенции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 в сумме 20 тыс. рублей;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 по предоставлению мер социальной поддержки в форме выплаты компенсации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 – на 793 тыс. руб. в связи с фактической потребностью.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межбюджетным трансфертам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40 557 тыс. рублей, что на 7 834 тыс. рублей больше, чем в прошлом году (32 723 тыс. рублей). Бюджетные назначения установлены в сумме 41 998 тыс. рублей, выполнены на 96,6 %. Не освоены иные межбюджетные трансферты, имеющие целевое назначение, на осуществление выплат лицам, принимающим участие в период с 1 июня 2023 г. по 31 декабря 2023 г. в информационно-агитационных мероприятиях с населением Республики Коми по привлечению граждан на военную службу в Вооруженные Силы Российской Федерации по контракту и включенным в списки агитационных групп (распоряжение Правительства Республики Коми от 14 июля 2023 г. № 359-р) в сумме 700 тыс. 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прочим безвозмездным поступлениям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7 285 тыс. рублей, что на 138 089 тыс. рублей меньше, чем в прошлом году (145 374 тыс. рублей). Бюджетные назначения установлены в сумме 7 105 тыс. рублей, выполнены на 102,5 %. В 2022 году поступили доходы в соответствии с заключенным соглашением о социально-экономическом сотрудничестве с ОАО «</a:t>
            </a:r>
            <a:r>
              <a:rPr lang="ru-RU" alt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Монди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Сыктывкарский ЛПК» в сумме 144 660,0 тыс. рублей.</a:t>
            </a:r>
            <a:endParaRPr lang="ru-RU" altLang="ru-RU" sz="1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CF50356-9F17-48EB-BE27-598DB2433ACD}"/>
              </a:ext>
            </a:extLst>
          </p:cNvPr>
          <p:cNvGraphicFramePr>
            <a:graphicFrameLocks noGrp="1"/>
          </p:cNvGraphicFramePr>
          <p:nvPr/>
        </p:nvGraphicFramePr>
        <p:xfrm>
          <a:off x="237858" y="208064"/>
          <a:ext cx="2266121" cy="216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65608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-202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3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251520" y="727413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5990DB-7DE4-42D8-9988-A834E7716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634065"/>
              </p:ext>
            </p:extLst>
          </p:nvPr>
        </p:nvGraphicFramePr>
        <p:xfrm>
          <a:off x="22085" y="1451055"/>
          <a:ext cx="5031305" cy="369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81CBC62-D31F-423A-84C2-0C76A81A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098523"/>
              </p:ext>
            </p:extLst>
          </p:nvPr>
        </p:nvGraphicFramePr>
        <p:xfrm>
          <a:off x="5019088" y="1327577"/>
          <a:ext cx="3492516" cy="36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4054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4">
            <a:extLst>
              <a:ext uri="{FF2B5EF4-FFF2-40B4-BE49-F238E27FC236}">
                <a16:creationId xmlns:a16="http://schemas.microsoft.com/office/drawing/2014/main" id="{D957F8B3-4785-4E7C-8074-73AF43C8C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16" y="2180704"/>
            <a:ext cx="1101310" cy="551151"/>
          </a:xfrm>
          <a:prstGeom prst="rect">
            <a:avLst/>
          </a:prstGeom>
        </p:spPr>
      </p:pic>
      <p:pic>
        <p:nvPicPr>
          <p:cNvPr id="5" name="Картинка 1" descr="http://o-gorodok.minsk.edu.by/ru/sm_full.aspx?guid=17193">
            <a:extLst>
              <a:ext uri="{FF2B5EF4-FFF2-40B4-BE49-F238E27FC236}">
                <a16:creationId xmlns:a16="http://schemas.microsoft.com/office/drawing/2014/main" id="{810382FA-ED26-4DE2-8F3C-342DF18E1A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0" y="466474"/>
            <a:ext cx="1108613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80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структура расходов бюджета, тыс. рублей</a:t>
            </a:r>
          </a:p>
        </p:txBody>
      </p:sp>
      <p:graphicFrame>
        <p:nvGraphicFramePr>
          <p:cNvPr id="11" name="Диаграмма 25">
            <a:extLst>
              <a:ext uri="{FF2B5EF4-FFF2-40B4-BE49-F238E27FC236}">
                <a16:creationId xmlns:a16="http://schemas.microsoft.com/office/drawing/2014/main" id="{3E567F74-D080-48FD-9103-61C1440ED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45792"/>
              </p:ext>
            </p:extLst>
          </p:nvPr>
        </p:nvGraphicFramePr>
        <p:xfrm>
          <a:off x="1115616" y="451646"/>
          <a:ext cx="3456383" cy="442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23">
            <a:extLst>
              <a:ext uri="{FF2B5EF4-FFF2-40B4-BE49-F238E27FC236}">
                <a16:creationId xmlns:a16="http://schemas.microsoft.com/office/drawing/2014/main" id="{4C1F6306-FAEA-4237-9DE5-C641F607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05465"/>
              </p:ext>
            </p:extLst>
          </p:nvPr>
        </p:nvGraphicFramePr>
        <p:xfrm>
          <a:off x="4644008" y="505603"/>
          <a:ext cx="3952918" cy="382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EFCE94-BBC8-464A-943D-4EFE8480D5F8}"/>
              </a:ext>
            </a:extLst>
          </p:cNvPr>
          <p:cNvSpPr/>
          <p:nvPr/>
        </p:nvSpPr>
        <p:spPr>
          <a:xfrm>
            <a:off x="5220072" y="3911037"/>
            <a:ext cx="2808312" cy="1074492"/>
          </a:xfrm>
          <a:prstGeom prst="rect">
            <a:avLst/>
          </a:prstGeom>
          <a:solidFill>
            <a:srgbClr val="9CA3D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Социальная сфера = </a:t>
            </a:r>
          </a:p>
          <a:p>
            <a:pPr algn="just"/>
            <a:r>
              <a:rPr lang="ru-RU" sz="11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Образование + Социальная политика + Культура + Физическая культура и спорт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6E89A5-082B-401C-AB55-68E79D4A9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2" y="2804365"/>
            <a:ext cx="1075045" cy="641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2C6F99-D603-4B0B-B2BA-EA2B83C83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" y="4317127"/>
            <a:ext cx="1103356" cy="6949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29A2CB-C7D0-40D1-9ADD-B9DD3782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" y="3543262"/>
            <a:ext cx="1097257" cy="7008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6219F0-4AF4-414E-82CE-3E2C9FA1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" y="1341623"/>
            <a:ext cx="1114716" cy="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494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Безвозмездные поступления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от АО 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Монди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Сыктывкарский ЛПК»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4620C34-F7A5-46A2-9F09-9D8D23B3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886742"/>
              </p:ext>
            </p:extLst>
          </p:nvPr>
        </p:nvGraphicFramePr>
        <p:xfrm>
          <a:off x="1170001" y="1203531"/>
          <a:ext cx="6803998" cy="158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73BE25-5F2E-4C10-8D8E-F0E9D9D3B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581254"/>
              </p:ext>
            </p:extLst>
          </p:nvPr>
        </p:nvGraphicFramePr>
        <p:xfrm>
          <a:off x="899592" y="2208932"/>
          <a:ext cx="7344816" cy="12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34ADFAC-2695-4E55-9249-8A08411F6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063278"/>
              </p:ext>
            </p:extLst>
          </p:nvPr>
        </p:nvGraphicFramePr>
        <p:xfrm>
          <a:off x="755576" y="3291830"/>
          <a:ext cx="7776864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C1015EF-E9BE-478D-8152-22AB4416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186170"/>
              </p:ext>
            </p:extLst>
          </p:nvPr>
        </p:nvGraphicFramePr>
        <p:xfrm>
          <a:off x="611560" y="4083919"/>
          <a:ext cx="85324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2A42B-DA84-4478-B58C-60B33634E7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077"/>
            <a:ext cx="2066361" cy="1071165"/>
          </a:xfrm>
          <a:prstGeom prst="rect">
            <a:avLst/>
          </a:prstGeom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16411C60-3B0B-4AFB-8442-E0BA5138D638}"/>
              </a:ext>
            </a:extLst>
          </p:cNvPr>
          <p:cNvSpPr/>
          <p:nvPr/>
        </p:nvSpPr>
        <p:spPr>
          <a:xfrm>
            <a:off x="3322287" y="741278"/>
            <a:ext cx="4669713" cy="462253"/>
          </a:xfrm>
          <a:prstGeom prst="roundRect">
            <a:avLst/>
          </a:prstGeom>
          <a:gradFill>
            <a:gsLst>
              <a:gs pos="28000">
                <a:schemeClr val="accent1">
                  <a:tint val="18000"/>
                  <a:satMod val="120000"/>
                  <a:lumMod val="84000"/>
                </a:schemeClr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</a:gradFill>
          <a:ln/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Привлечение средств в рамках социального партнерства АО</a:t>
            </a:r>
            <a:r>
              <a:rPr lang="en-US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«</a:t>
            </a:r>
            <a:r>
              <a:rPr lang="ru-RU" sz="110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Монди</a:t>
            </a:r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 СЛПК»  </a:t>
            </a:r>
            <a:r>
              <a:rPr lang="ru-RU" sz="1100" b="1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144 660,0 тыс. рублей</a:t>
            </a:r>
            <a:endParaRPr lang="ru-RU" sz="1100" dirty="0">
              <a:solidFill>
                <a:schemeClr val="tx1"/>
              </a:solidFill>
              <a:effectLst/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64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5368" y="0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Субсидии на реализацию народных проектов в рамках проекта «Народный бюджет»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1BE6C9A2-D768-402A-A442-63F15F087C90}"/>
              </a:ext>
            </a:extLst>
          </p:cNvPr>
          <p:cNvSpPr txBox="1">
            <a:spLocks/>
          </p:cNvSpPr>
          <p:nvPr/>
        </p:nvSpPr>
        <p:spPr>
          <a:xfrm>
            <a:off x="179512" y="1419622"/>
            <a:ext cx="8712968" cy="3600400"/>
          </a:xfrm>
          <a:prstGeom prst="roundRect">
            <a:avLst>
              <a:gd name="adj" fmla="val 961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Clr>
                <a:schemeClr val="tx1"/>
              </a:buClr>
              <a:buNone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Реализация народных бюджетов на сумму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13 758,4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</a:t>
            </a: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по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дорожной деятельности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5 133,2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АПК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2 304,2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 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проект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холодного водоснабжения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676,0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проект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доступной среды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1 103,2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тыс. рублей, 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по общему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образованию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1 333,3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проекта по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культуре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3 208,5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</a:t>
            </a: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  <a:p>
            <a:pPr algn="ctr" fontAlgn="auto"/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BBDD4-12A6-404E-8AAD-54D78D969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" y="267495"/>
            <a:ext cx="217482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9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745834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социально-значимых  народных проектов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47031"/>
              </p:ext>
            </p:extLst>
          </p:nvPr>
        </p:nvGraphicFramePr>
        <p:xfrm>
          <a:off x="146954" y="1102102"/>
          <a:ext cx="4176464" cy="210307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294208009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327481970"/>
                    </a:ext>
                  </a:extLst>
                </a:gridCol>
              </a:tblGrid>
              <a:tr h="421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Наименование проекта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1. Ремонт автомобильной дороги общего пользования местного значения "По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с.Подъельск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"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2 566,6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75193475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2. Ремонт автомобильной дороги общего пользования местного значения "По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с.Нившера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"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2 566,6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0350293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</a:t>
                      </a:r>
                      <a:endParaRPr lang="ru-RU" sz="1200" b="0" strike="noStrike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5 133,2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64310352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46954" y="765303"/>
            <a:ext cx="4179478" cy="33216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дорожной деятельности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4574271" y="800829"/>
            <a:ext cx="4455800" cy="332169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холодному водоснабжению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4297"/>
              </p:ext>
            </p:extLst>
          </p:nvPr>
        </p:nvGraphicFramePr>
        <p:xfrm>
          <a:off x="4574271" y="1153869"/>
          <a:ext cx="4455800" cy="142489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345543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  <a:gridCol w="589824">
                  <a:extLst>
                    <a:ext uri="{9D8B030D-6E8A-4147-A177-3AD203B41FA5}">
                      <a16:colId xmlns:a16="http://schemas.microsoft.com/office/drawing/2014/main" val="2294208009"/>
                    </a:ext>
                  </a:extLst>
                </a:gridCol>
                <a:gridCol w="520433">
                  <a:extLst>
                    <a:ext uri="{9D8B030D-6E8A-4147-A177-3AD203B41FA5}">
                      <a16:colId xmlns:a16="http://schemas.microsoft.com/office/drawing/2014/main" val="1327481970"/>
                    </a:ext>
                  </a:extLst>
                </a:gridCol>
              </a:tblGrid>
              <a:tr h="215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Наименование проекта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1. Обустройство источников холодного водоснабжения на территории СП</a:t>
                      </a:r>
                      <a:r>
                        <a:rPr lang="ru-RU" sz="1200" kern="1200" baseline="0" dirty="0"/>
                        <a:t> «</a:t>
                      </a:r>
                      <a:r>
                        <a:rPr lang="ru-RU" sz="1200" kern="1200" baseline="0" dirty="0" err="1"/>
                        <a:t>Намск</a:t>
                      </a:r>
                      <a:r>
                        <a:rPr lang="ru-RU" sz="1200" kern="1200" baseline="0" dirty="0"/>
                        <a:t>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kern="1200" dirty="0">
                          <a:latin typeface="Bahnschrift SemiBold" panose="020B0502040204020203"/>
                        </a:rPr>
                        <a:t>676</a:t>
                      </a:r>
                      <a:r>
                        <a:rPr lang="ru-RU" sz="1200" kern="1200" dirty="0"/>
                        <a:t>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3475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</a:t>
                      </a:r>
                      <a:endParaRPr lang="ru-RU" sz="1200" b="0" strike="noStrike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6</a:t>
                      </a:r>
                      <a:r>
                        <a:rPr lang="en-US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/>
                        </a:rPr>
                        <a:t>76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,0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035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id="{BBEEFF99-07D7-4A88-A075-D8D44B3EDDA1}"/>
              </a:ext>
            </a:extLst>
          </p:cNvPr>
          <p:cNvSpPr/>
          <p:nvPr/>
        </p:nvSpPr>
        <p:spPr>
          <a:xfrm>
            <a:off x="146954" y="3268741"/>
            <a:ext cx="4179478" cy="288033"/>
          </a:xfrm>
          <a:prstGeom prst="roundRect">
            <a:avLst>
              <a:gd name="adj" fmla="val 0"/>
            </a:avLst>
          </a:prstGeom>
          <a:solidFill>
            <a:srgbClr val="99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в сфере доступной среды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EB86B79-6817-4D64-9BF7-507708BA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76212"/>
              </p:ext>
            </p:extLst>
          </p:nvPr>
        </p:nvGraphicFramePr>
        <p:xfrm>
          <a:off x="146954" y="3579862"/>
          <a:ext cx="4179479" cy="148585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2783159">
                  <a:extLst>
                    <a:ext uri="{9D8B030D-6E8A-4147-A177-3AD203B41FA5}">
                      <a16:colId xmlns:a16="http://schemas.microsoft.com/office/drawing/2014/main" val="2427594845"/>
                    </a:ext>
                  </a:extLst>
                </a:gridCol>
                <a:gridCol w="835724">
                  <a:extLst>
                    <a:ext uri="{9D8B030D-6E8A-4147-A177-3AD203B41FA5}">
                      <a16:colId xmlns:a16="http://schemas.microsoft.com/office/drawing/2014/main" val="3307496388"/>
                    </a:ext>
                  </a:extLst>
                </a:gridCol>
                <a:gridCol w="560596">
                  <a:extLst>
                    <a:ext uri="{9D8B030D-6E8A-4147-A177-3AD203B41FA5}">
                      <a16:colId xmlns:a16="http://schemas.microsoft.com/office/drawing/2014/main" val="21485728"/>
                    </a:ext>
                  </a:extLst>
                </a:gridCol>
              </a:tblGrid>
              <a:tr h="723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2023г.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факт, тыс.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94735"/>
                  </a:ext>
                </a:extLst>
              </a:tr>
              <a:tr h="3925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1. Доступная среда в </a:t>
                      </a:r>
                      <a:r>
                        <a:rPr lang="ru-RU" sz="1200" kern="1200" dirty="0" err="1">
                          <a:effectLst/>
                        </a:rPr>
                        <a:t>Подтыбокском</a:t>
                      </a:r>
                      <a:r>
                        <a:rPr lang="ru-RU" sz="1200" kern="1200" dirty="0">
                          <a:effectLst/>
                        </a:rPr>
                        <a:t> филиале МУ «</a:t>
                      </a:r>
                      <a:r>
                        <a:rPr lang="ru-RU" sz="1200" kern="1200" dirty="0" err="1">
                          <a:effectLst/>
                        </a:rPr>
                        <a:t>Корткеросская</a:t>
                      </a:r>
                      <a:r>
                        <a:rPr lang="ru-RU" sz="1200" kern="1200" baseline="0" dirty="0">
                          <a:effectLst/>
                        </a:rPr>
                        <a:t> ЦБС»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1 103,2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72862"/>
                  </a:ext>
                </a:extLst>
              </a:tr>
              <a:tr h="236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1 103,20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11051"/>
                  </a:ext>
                </a:extLst>
              </a:tr>
            </a:tbl>
          </a:graphicData>
        </a:graphic>
      </p:graphicFrame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4564726" y="2653072"/>
            <a:ext cx="4465345" cy="49245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в сфере агропромышленного комплекса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EB86B79-6817-4D64-9BF7-507708BA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09678"/>
              </p:ext>
            </p:extLst>
          </p:nvPr>
        </p:nvGraphicFramePr>
        <p:xfrm>
          <a:off x="4568137" y="3145522"/>
          <a:ext cx="4465345" cy="192019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247523">
                  <a:extLst>
                    <a:ext uri="{9D8B030D-6E8A-4147-A177-3AD203B41FA5}">
                      <a16:colId xmlns:a16="http://schemas.microsoft.com/office/drawing/2014/main" val="2427594845"/>
                    </a:ext>
                  </a:extLst>
                </a:gridCol>
                <a:gridCol w="721672">
                  <a:extLst>
                    <a:ext uri="{9D8B030D-6E8A-4147-A177-3AD203B41FA5}">
                      <a16:colId xmlns:a16="http://schemas.microsoft.com/office/drawing/2014/main" val="3307496388"/>
                    </a:ext>
                  </a:extLst>
                </a:gridCol>
                <a:gridCol w="496150">
                  <a:extLst>
                    <a:ext uri="{9D8B030D-6E8A-4147-A177-3AD203B41FA5}">
                      <a16:colId xmlns:a16="http://schemas.microsoft.com/office/drawing/2014/main" val="21485728"/>
                    </a:ext>
                  </a:extLst>
                </a:gridCol>
              </a:tblGrid>
              <a:tr h="740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2023г.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факт, тыс.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94735"/>
                  </a:ext>
                </a:extLst>
              </a:tr>
              <a:tr h="401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1. Модернизация печей для выпечки продукции</a:t>
                      </a:r>
                      <a:r>
                        <a:rPr lang="ru-RU" sz="1200" kern="1200" baseline="0" dirty="0">
                          <a:effectLst/>
                        </a:rPr>
                        <a:t> ПО «Корткерос-2»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1 154,2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72862"/>
                  </a:ext>
                </a:extLst>
              </a:tr>
              <a:tr h="401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 Переработка и производство замороженных ягод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1 150,0</a:t>
                      </a: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2 304,2</a:t>
                      </a: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11051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27" y="-137607"/>
            <a:ext cx="2319738" cy="9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023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социально-значимых  народных проектов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sp>
        <p:nvSpPr>
          <p:cNvPr id="3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1043608" y="915566"/>
            <a:ext cx="5184576" cy="63646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общему образованию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75691"/>
            <a:ext cx="2319738" cy="996506"/>
          </a:xfrm>
          <a:prstGeom prst="rect">
            <a:avLst/>
          </a:prstGeom>
        </p:spPr>
      </p:pic>
      <p:sp>
        <p:nvSpPr>
          <p:cNvPr id="5" name="Прямоугольник: скругленные углы 13">
            <a:extLst>
              <a:ext uri="{FF2B5EF4-FFF2-40B4-BE49-F238E27FC236}">
                <a16:creationId xmlns:a16="http://schemas.microsoft.com/office/drawing/2014/main" id="{BBEEFF99-07D7-4A88-A075-D8D44B3EDDA1}"/>
              </a:ext>
            </a:extLst>
          </p:cNvPr>
          <p:cNvSpPr/>
          <p:nvPr/>
        </p:nvSpPr>
        <p:spPr>
          <a:xfrm>
            <a:off x="1043608" y="3147815"/>
            <a:ext cx="6984776" cy="36004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культуре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B91C40B-5E40-42A7-B4AD-9E935B87A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79956"/>
              </p:ext>
            </p:extLst>
          </p:nvPr>
        </p:nvGraphicFramePr>
        <p:xfrm>
          <a:off x="1043608" y="1552032"/>
          <a:ext cx="6984776" cy="1554430"/>
        </p:xfrm>
        <a:graphic>
          <a:graphicData uri="http://schemas.openxmlformats.org/drawingml/2006/table">
            <a:tbl>
              <a:tblPr firstRow="1" lastRow="1" bandRow="1">
                <a:tableStyleId>{C4B1156A-380E-4F78-BDF5-A606A8083BF9}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8392358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6290089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87627742"/>
                    </a:ext>
                  </a:extLst>
                </a:gridCol>
              </a:tblGrid>
              <a:tr h="310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2023г. факт, тыс. 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3683949059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1. «Замени в детском саду окно, станет в нем светло, тепло!» в МДОУ «Д/с</a:t>
                      </a:r>
                      <a:r>
                        <a:rPr lang="ru-RU" sz="1200" kern="1200" baseline="0" dirty="0">
                          <a:effectLst/>
                        </a:rPr>
                        <a:t> №5»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666,7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1783326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2. Игровой</a:t>
                      </a:r>
                      <a:r>
                        <a:rPr lang="ru-RU" sz="1200" kern="1200" baseline="0" dirty="0">
                          <a:effectLst/>
                        </a:rPr>
                        <a:t> комплекс «Прогулка с удовольствием» в д/с </a:t>
                      </a:r>
                      <a:r>
                        <a:rPr lang="ru-RU" sz="1200" kern="1200" baseline="0" dirty="0" err="1">
                          <a:effectLst/>
                        </a:rPr>
                        <a:t>с.Сторожевск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666,6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7269616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1 333,3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4691744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EDFD198-2875-F2FE-203C-EF113E9E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92382"/>
              </p:ext>
            </p:extLst>
          </p:nvPr>
        </p:nvGraphicFramePr>
        <p:xfrm>
          <a:off x="1043608" y="3507854"/>
          <a:ext cx="6984776" cy="1546810"/>
        </p:xfrm>
        <a:graphic>
          <a:graphicData uri="http://schemas.openxmlformats.org/drawingml/2006/table">
            <a:tbl>
              <a:tblPr firstRow="1" lastRow="1" bandRow="1">
                <a:tableStyleId>{16D9F66E-5EB9-4882-86FB-DCBF35E3C3E4}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321226051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681986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17171831"/>
                    </a:ext>
                  </a:extLst>
                </a:gridCol>
              </a:tblGrid>
              <a:tr h="388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2023г. факт, тыс. 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2808509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1. Ремонт кровли в Доме народного творчества </a:t>
                      </a:r>
                      <a:r>
                        <a:rPr lang="ru-RU" sz="1200" kern="1200" dirty="0" err="1">
                          <a:effectLst/>
                        </a:rPr>
                        <a:t>п.Подтыбок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1 083,0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69446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2. Ремонт здания Центра досуга </a:t>
                      </a:r>
                      <a:r>
                        <a:rPr lang="ru-RU" sz="1200" kern="1200" dirty="0" err="1">
                          <a:effectLst/>
                        </a:rPr>
                        <a:t>п.Намск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1 086,9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91416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3. </a:t>
                      </a:r>
                      <a:r>
                        <a:rPr lang="ru-RU" sz="1200" kern="1200" dirty="0">
                          <a:effectLst/>
                        </a:rPr>
                        <a:t>Ремонт библиотеки </a:t>
                      </a:r>
                      <a:r>
                        <a:rPr lang="ru-RU" sz="1200" kern="1200" dirty="0" err="1">
                          <a:effectLst/>
                        </a:rPr>
                        <a:t>с.Сторожевск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1 038,6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3 208,5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6109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5053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03648" y="-6121"/>
            <a:ext cx="7740352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национальных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региональных) проектов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25C6861-0966-497F-B87F-7FBC23DB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54832"/>
              </p:ext>
            </p:extLst>
          </p:nvPr>
        </p:nvGraphicFramePr>
        <p:xfrm>
          <a:off x="323528" y="915566"/>
          <a:ext cx="8424936" cy="34791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5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федерального проекта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"Культура"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63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Федеральный проект "Создание условий для реализации творческого потенциала нации" ("Творческие люди")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3650474217"/>
                  </a:ext>
                </a:extLst>
              </a:tr>
              <a:tr h="372402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82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Федеральный проект "Патриотическое воспитание граждан Российской Федерации"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82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73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Федеральный проект "Обеспечение устойчивого сокращения непригодного для проживания жилищного фонда"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625 284,7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446 884,9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92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626 617,8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448 218,0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3354137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1403648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179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783377-B51A-454A-B284-BDC37B91100F}"/>
              </a:ext>
            </a:extLst>
          </p:cNvPr>
          <p:cNvSpPr/>
          <p:nvPr/>
        </p:nvSpPr>
        <p:spPr>
          <a:xfrm>
            <a:off x="2214374" y="883286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9803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«Обеспечение устойчивого сокращения непригодного для проживания жилищного фонда»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309D6DE-FF59-45B2-B685-F44C1DDD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314097"/>
              </p:ext>
            </p:extLst>
          </p:nvPr>
        </p:nvGraphicFramePr>
        <p:xfrm>
          <a:off x="597242" y="2732551"/>
          <a:ext cx="8136904" cy="14615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2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8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72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Обеспечение мероприятий по расселению непригодного для проживания жилищного фонда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(Администрация муниципального района «Корткеросский»)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625 284,7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446 884,9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A86D0-5C5B-475E-93A6-2886ED1E9566}"/>
              </a:ext>
            </a:extLst>
          </p:cNvPr>
          <p:cNvSpPr/>
          <p:nvPr/>
        </p:nvSpPr>
        <p:spPr>
          <a:xfrm>
            <a:off x="611560" y="1317273"/>
            <a:ext cx="4668474" cy="916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Обеспечение устойчивого сокращения непригодного для проживания жилищного фонда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67EB10-3D2A-4E36-BAB6-1A8A8F3BB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5526"/>
            <a:ext cx="2263848" cy="16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347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9803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«Патриотическое воспитание граждан Российской Федерации»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F10904-D8CF-4BF0-AD8A-7546E5379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89012"/>
              </p:ext>
            </p:extLst>
          </p:nvPr>
        </p:nvGraphicFramePr>
        <p:xfrm>
          <a:off x="611560" y="2787774"/>
          <a:ext cx="7920880" cy="151216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25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15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0D803-89BC-4B9D-82F6-DA2CC0392360}"/>
              </a:ext>
            </a:extLst>
          </p:cNvPr>
          <p:cNvSpPr/>
          <p:nvPr/>
        </p:nvSpPr>
        <p:spPr>
          <a:xfrm>
            <a:off x="611560" y="1347614"/>
            <a:ext cx="4740482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Обеспечению деятельности советников директора по воспитанию и взаимодействию с детскими общественными объединениями в образовательных организациях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90CB5E-08B9-4277-8939-F728BDBC4995}"/>
              </a:ext>
            </a:extLst>
          </p:cNvPr>
          <p:cNvSpPr/>
          <p:nvPr/>
        </p:nvSpPr>
        <p:spPr>
          <a:xfrm>
            <a:off x="2195736" y="771550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70359"/>
            <a:ext cx="3002781" cy="15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8825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899DC1-D607-4F0C-8EE0-982862E87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738413"/>
              </p:ext>
            </p:extLst>
          </p:nvPr>
        </p:nvGraphicFramePr>
        <p:xfrm>
          <a:off x="179512" y="1111052"/>
          <a:ext cx="8352928" cy="246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11007"/>
              </p:ext>
            </p:extLst>
          </p:nvPr>
        </p:nvGraphicFramePr>
        <p:xfrm>
          <a:off x="493296" y="3435846"/>
          <a:ext cx="7725359" cy="186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6905715" imgH="1647658" progId="Excel.Sheet.12">
                  <p:embed/>
                </p:oleObj>
              </mc:Choice>
              <mc:Fallback>
                <p:oleObj name="Лист" r:id="rId3" imgW="6905715" imgH="16476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96" y="3435846"/>
                        <a:ext cx="7725359" cy="1863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4115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0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«Создание условий для реализации творческого потенциала нации («Творческие люди»)»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4F627C-FA5D-4707-B958-D855EAB50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09405"/>
              </p:ext>
            </p:extLst>
          </p:nvPr>
        </p:nvGraphicFramePr>
        <p:xfrm>
          <a:off x="611560" y="2859782"/>
          <a:ext cx="8277907" cy="16561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4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13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5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Поддержка отрасли культуры - оказание государственной поддержки лучшим сельским учреждениям культуры 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(Муниципальные учреждения «Корткеросская централизованная библиотечная система», «Корткеросский центр культуры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 и досуга»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AE97A7-9BA2-4785-B7F8-414B8CB6E434}"/>
              </a:ext>
            </a:extLst>
          </p:cNvPr>
          <p:cNvSpPr/>
          <p:nvPr/>
        </p:nvSpPr>
        <p:spPr>
          <a:xfrm>
            <a:off x="611560" y="1150862"/>
            <a:ext cx="4740482" cy="126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Повышение качества жизни граждан путем модернизации инфраструктуры культуры и реновации учреждений от национальных, имеющих мировое значение до сельских организаций культуры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D58DB2-6BB3-49AF-AFF4-044104B4842E}"/>
              </a:ext>
            </a:extLst>
          </p:cNvPr>
          <p:cNvSpPr/>
          <p:nvPr/>
        </p:nvSpPr>
        <p:spPr>
          <a:xfrm>
            <a:off x="2195736" y="827842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6316B4-7F31-428B-88E2-5F5DE84F6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4" t="15286" r="2994" b="18063"/>
          <a:stretch/>
        </p:blipFill>
        <p:spPr bwMode="auto">
          <a:xfrm>
            <a:off x="5652120" y="827842"/>
            <a:ext cx="3240360" cy="15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6451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1424"/>
            <a:ext cx="9150028" cy="414088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Дорожного фонда муниципального образования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9F24DE7-9C48-4656-A678-E359A4CE8929}"/>
              </a:ext>
            </a:extLst>
          </p:cNvPr>
          <p:cNvSpPr/>
          <p:nvPr/>
        </p:nvSpPr>
        <p:spPr>
          <a:xfrm>
            <a:off x="826305" y="771551"/>
            <a:ext cx="2374529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Источники формирования</a:t>
            </a:r>
          </a:p>
        </p:txBody>
      </p:sp>
      <p:sp>
        <p:nvSpPr>
          <p:cNvPr id="59" name="Скругленный прямоугольник 10">
            <a:extLst>
              <a:ext uri="{FF2B5EF4-FFF2-40B4-BE49-F238E27FC236}">
                <a16:creationId xmlns:a16="http://schemas.microsoft.com/office/drawing/2014/main" id="{AEA4F445-4A7C-4D06-B19D-A0FFF1AB0784}"/>
              </a:ext>
            </a:extLst>
          </p:cNvPr>
          <p:cNvSpPr/>
          <p:nvPr/>
        </p:nvSpPr>
        <p:spPr>
          <a:xfrm>
            <a:off x="826305" y="1990546"/>
            <a:ext cx="2374529" cy="490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Доходы от уплаты акцизов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16 347,9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0" name="Скругленный прямоугольник 11">
            <a:extLst>
              <a:ext uri="{FF2B5EF4-FFF2-40B4-BE49-F238E27FC236}">
                <a16:creationId xmlns:a16="http://schemas.microsoft.com/office/drawing/2014/main" id="{350F5AAD-27E4-4575-9DE4-62CF2FF6F688}"/>
              </a:ext>
            </a:extLst>
          </p:cNvPr>
          <p:cNvSpPr/>
          <p:nvPr/>
        </p:nvSpPr>
        <p:spPr>
          <a:xfrm>
            <a:off x="822787" y="2594847"/>
            <a:ext cx="2374529" cy="1006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Поступления в виде МБТ на финансирование обеспечения дорожной деятельности, а также безвозмездные поступления от физ. и юр. лиц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42 707,9</a:t>
            </a:r>
            <a:r>
              <a:rPr lang="ru-RU" sz="1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1" name="Скругленный прямоугольник 12">
            <a:extLst>
              <a:ext uri="{FF2B5EF4-FFF2-40B4-BE49-F238E27FC236}">
                <a16:creationId xmlns:a16="http://schemas.microsoft.com/office/drawing/2014/main" id="{D95E7FFE-B2E5-4B02-8B85-5403582F9057}"/>
              </a:ext>
            </a:extLst>
          </p:cNvPr>
          <p:cNvSpPr/>
          <p:nvPr/>
        </p:nvSpPr>
        <p:spPr>
          <a:xfrm>
            <a:off x="822787" y="3798411"/>
            <a:ext cx="2374529" cy="546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Остаток ассигнований неиспользуемый в 2022 году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3 778,2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62" name="Выноска-облако 13">
            <a:extLst>
              <a:ext uri="{FF2B5EF4-FFF2-40B4-BE49-F238E27FC236}">
                <a16:creationId xmlns:a16="http://schemas.microsoft.com/office/drawing/2014/main" id="{8130323D-3AE6-4B89-B0AE-ADD331FBDC2F}"/>
              </a:ext>
            </a:extLst>
          </p:cNvPr>
          <p:cNvSpPr/>
          <p:nvPr/>
        </p:nvSpPr>
        <p:spPr>
          <a:xfrm>
            <a:off x="3363891" y="2357525"/>
            <a:ext cx="2431734" cy="170681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Объем бюджетных ассигнований дорожного хозяйства (дорожного фонда) –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62 834,0</a:t>
            </a: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DBE25C5-0C51-426F-9B38-5BE8450D299F}"/>
              </a:ext>
            </a:extLst>
          </p:cNvPr>
          <p:cNvCxnSpPr/>
          <p:nvPr/>
        </p:nvCxnSpPr>
        <p:spPr>
          <a:xfrm flipV="1">
            <a:off x="3203848" y="3795886"/>
            <a:ext cx="361154" cy="2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963CEA9-5FFD-4145-A50F-F11C5083A05F}"/>
              </a:ext>
            </a:extLst>
          </p:cNvPr>
          <p:cNvCxnSpPr/>
          <p:nvPr/>
        </p:nvCxnSpPr>
        <p:spPr>
          <a:xfrm>
            <a:off x="3203848" y="2352490"/>
            <a:ext cx="397046" cy="21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C8AC350-0B4E-497E-8493-F1FC796D3B00}"/>
              </a:ext>
            </a:extLst>
          </p:cNvPr>
          <p:cNvCxnSpPr/>
          <p:nvPr/>
        </p:nvCxnSpPr>
        <p:spPr>
          <a:xfrm>
            <a:off x="3191076" y="3247489"/>
            <a:ext cx="228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FCA5F8F-6C27-48E1-9D4B-18EE11B417E7}"/>
              </a:ext>
            </a:extLst>
          </p:cNvPr>
          <p:cNvCxnSpPr/>
          <p:nvPr/>
        </p:nvCxnSpPr>
        <p:spPr>
          <a:xfrm flipV="1">
            <a:off x="5508104" y="2357805"/>
            <a:ext cx="412962" cy="2139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9203BCF-BC21-4AE9-8222-E48FAB61E077}"/>
              </a:ext>
            </a:extLst>
          </p:cNvPr>
          <p:cNvCxnSpPr/>
          <p:nvPr/>
        </p:nvCxnSpPr>
        <p:spPr>
          <a:xfrm>
            <a:off x="5652120" y="3193483"/>
            <a:ext cx="28165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2D65B14-84BA-40CE-96FA-7771C0A57319}"/>
              </a:ext>
            </a:extLst>
          </p:cNvPr>
          <p:cNvCxnSpPr/>
          <p:nvPr/>
        </p:nvCxnSpPr>
        <p:spPr>
          <a:xfrm>
            <a:off x="5416193" y="3687874"/>
            <a:ext cx="523959" cy="3240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30">
            <a:extLst>
              <a:ext uri="{FF2B5EF4-FFF2-40B4-BE49-F238E27FC236}">
                <a16:creationId xmlns:a16="http://schemas.microsoft.com/office/drawing/2014/main" id="{F973CD81-48BE-4555-97ED-ED57E104D796}"/>
              </a:ext>
            </a:extLst>
          </p:cNvPr>
          <p:cNvSpPr/>
          <p:nvPr/>
        </p:nvSpPr>
        <p:spPr>
          <a:xfrm>
            <a:off x="5972460" y="1785742"/>
            <a:ext cx="2374529" cy="836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местного значения –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61 603,7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0" name="Скругленный прямоугольник 32">
            <a:extLst>
              <a:ext uri="{FF2B5EF4-FFF2-40B4-BE49-F238E27FC236}">
                <a16:creationId xmlns:a16="http://schemas.microsoft.com/office/drawing/2014/main" id="{5F13B83B-0299-46FA-B084-0C31CAD1527C}"/>
              </a:ext>
            </a:extLst>
          </p:cNvPr>
          <p:cNvSpPr/>
          <p:nvPr/>
        </p:nvSpPr>
        <p:spPr>
          <a:xfrm>
            <a:off x="5972459" y="2763391"/>
            <a:ext cx="2374528" cy="7128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350,3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1" name="Скругленный прямоугольник 33">
            <a:extLst>
              <a:ext uri="{FF2B5EF4-FFF2-40B4-BE49-F238E27FC236}">
                <a16:creationId xmlns:a16="http://schemas.microsoft.com/office/drawing/2014/main" id="{16232C35-F4FD-46AA-B96D-8A1BC6FD1997}"/>
              </a:ext>
            </a:extLst>
          </p:cNvPr>
          <p:cNvSpPr/>
          <p:nvPr/>
        </p:nvSpPr>
        <p:spPr>
          <a:xfrm>
            <a:off x="5972459" y="3690950"/>
            <a:ext cx="2374528" cy="735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Развитие системы организации движения транспортных средств и пешеходов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880,0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72" name="Picture 2" descr="https://dostoyanie-severa.ru/wp-content/uploads/2020/11/avtodor2.jpg">
            <a:extLst>
              <a:ext uri="{FF2B5EF4-FFF2-40B4-BE49-F238E27FC236}">
                <a16:creationId xmlns:a16="http://schemas.microsoft.com/office/drawing/2014/main" id="{C70D3F9A-9BC4-4A5D-B5A9-94A5454B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9" y="771550"/>
            <a:ext cx="2602688" cy="1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1DFECFAE-810E-44D8-8E91-E0A2DA73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45743"/>
              </p:ext>
            </p:extLst>
          </p:nvPr>
        </p:nvGraphicFramePr>
        <p:xfrm>
          <a:off x="2944766" y="4456361"/>
          <a:ext cx="3254469" cy="594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22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2022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План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52 130,9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62 834,0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61 313,0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608D7E1-19C3-47F4-948E-EEFCE0156DFB}"/>
              </a:ext>
            </a:extLst>
          </p:cNvPr>
          <p:cNvSpPr/>
          <p:nvPr/>
        </p:nvSpPr>
        <p:spPr>
          <a:xfrm>
            <a:off x="107504" y="4396269"/>
            <a:ext cx="283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Рост дорожного фонда по сравнению с 2022 годом составил 20,5% или на 10 703,1 тыс. руб</a:t>
            </a:r>
            <a:r>
              <a:rPr lang="ru-RU" sz="8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4727BB4-09CE-44AC-A41C-8D0532F3B138}"/>
              </a:ext>
            </a:extLst>
          </p:cNvPr>
          <p:cNvSpPr/>
          <p:nvPr/>
        </p:nvSpPr>
        <p:spPr>
          <a:xfrm>
            <a:off x="5972462" y="800150"/>
            <a:ext cx="2343954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Направления расходования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8954781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 в разрезе муниципальных программ, тыс. рублей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EE2C2C13-39E2-4376-992E-FC22F5690C80}"/>
              </a:ext>
            </a:extLst>
          </p:cNvPr>
          <p:cNvSpPr/>
          <p:nvPr/>
        </p:nvSpPr>
        <p:spPr>
          <a:xfrm>
            <a:off x="107504" y="464671"/>
            <a:ext cx="1990294" cy="97638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2 036,6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20AEB382-64FE-4A78-AF5B-0AB024CF2D1E}"/>
              </a:ext>
            </a:extLst>
          </p:cNvPr>
          <p:cNvSpPr/>
          <p:nvPr/>
        </p:nvSpPr>
        <p:spPr>
          <a:xfrm>
            <a:off x="108397" y="1686742"/>
            <a:ext cx="1989401" cy="1037027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расходы составляют </a:t>
            </a:r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89,5% 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CA6C0444-DEB4-4ADE-BE9C-FA7FAAF43357}"/>
              </a:ext>
            </a:extLst>
          </p:cNvPr>
          <p:cNvSpPr/>
          <p:nvPr/>
        </p:nvSpPr>
        <p:spPr>
          <a:xfrm>
            <a:off x="297012" y="3717427"/>
            <a:ext cx="358635" cy="264137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2BF2F32-623D-497D-9C85-63538E50E1E9}"/>
              </a:ext>
            </a:extLst>
          </p:cNvPr>
          <p:cNvSpPr/>
          <p:nvPr/>
        </p:nvSpPr>
        <p:spPr>
          <a:xfrm>
            <a:off x="297012" y="4170915"/>
            <a:ext cx="358635" cy="26413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DB7DC108-10C9-4FDD-9206-FEBB32CFCE8D}"/>
              </a:ext>
            </a:extLst>
          </p:cNvPr>
          <p:cNvSpPr/>
          <p:nvPr/>
        </p:nvSpPr>
        <p:spPr>
          <a:xfrm>
            <a:off x="297013" y="4634828"/>
            <a:ext cx="358635" cy="26413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157897-2860-4812-8006-0C888046674D}"/>
              </a:ext>
            </a:extLst>
          </p:cNvPr>
          <p:cNvSpPr txBox="1"/>
          <p:nvPr/>
        </p:nvSpPr>
        <p:spPr>
          <a:xfrm rot="10800000" flipV="1">
            <a:off x="303066" y="3269080"/>
            <a:ext cx="146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% исполнения: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279EA-FE80-4C7B-8A09-733989658108}"/>
              </a:ext>
            </a:extLst>
          </p:cNvPr>
          <p:cNvSpPr txBox="1"/>
          <p:nvPr/>
        </p:nvSpPr>
        <p:spPr>
          <a:xfrm>
            <a:off x="683564" y="3704564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Более 95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64E0ED-CE3F-4520-9D0A-44E7A17664B6}"/>
              </a:ext>
            </a:extLst>
          </p:cNvPr>
          <p:cNvSpPr txBox="1"/>
          <p:nvPr/>
        </p:nvSpPr>
        <p:spPr>
          <a:xfrm>
            <a:off x="683564" y="4160562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От 90 до 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3F5D9F-AE54-4F44-AE74-C424AFAAE728}"/>
              </a:ext>
            </a:extLst>
          </p:cNvPr>
          <p:cNvSpPr txBox="1"/>
          <p:nvPr/>
        </p:nvSpPr>
        <p:spPr>
          <a:xfrm>
            <a:off x="683565" y="4640237"/>
            <a:ext cx="108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Менее</a:t>
            </a:r>
            <a:r>
              <a:rPr lang="ru-RU" sz="1100" dirty="0">
                <a:latin typeface="Bahnschrift SemiBold" panose="020B0502040204020203" pitchFamily="34" charset="0"/>
              </a:rPr>
              <a:t> 90</a:t>
            </a:r>
          </a:p>
        </p:txBody>
      </p:sp>
      <p:graphicFrame>
        <p:nvGraphicFramePr>
          <p:cNvPr id="41" name="Таблица 11">
            <a:extLst>
              <a:ext uri="{FF2B5EF4-FFF2-40B4-BE49-F238E27FC236}">
                <a16:creationId xmlns:a16="http://schemas.microsoft.com/office/drawing/2014/main" id="{95A2DCDD-CE51-4E36-888F-5884016A3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8283"/>
              </p:ext>
            </p:extLst>
          </p:nvPr>
        </p:nvGraphicFramePr>
        <p:xfrm>
          <a:off x="2195736" y="699542"/>
          <a:ext cx="6768754" cy="44408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55746">
                  <a:extLst>
                    <a:ext uri="{9D8B030D-6E8A-4147-A177-3AD203B41FA5}">
                      <a16:colId xmlns:a16="http://schemas.microsoft.com/office/drawing/2014/main" val="341728661"/>
                    </a:ext>
                  </a:extLst>
                </a:gridCol>
                <a:gridCol w="1130144">
                  <a:extLst>
                    <a:ext uri="{9D8B030D-6E8A-4147-A177-3AD203B41FA5}">
                      <a16:colId xmlns:a16="http://schemas.microsoft.com/office/drawing/2014/main" val="20857101"/>
                    </a:ext>
                  </a:extLst>
                </a:gridCol>
                <a:gridCol w="1382864">
                  <a:extLst>
                    <a:ext uri="{9D8B030D-6E8A-4147-A177-3AD203B41FA5}">
                      <a16:colId xmlns:a16="http://schemas.microsoft.com/office/drawing/2014/main" val="2154125580"/>
                    </a:ext>
                  </a:extLst>
                </a:gridCol>
              </a:tblGrid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2023г.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% от плана) 2023г.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946852"/>
                  </a:ext>
                </a:extLst>
              </a:tr>
              <a:tr h="276015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400" b="0" u="none" strike="noStrike" dirty="0">
                          <a:effectLst/>
                        </a:rPr>
                        <a:t>Безопасность жизнедеятельности населения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706,0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557,9 (79%)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41812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экономики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5 881,4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5 881,4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23280"/>
                  </a:ext>
                </a:extLst>
              </a:tr>
              <a:tr h="356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транспортной системы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201 345,2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199 511,7 (99%)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56434"/>
                  </a:ext>
                </a:extLst>
              </a:tr>
              <a:tr h="430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жилищно-коммунального хозяйства муниципального района "Корткеросский"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651 102,7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471 649,3 (72%)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0334"/>
                  </a:ext>
                </a:extLst>
              </a:tr>
              <a:tr h="31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образования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985 057,0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984 298,1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65285"/>
                  </a:ext>
                </a:extLst>
              </a:tr>
              <a:tr h="30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культуры Корткеросского района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186 366,7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186 343,4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42151"/>
                  </a:ext>
                </a:extLst>
              </a:tr>
              <a:tr h="427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физической культуры и спорта на территории МО МР "Корткеросский"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177 558,6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177 441,3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8042"/>
                  </a:ext>
                </a:extLst>
              </a:tr>
              <a:tr h="36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системы муниципального управления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10 100,8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10 096,1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Профилактика правонарушений и обеспечение общественной безопасности на территории муниципального района "Корткеросский" Республики Коми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1 137,3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846,0 (74%)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0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1942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«Безопасность жизнедеятельности населения»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7ED38CA9-9E25-403C-B0D2-034C5E8EA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26117"/>
              </p:ext>
            </p:extLst>
          </p:nvPr>
        </p:nvGraphicFramePr>
        <p:xfrm>
          <a:off x="155340" y="1609559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2 221,4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706,0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557,9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4D1254E-88F9-4FFD-9AF1-7E170DB9052A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D205C8D-1D14-4E69-A73D-3E8282529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5758"/>
              </p:ext>
            </p:extLst>
          </p:nvPr>
        </p:nvGraphicFramePr>
        <p:xfrm>
          <a:off x="155722" y="2336230"/>
          <a:ext cx="8808766" cy="24000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56438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515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6680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Защита населения</a:t>
                      </a:r>
                      <a:r>
                        <a:rPr lang="en-US" sz="1000" b="0" u="none" strike="noStrike" dirty="0"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и</a:t>
                      </a:r>
                      <a:r>
                        <a:rPr lang="ru-RU" sz="1000" b="0" u="none" strike="noStrike" baseline="0" dirty="0">
                          <a:latin typeface="Bahnschrift SemiLight" panose="020B0502040204020203" pitchFamily="34" charset="0"/>
                        </a:rPr>
                        <a:t> территорий МО МР «Корткеросский»</a:t>
                      </a: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 от чрезвычайных ситуаций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2 065,0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297,8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5257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Профилактика терроризма, его идеологии, экстремистских проявлений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97,4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Организация мероприятий гражданской обороны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156,4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6,1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Развитие единой дежурно-диспетчерской службы муниципального образования МР «Корткеросский»</a:t>
                      </a: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156,6</a:t>
                      </a: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Повышение безопасности жизнедеятельности населения муниципального района «Корткеросский».</a:t>
            </a:r>
            <a:endParaRPr lang="ru-RU" sz="788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DF9BA2-9A10-4996-9C09-0CECDA940F7B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963"/>
            <a:ext cx="1368148" cy="9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874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экономики»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F7F05828-8CD3-425C-B6C5-F7600A81C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247561"/>
              </p:ext>
            </p:extLst>
          </p:nvPr>
        </p:nvGraphicFramePr>
        <p:xfrm>
          <a:off x="152909" y="1617581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Bahnschrift SemiLight" panose="020B0502040204020203" pitchFamily="34" charset="0"/>
                        </a:rPr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6 832,0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62F185-FE5A-4747-AC53-E83453A8FC3E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Обеспечение   устойчивого   экономического    развития муниципального района «Корткеросский».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C6E2E7-66CB-4B0E-A104-CD88B80F3A1A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sp>
        <p:nvSpPr>
          <p:cNvPr id="14" name="Текст">
            <a:extLst>
              <a:ext uri="{FF2B5EF4-FFF2-40B4-BE49-F238E27FC236}">
                <a16:creationId xmlns:a16="http://schemas.microsoft.com/office/drawing/2014/main" id="{B00C83A3-6AAF-4C2F-9530-8EDE370C7855}"/>
              </a:ext>
            </a:extLst>
          </p:cNvPr>
          <p:cNvSpPr txBox="1">
            <a:spLocks/>
          </p:cNvSpPr>
          <p:nvPr/>
        </p:nvSpPr>
        <p:spPr>
          <a:xfrm>
            <a:off x="4165999" y="2329992"/>
            <a:ext cx="4824152" cy="180051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198D2FD-2041-4ACA-B1C1-EF757A9A0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31010"/>
              </p:ext>
            </p:extLst>
          </p:nvPr>
        </p:nvGraphicFramePr>
        <p:xfrm>
          <a:off x="162862" y="2567163"/>
          <a:ext cx="8834430" cy="21648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6346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986886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991198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60456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6719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Малое и среднее предпринимательство в МР «Корткеросский»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1 416,0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1 077,2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8883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регулирования рынков с/х продукции, сырья</a:t>
                      </a:r>
                      <a:r>
                        <a:rPr lang="ru-RU" sz="1000" b="0" baseline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 и продовольствия</a:t>
                      </a:r>
                      <a:endParaRPr lang="ru-RU" sz="10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5 416,0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4 804,2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42" y="-20166"/>
            <a:ext cx="1897872" cy="1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7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транспортной системы» </a:t>
            </a:r>
          </a:p>
        </p:txBody>
      </p:sp>
      <p:graphicFrame>
        <p:nvGraphicFramePr>
          <p:cNvPr id="11" name="Содержимое 6">
            <a:extLst>
              <a:ext uri="{FF2B5EF4-FFF2-40B4-BE49-F238E27FC236}">
                <a16:creationId xmlns:a16="http://schemas.microsoft.com/office/drawing/2014/main" id="{AE56B8D5-A32C-4C42-96D5-50B4039E3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02543"/>
              </p:ext>
            </p:extLst>
          </p:nvPr>
        </p:nvGraphicFramePr>
        <p:xfrm>
          <a:off x="155340" y="1609559"/>
          <a:ext cx="8808765" cy="678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24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60 316,1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201 345,2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199 511,7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T="45695" marB="456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Текст">
            <a:extLst>
              <a:ext uri="{FF2B5EF4-FFF2-40B4-BE49-F238E27FC236}">
                <a16:creationId xmlns:a16="http://schemas.microsoft.com/office/drawing/2014/main" id="{1B9844E8-143D-4D79-8C3B-F82C3FB3C855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4B37613-082F-4E82-8A22-7F9941BBD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81581"/>
              </p:ext>
            </p:extLst>
          </p:nvPr>
        </p:nvGraphicFramePr>
        <p:xfrm>
          <a:off x="155722" y="2412757"/>
          <a:ext cx="8736758" cy="23912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00454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5773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Содержание и ремонт автомобильных дорог общего 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51 213,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60 212,7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Осуществление перевозок пассажиров и багажа автомобильным транспортом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8 053,1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11 246,7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Приобретение и устройство наплавных мостов, катеров, паромных переправ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127 302,3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системы организации движения транспорта и пешеходов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310878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EF0E1B-7264-4505-9A5B-0378C9CC4D93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dk1"/>
                </a:solidFill>
                <a:latin typeface="Bahnschrift SemiLight" panose="020B0502040204020203" pitchFamily="34" charset="0"/>
              </a:rPr>
              <a:t>Обеспечение потребностей населения в качественных, доступных и безопасных услугах на автомобильном виде транспорта, а также снижение количества лиц, погибших в результате дорожно-транспортных происшествий.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C04DB46-0CCD-4E7E-B3CD-189D92F43DB5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1944844" cy="12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3760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5447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жилищно-коммунального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хозяйства МР 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Корткеросский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»»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80F9CF7-CD52-43D8-B0D8-2D35AD043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65376"/>
              </p:ext>
            </p:extLst>
          </p:nvPr>
        </p:nvGraphicFramePr>
        <p:xfrm>
          <a:off x="155340" y="1581043"/>
          <a:ext cx="8808765" cy="7018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549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196 701,9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651 102,7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471 649,3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83744D1F-133C-4D1D-9B2D-F079B70805BF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26CF656-9891-4288-9774-10DD589A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96203"/>
              </p:ext>
            </p:extLst>
          </p:nvPr>
        </p:nvGraphicFramePr>
        <p:xfrm>
          <a:off x="155721" y="2533091"/>
          <a:ext cx="8808766" cy="24727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216478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405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5596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Комплексное развитие систем коммунальной инфраструктуры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2 857,8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4 637,6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5992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обеспечения доступным и комфортным жильем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193 205,1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466 050,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Разработка документов территориального 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961,6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5D1E1-1F0C-4F14-8FE6-EF1DC157D59B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Стимулирование жилищного строительства, обеспечение качественными жилищно-коммунальными услугами населения, улучшение экологической безопасности населения. </a:t>
            </a:r>
            <a:endParaRPr lang="ru-RU" sz="4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157FBE-E9DA-4484-A514-B49501AA1CDD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88">
            <a:off x="6595133" y="69586"/>
            <a:ext cx="2088232" cy="1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1364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образования»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DAFA3D44-0632-48F9-8631-14442E6EE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86712"/>
              </p:ext>
            </p:extLst>
          </p:nvPr>
        </p:nvGraphicFramePr>
        <p:xfrm>
          <a:off x="155340" y="1609559"/>
          <a:ext cx="8808765" cy="6780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767 933,4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985 057,0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984 298,1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1284D111-91C7-4638-88E1-5D3408307F5B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48FFE9F-0082-45AF-A97F-5AAD7566D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7707"/>
              </p:ext>
            </p:extLst>
          </p:nvPr>
        </p:nvGraphicFramePr>
        <p:xfrm>
          <a:off x="155722" y="2571749"/>
          <a:ext cx="8808766" cy="23364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44470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127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5376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системы дошкольного, общего и дополнительного образования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676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681,</a:t>
                      </a:r>
                      <a:r>
                        <a:rPr lang="en-US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715 379,0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6337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Дети и молодежь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69 341,4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244 190,4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7522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21 910,6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24 72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,7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5183D8-A0B9-476E-A132-FCEF449267A5}"/>
              </a:ext>
            </a:extLst>
          </p:cNvPr>
          <p:cNvSpPr/>
          <p:nvPr/>
        </p:nvSpPr>
        <p:spPr>
          <a:xfrm>
            <a:off x="155722" y="975837"/>
            <a:ext cx="8808765" cy="5571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200" dirty="0">
                <a:solidFill>
                  <a:schemeClr val="dk1"/>
                </a:solidFill>
                <a:latin typeface="Bahnschrift SemiLight" panose="020B0502040204020203" pitchFamily="34" charset="0"/>
              </a:rPr>
              <a:t>Рост доступности, качества и эффективности непрерывного образования с учетом запросов личности, общества и государства, повышение инновационного потенциала и инвестиционной привлекательности системы образования, гражданское становление и самореализация молодёжи.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5607B8-96E8-499B-8BAD-7D70766FCA86}"/>
              </a:ext>
            </a:extLst>
          </p:cNvPr>
          <p:cNvSpPr/>
          <p:nvPr/>
        </p:nvSpPr>
        <p:spPr>
          <a:xfrm>
            <a:off x="159383" y="719390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11" name="Рисунок 10" descr="http://sad2.liozno.edu.by/ru/sm.aspx?guid=6843">
            <a:extLst>
              <a:ext uri="{FF2B5EF4-FFF2-40B4-BE49-F238E27FC236}">
                <a16:creationId xmlns:a16="http://schemas.microsoft.com/office/drawing/2014/main" id="{094B0B43-0D81-46DC-87C4-2178DEDA94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4" y="55893"/>
            <a:ext cx="1296141" cy="982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31494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культуры и туризма»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482FF145-4F0A-4A44-8399-38D4330AB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50815"/>
              </p:ext>
            </p:extLst>
          </p:nvPr>
        </p:nvGraphicFramePr>
        <p:xfrm>
          <a:off x="155340" y="1609559"/>
          <a:ext cx="8808765" cy="6779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162 517,0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186 366,7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186 343,4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641" marB="456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C206F392-72D4-4780-8D7C-CB0737FE25D1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1D0FA41-349D-4D14-8CE4-FEED37E42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00964"/>
              </p:ext>
            </p:extLst>
          </p:nvPr>
        </p:nvGraphicFramePr>
        <p:xfrm>
          <a:off x="189829" y="2593649"/>
          <a:ext cx="8736758" cy="21797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504510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3247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Строительство, реконструкция объектов культуры 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912,7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Укрепление материально-технической базы объектов сферы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13 081,1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13 640,1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Обеспечение деятельности учреждений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113 502,9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133 681,7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496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Организация мероприятий учреждениями культуры и образовательными организациями дополнительного образования детей сферы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2 877,3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1 024,8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32 143,0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37 996,8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6498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5C041D-33C2-4C88-8743-AE04F7CC8814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Повышение безопасности жизнедеятельности населения муниципального района «Корткеросский».</a:t>
            </a:r>
            <a:endParaRPr lang="ru-RU" sz="788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166B92-5B83-427A-A4CB-BC74B1B71D18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0342"/>
            <a:ext cx="2232244" cy="11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99547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физической культуры и спорта в Корткеросском районе»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2BA072AD-8627-437A-813C-F2BA40740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72629"/>
              </p:ext>
            </p:extLst>
          </p:nvPr>
        </p:nvGraphicFramePr>
        <p:xfrm>
          <a:off x="155340" y="1609559"/>
          <a:ext cx="8808765" cy="6717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50 116,8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177 558,6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177 441,3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T="42533" marB="425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7A72ACC7-1613-466A-AE4C-E1521D68BD45}"/>
              </a:ext>
            </a:extLst>
          </p:cNvPr>
          <p:cNvSpPr txBox="1">
            <a:spLocks/>
          </p:cNvSpPr>
          <p:nvPr/>
        </p:nvSpPr>
        <p:spPr>
          <a:xfrm>
            <a:off x="4358833" y="224460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7CDF08-C155-47AA-A978-DD64F77CA14A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Совершенствование системы физической культуры и спорта, создание благоприятных условий для развития массовой физической культуры и спорта.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A16527-BA60-43E6-A9AC-153A0A5C8730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07EAE5-6CB2-40F6-B417-94B97F0F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52880"/>
              </p:ext>
            </p:extLst>
          </p:nvPr>
        </p:nvGraphicFramePr>
        <p:xfrm>
          <a:off x="147948" y="2353984"/>
          <a:ext cx="8744532" cy="2272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20196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53737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3226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Трудоустройство подростков в период каникул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Оказание муниципальных услуг учреждениями в сфере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спорта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38 023,9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44 674,2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475950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Укрепление материально-технической базы учреждений физкультурно-спортивной направленности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3 030,2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122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500,7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19848"/>
                  </a:ext>
                </a:extLst>
              </a:tr>
              <a:tr h="4049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8 956,5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10 146,4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49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8784"/>
            <a:ext cx="1800199" cy="10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18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5413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EB8DC5E-F616-4EEC-B3E1-719A4370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637432"/>
              </p:ext>
            </p:extLst>
          </p:nvPr>
        </p:nvGraphicFramePr>
        <p:xfrm>
          <a:off x="-108520" y="1131590"/>
          <a:ext cx="867193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1384"/>
              </p:ext>
            </p:extLst>
          </p:nvPr>
        </p:nvGraphicFramePr>
        <p:xfrm>
          <a:off x="899592" y="4083918"/>
          <a:ext cx="6956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5076915" imgH="838251" progId="Excel.Sheet.12">
                  <p:embed/>
                </p:oleObj>
              </mc:Choice>
              <mc:Fallback>
                <p:oleObj name="Лист" r:id="rId3" imgW="5076915" imgH="838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4083918"/>
                        <a:ext cx="69564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65827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системы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муниципального управления»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3D9245B1-43CB-4A8F-9A52-9CB7CCF90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388350"/>
              </p:ext>
            </p:extLst>
          </p:nvPr>
        </p:nvGraphicFramePr>
        <p:xfrm>
          <a:off x="155339" y="1480569"/>
          <a:ext cx="8808765" cy="6780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7 268,4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10 100,8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10 096,1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673" marB="456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1A02F8A-72A9-4F13-BB4C-625A7B5AF0AF}"/>
              </a:ext>
            </a:extLst>
          </p:cNvPr>
          <p:cNvSpPr txBox="1">
            <a:spLocks/>
          </p:cNvSpPr>
          <p:nvPr/>
        </p:nvSpPr>
        <p:spPr>
          <a:xfrm>
            <a:off x="4354344" y="213586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E6676-143B-4FA7-92FD-3F087101B04B}"/>
              </a:ext>
            </a:extLst>
          </p:cNvPr>
          <p:cNvSpPr/>
          <p:nvPr/>
        </p:nvSpPr>
        <p:spPr>
          <a:xfrm>
            <a:off x="155721" y="100260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Повышение эффективности муниципального 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DFFFEF-B417-4351-9178-4211CCFEDA53}"/>
              </a:ext>
            </a:extLst>
          </p:cNvPr>
          <p:cNvSpPr/>
          <p:nvPr/>
        </p:nvSpPr>
        <p:spPr>
          <a:xfrm>
            <a:off x="155720" y="73743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334F38-815A-4403-A1C3-4DC0F3E1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49441"/>
              </p:ext>
            </p:extLst>
          </p:nvPr>
        </p:nvGraphicFramePr>
        <p:xfrm>
          <a:off x="155339" y="2212393"/>
          <a:ext cx="8809149" cy="281795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12805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5542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5783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Совершенствование системы муниципального управления, развитие кадрового потенциала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808,5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520,0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09926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Управление муниципальными финансами муниципальным долгом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3 599,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6 038,1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  <a:tr h="5783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Управление муниципальным имуществом муниципального района "Корткеросский"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1 695,6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1 403,7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475950"/>
                  </a:ext>
                </a:extLst>
              </a:tr>
              <a:tr h="257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информационного общества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1 878,4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19848"/>
                  </a:ext>
                </a:extLst>
              </a:tr>
              <a:tr h="4321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Поддержка социально ориентированных некоммерческих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255,9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49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6" y="-6121"/>
            <a:ext cx="1983954" cy="14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7369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06412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«Профилактика правонарушений и обеспечение общественной безопасности на территории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МР«Корткеросский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5297FD03-18D3-4F8B-8A90-9F4E4B35C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3856"/>
              </p:ext>
            </p:extLst>
          </p:nvPr>
        </p:nvGraphicFramePr>
        <p:xfrm>
          <a:off x="155340" y="1609559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827,4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1 137,3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846,0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74,4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203E13-686D-4F0C-8005-D8E3CE3ACD70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0DE5CD-C109-48E3-A42A-5047AB30849E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6104678-FB5E-473E-99FD-578125632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52774"/>
              </p:ext>
            </p:extLst>
          </p:nvPr>
        </p:nvGraphicFramePr>
        <p:xfrm>
          <a:off x="155339" y="2571750"/>
          <a:ext cx="8809148" cy="19442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28828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4409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Организация общественного порядка добровольными народными дружинами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09926"/>
                  </a:ext>
                </a:extLst>
              </a:tr>
              <a:tr h="85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Установка и обслуживание систем (камер) видеонаблюдения в общественных местах в рамках реализации </a:t>
                      </a:r>
                      <a:r>
                        <a:rPr lang="ru-RU" sz="1000" b="0" u="none" strike="noStrike" kern="1200" dirty="0" err="1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аппаратно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программного комплекса «Безопасный город»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759,6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7451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Изменение объёма финансовой помощи поселениям,</a:t>
            </a:r>
            <a:b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843558"/>
          <a:ext cx="6075675" cy="271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7666" y="2591360"/>
            <a:ext cx="2106857" cy="89688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Рост на 0,2 % или на 208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01" y="3219822"/>
            <a:ext cx="2408365" cy="1923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9782"/>
            <a:ext cx="3250794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Бюджет исполнен с дефицитом в сумме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195 442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pic>
        <p:nvPicPr>
          <p:cNvPr id="6" name="Picture 10" descr="https://germania-online.diplo.de/blob/2083918/14c59d9a757b2f8b4c3ce92967d8d9ce/wirtschaftsprognose-2018-1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3" y="2433431"/>
            <a:ext cx="3649621" cy="26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aws.wideinfo.org/pagepapi.com/wp-content/uploads/2018/07/07074207/cd2f5-income-gener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65" y="2433431"/>
            <a:ext cx="3755099" cy="26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627534"/>
            <a:ext cx="7848872" cy="19442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В первоначальном решении по бюджету на 2023 год был запланирован </a:t>
            </a:r>
            <a:r>
              <a:rPr lang="ru-RU" sz="1400" dirty="0" err="1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профицитный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 бюджет на погашение основного долга по бюджетному кредиту в сумме 16 491 тыс. рублей. Окончательным решением по бюджету утвержден дефицит в сумме 260 418 тыс. рублей. Дефицит сложился за счет вовлечения остатков средств на счетах бюджета на 01.01.2023 года. </a:t>
            </a:r>
            <a:endParaRPr lang="en-US" sz="1400" dirty="0">
              <a:solidFill>
                <a:schemeClr val="tx1"/>
              </a:solidFill>
              <a:latin typeface="Bahnschrift SemiLight" panose="020B0502040204020203" pitchFamily="34" charset="0"/>
              <a:cs typeface="Times New Roman" pitchFamily="18" charset="0"/>
            </a:endParaRPr>
          </a:p>
          <a:p>
            <a:pPr indent="180975"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По факту бюджет исполнен с дефицитом в сумме  195442 тыс. рублей. </a:t>
            </a:r>
          </a:p>
          <a:p>
            <a:pPr indent="180975" algn="just">
              <a:defRPr/>
            </a:pP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В составе источников финансирования дефицита: погашение кредитов от других бюджетов РФ в сумме 16 491 тыс. рублей, изменение остатков средств 211 933 тыс. рублей</a:t>
            </a:r>
          </a:p>
        </p:txBody>
      </p:sp>
      <p:sp>
        <p:nvSpPr>
          <p:cNvPr id="2" name="AutoShape 2" descr="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i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79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Сведения об объемах муниципального долга,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74666" y="1113588"/>
          <a:ext cx="6381709" cy="338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967051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на обслуживание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муниципального долга за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9-2023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годы, тыс. рублей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75656" y="1071552"/>
          <a:ext cx="6048672" cy="369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26485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ЗАКЛЮЧЕНИЕ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Контрольно-счетной палаты от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26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апреля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 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01-04/31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84610" y="1779662"/>
            <a:ext cx="6768752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ru-RU" sz="2400" dirty="0">
                <a:solidFill>
                  <a:schemeClr val="tx1"/>
                </a:solidFill>
              </a:rPr>
              <a:t>Годовой отчет об исполнении бюджета МО МР «Корткеросский» за 2023 год рекомендован к рассмотрению и утверждению Советом муниципального района «Корткеросский»</a:t>
            </a:r>
          </a:p>
        </p:txBody>
      </p:sp>
    </p:spTree>
    <p:extLst>
      <p:ext uri="{BB962C8B-B14F-4D97-AF65-F5344CB8AC3E}">
        <p14:creationId xmlns:p14="http://schemas.microsoft.com/office/powerpoint/2010/main" val="3784675704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574" y="699542"/>
            <a:ext cx="7416824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Bahnschrift SemiLight" panose="020B0502040204020203" pitchFamily="34" charset="0"/>
              </a:rPr>
              <a:t>Подводя итоги исполнения бюджета за прошедший год, мы всегда заглядываем вперед, оценивая наши перспективы. В текущем 2024 году нам предстоит дальнейшая работа, по увеличению налогового и неналогового потенциала местного бюджета, по повышению эффективности расходов бюджета. Сокращение неэффективных затрат должно быть источником для развития отраслей бюджетной сферы, включая повышение уровня заработной платы и обновления основных фондов. </a:t>
            </a:r>
          </a:p>
        </p:txBody>
      </p:sp>
    </p:spTree>
    <p:extLst>
      <p:ext uri="{BB962C8B-B14F-4D97-AF65-F5344CB8AC3E}">
        <p14:creationId xmlns:p14="http://schemas.microsoft.com/office/powerpoint/2010/main" val="3074396340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B1E51-9306-5760-B517-2691A3E45603}"/>
              </a:ext>
            </a:extLst>
          </p:cNvPr>
          <p:cNvSpPr txBox="1"/>
          <p:nvPr/>
        </p:nvSpPr>
        <p:spPr>
          <a:xfrm>
            <a:off x="941839" y="1556087"/>
            <a:ext cx="7260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0938235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доходов бюджета  муниципального района «Корткеросский»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C99AB84-882C-489D-8A6C-B6E167717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198077"/>
              </p:ext>
            </p:extLst>
          </p:nvPr>
        </p:nvGraphicFramePr>
        <p:xfrm>
          <a:off x="1187624" y="2499742"/>
          <a:ext cx="688697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3">
            <a:extLst>
              <a:ext uri="{FF2B5EF4-FFF2-40B4-BE49-F238E27FC236}">
                <a16:creationId xmlns:a16="http://schemas.microsoft.com/office/drawing/2014/main" id="{26F5DAA1-17DF-428E-8763-D4A982692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51330"/>
              </p:ext>
            </p:extLst>
          </p:nvPr>
        </p:nvGraphicFramePr>
        <p:xfrm>
          <a:off x="599315" y="733534"/>
          <a:ext cx="4344970" cy="254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90180E18-8A76-476C-89DF-EFFB7D3B0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981875"/>
              </p:ext>
            </p:extLst>
          </p:nvPr>
        </p:nvGraphicFramePr>
        <p:xfrm>
          <a:off x="3995936" y="733534"/>
          <a:ext cx="4344970" cy="255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4082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431" y="-1053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налоговых и неналоговых доходов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году, тыс.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4F4332B-DC22-4853-A37B-57F34A74E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474542"/>
              </p:ext>
            </p:extLst>
          </p:nvPr>
        </p:nvGraphicFramePr>
        <p:xfrm>
          <a:off x="-1836712" y="775707"/>
          <a:ext cx="11233248" cy="45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2B1F053-1741-485B-B4BA-283CDC48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939862"/>
              </p:ext>
            </p:extLst>
          </p:nvPr>
        </p:nvGraphicFramePr>
        <p:xfrm>
          <a:off x="-684584" y="2859782"/>
          <a:ext cx="9732225" cy="266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9">
            <a:extLst>
              <a:ext uri="{FF2B5EF4-FFF2-40B4-BE49-F238E27FC236}">
                <a16:creationId xmlns:a16="http://schemas.microsoft.com/office/drawing/2014/main" id="{A47FD530-7343-4E17-AD38-02082F03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746161"/>
            <a:ext cx="6444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План  исполнен на 105,3% или на 18 266,1 тыс. рублей больше, рост к 2022 году составил</a:t>
            </a:r>
            <a:r>
              <a:rPr lang="en-US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9,2% или 30 369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7250034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Уровень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дотационности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районного бюджета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2021-2023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1FFBD56-4534-4D1C-8DA4-AE39BD413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712835"/>
              </p:ext>
            </p:extLst>
          </p:nvPr>
        </p:nvGraphicFramePr>
        <p:xfrm>
          <a:off x="-180528" y="156363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01C8225-A2D9-4E38-8DB9-E8DA9FAA9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47868"/>
              </p:ext>
            </p:extLst>
          </p:nvPr>
        </p:nvGraphicFramePr>
        <p:xfrm>
          <a:off x="5565428" y="555526"/>
          <a:ext cx="36004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03A43A3-64BC-4B91-9D3E-50A75F84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685183"/>
              </p:ext>
            </p:extLst>
          </p:nvPr>
        </p:nvGraphicFramePr>
        <p:xfrm>
          <a:off x="266436" y="785890"/>
          <a:ext cx="8605098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5A003CD-E71E-458E-B119-1115BA12E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80827"/>
              </p:ext>
            </p:extLst>
          </p:nvPr>
        </p:nvGraphicFramePr>
        <p:xfrm>
          <a:off x="2555776" y="2427734"/>
          <a:ext cx="3816425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099896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2" name="TextBox 57">
            <a:extLst>
              <a:ext uri="{FF2B5EF4-FFF2-40B4-BE49-F238E27FC236}">
                <a16:creationId xmlns:a16="http://schemas.microsoft.com/office/drawing/2014/main" id="{4DC9F58D-261F-429D-A39C-ECB1398E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28" y="406813"/>
            <a:ext cx="915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План перевыполнен на 5,2% или на 16 567 тыс. рублей, рост к 2022 году составил 12,1% или на 39 369 тыс. рублей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0E5CBF8-A39E-4B7C-8861-09A5C1EB0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43063"/>
              </p:ext>
            </p:extLst>
          </p:nvPr>
        </p:nvGraphicFramePr>
        <p:xfrm>
          <a:off x="8184" y="685216"/>
          <a:ext cx="1887851" cy="99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9DE78A5B-C9BA-47A2-B470-395271E1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1" y="675275"/>
            <a:ext cx="7254351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НДФЛ исполнен на 291 398 тыс. руб., или больше плана на 14 019 тыс. руб., или на 5,1%. по сравнению с 2022 годом больше на 27 392 тыс. руб. или на 10,4 %. . Увеличение поступлений обусловлено: </a:t>
            </a:r>
          </a:p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введением с 29.05.2023 первоочередного порядка зачета денежных средств с ЕНС в счет НДФЛ и изменение с 30.06.2023 зачета денежных средств с ЕНС на НДФЛ в счет предстоящих платежей (до наступления срока уплаты) при положительном сальдо ЕНС и поданном уведомлении об исчисленных суммах налога по авансовым платежам; 2)ростом поступлений НДФЛ с выплаченных дивидендов по налогоплательщику, занятому в сфере «Распиловка и строгание древесины»; 3) увеличением МРОТ и индексации окладов бюджетных учреждений.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B03FAB4-4520-4288-8908-2E9C4C7A7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077948"/>
              </p:ext>
            </p:extLst>
          </p:nvPr>
        </p:nvGraphicFramePr>
        <p:xfrm>
          <a:off x="8184" y="1841316"/>
          <a:ext cx="1874052" cy="92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62">
            <a:extLst>
              <a:ext uri="{FF2B5EF4-FFF2-40B4-BE49-F238E27FC236}">
                <a16:creationId xmlns:a16="http://schemas.microsoft.com/office/drawing/2014/main" id="{F58A6B38-15E9-48C7-8E17-EF28FB47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35" y="1915606"/>
            <a:ext cx="71953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9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перевыполнен на сумму 2 681 тыс. рублей или на 116,4 %. По сравнению с 2022 годом поступления уменьшились на 445 тыс. рублей или на 2,3 %. Поступления доходов производятся в соответствии с дифференцированными нормативами отчислений, утвержденными в приложении к закону о республиканском бюджете Республики Коми на 2023 год и плановый период 2024 и 2025 годов.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Прирост ожидаемого поступления обусловлен оживлением экономических процессов, ростом спроса на нефтепродукты.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411CE85-36EA-4F43-B4A3-262C4B8D9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407470"/>
              </p:ext>
            </p:extLst>
          </p:nvPr>
        </p:nvGraphicFramePr>
        <p:xfrm>
          <a:off x="-6518" y="2979097"/>
          <a:ext cx="1874052" cy="120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46">
            <a:extLst>
              <a:ext uri="{FF2B5EF4-FFF2-40B4-BE49-F238E27FC236}">
                <a16:creationId xmlns:a16="http://schemas.microsoft.com/office/drawing/2014/main" id="{50483099-3FAF-42B3-8B98-2CAAD781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778" y="2795491"/>
            <a:ext cx="7397258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indent="180975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 системе налогообложения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 поступило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22 839 тыс. руб., или 100% от бюджетных назначений. По сравнению с 2022 годом его поступление увеличилось на 10 026 тыс. руб. или на 78%, что обусловлено увеличением с 01.01.2023 года норматива отчислений доходов от уплаты УСН в местный бюджет с 50% до 100% в соответствии с Законом Республики Коми от 04.07.2022 № 53-РЗ.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сельскохозяйственному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налогу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года поступило 687 тыс. рублей, что больше поступлений соответствующего периода 2022 года на 184 тыс. рублей (темп роста 137%),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уплатой налога за 2022 год и авансового платежа за 2023 год организацией в сфере деятельности «Разведение молочного крупного рогатого скота, производство сырого молока»</a:t>
            </a:r>
          </a:p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 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бюджет района перечислено  66,9 тыс. рублей, что меньше 2022 года на 555,2 тыс. рублей или на 89%.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обусловлено: 1) с 01.01.2023 года производится уменьшение ПСН на сумму фиксированных страховых взносов и страховых взносов на обязательное пенсионное страхование в размере 1% с доходов, превышающих 300 тыс. руб., до их фактической уплаты в календарном году действия патента; 2)отсутствием в 2023 году сумм досрочной уплаты по налогу. В связи с тем, что дата уплаты выпадает на нерабочий день 31.12.2023, срок уплаты - 09.01.2024, соответственно, суммы налога поступили в бюджет в январе 2024 года.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12CE26DA-C158-4C2D-8253-064529E6C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9978"/>
              </p:ext>
            </p:extLst>
          </p:nvPr>
        </p:nvGraphicFramePr>
        <p:xfrm>
          <a:off x="13309" y="4299942"/>
          <a:ext cx="1847539" cy="84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4">
            <a:extLst>
              <a:ext uri="{FF2B5EF4-FFF2-40B4-BE49-F238E27FC236}">
                <a16:creationId xmlns:a16="http://schemas.microsoft.com/office/drawing/2014/main" id="{10450E32-8A8E-4822-9724-A1E7FDBA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59" y="4592743"/>
            <a:ext cx="73206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900" dirty="0">
                <a:solidFill>
                  <a:srgbClr val="0070C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за счет уплаты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ниже уровня 2022 года на 195 тыс. рублей или на 7,3%. Прогноз выполнен на 99%. Снижение поступлений обусловлено уменьшением количества обращений граждан в суд.</a:t>
            </a:r>
          </a:p>
        </p:txBody>
      </p:sp>
    </p:spTree>
    <p:extLst>
      <p:ext uri="{BB962C8B-B14F-4D97-AF65-F5344CB8AC3E}">
        <p14:creationId xmlns:p14="http://schemas.microsoft.com/office/powerpoint/2010/main" val="185741601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>
            <a:extLst>
              <a:ext uri="{FF2B5EF4-FFF2-40B4-BE49-F238E27FC236}">
                <a16:creationId xmlns:a16="http://schemas.microsoft.com/office/drawing/2014/main" id="{64331767-9338-4BB3-8A51-9838B85E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96767"/>
            <a:ext cx="656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indent="177800" algn="ctr" eaLnBrk="1" hangingPunct="1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исполнен на 107,4% или на 1 699 тыс. рублей больше, снижение к 2022 году составило 19,5 % или на 6 000 тыс. рублей</a:t>
            </a: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84B5442-15E8-412D-99F3-1AFBDDBE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600" y="857535"/>
            <a:ext cx="6337323" cy="4216539"/>
          </a:xfrm>
          <a:prstGeom prst="rect">
            <a:avLst/>
          </a:prstGeom>
          <a:noFill/>
          <a:ln w="9525">
            <a:solidFill>
              <a:srgbClr val="4E67C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000" b="1" dirty="0">
                <a:latin typeface="Bahnschrift SemiBold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Bahnschrift SemiBold" pitchFamily="34" charset="0"/>
                <a:cs typeface="Times New Roman" panose="02020603050405020304" pitchFamily="18" charset="0"/>
              </a:rPr>
              <a:t>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14 878 тыс. руб., что ниже уровня 2022 года на 1 511 тыс. руб. или на 9,2%. Прогноз выполнен на 108,7%.  Доходы, получаемые в виде арендной платы за земельные участки составили 12 809 тыс. руб., по сравнению с 2022 годом снижение на 312 тыс. руб. Причиной уменьшения поступления в бюджет обусловлено уменьшением кадастровой стоимости земельных участков в 2023 году. Также уменьшились поступления от аренды имущества по сравнению с 2022 годом на 1 478 тыс. руб. или в 4 раза, что обусловлено поступлением в 2022 году задолженности прошлых лет юридических лиц (от АО «КТК» в сумме 1 147 тыс. руб.), а также наличием задолженности от них в 2023 году. 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Платежи за негативное воздействие на окружающую среду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в сумме 819 тыс. руб., прогноз выполнен на 153,4%. По сравнению с 2022 годом поступления увеличились на 312 тыс. рублей или на 61,5% в связи с поступлением задолженности прошлых лет организаций. Платежи поступают согласно прогнозу межрегионального управления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Республике Коми.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Снижение по сравнению с 2022 годом наблюдается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компенсации затрат государства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23,6% или на 508 тыс. рублей, что обусловлено перечислением в 2022 году возврата остатков субсидий прошлых лет по акту проверки (МУП «Успех») в сумме 400 тыс. рублей, уменьшением количества арендаторов, а также связи с неоплатой организациями расходов по коммунальным услугам (Минюст в сумме 125 тыс. рублей).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от продажи материальных и нематериальных активов поступили в сумме 5 397 тыс. руб. и исполнены на 103%, по сравнению с аналогичным показателем 2022 года рост составил 2 433 тыс. руб. или 82%. 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в 2023 году составили 4 040 тыс. руб., по сравнению с 2022 годом увеличение составило на 1 918 тыс. руб. Доходы от реализации иного имущества составили 1 357 тыс. руб., по сравнению 2022 годом рост составил на 515 тыс. руб. Причиной увеличения продажи земельных участков и иного имущества изменение (уменьшение) кадастровой стоимости в 2023 году. 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денежным взысканиям (штрафам)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1 225 тыс. рублей, что на 1 573 тыс. руб. или на 56,2% меньше, чем в прошлом году (2 799 тыс. рублей). Основная причина – в 2023 году произошел возврат ошибочных платежей по иным штрафам, уплаченные при неисполнении обязательств перед муниципальным органом.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Причиной снижения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неналоговых доходов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поступлением в 2022 году в бюджет района платежей от вырубки зеленых насаждений в сумме 5 800 тыс. рублей.</a:t>
            </a:r>
          </a:p>
          <a:p>
            <a:pPr indent="135731" algn="just" eaLnBrk="0" hangingPunct="0">
              <a:defRPr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D59CF34-347D-4708-B863-69E3A14A6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365371"/>
              </p:ext>
            </p:extLst>
          </p:nvPr>
        </p:nvGraphicFramePr>
        <p:xfrm>
          <a:off x="57034" y="699542"/>
          <a:ext cx="251089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187428-89F9-4DF6-859E-DE1AC9D93E04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375775603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ограмма">
            <a:extLst>
              <a:ext uri="{FF2B5EF4-FFF2-40B4-BE49-F238E27FC236}">
                <a16:creationId xmlns:a16="http://schemas.microsoft.com/office/drawing/2014/main" id="{B5617329-CF3D-4FB6-AE3D-CAD002893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2217"/>
              </p:ext>
            </p:extLst>
          </p:nvPr>
        </p:nvGraphicFramePr>
        <p:xfrm>
          <a:off x="287524" y="411510"/>
          <a:ext cx="8712968" cy="448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9BED4F3A-02BD-47A1-9C2D-6FE67D90E526}"/>
              </a:ext>
            </a:extLst>
          </p:cNvPr>
          <p:cNvSpPr txBox="1"/>
          <p:nvPr/>
        </p:nvSpPr>
        <p:spPr>
          <a:xfrm>
            <a:off x="4301970" y="4400099"/>
            <a:ext cx="8447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11C83DAC-A36A-40D7-AF97-8916DDB7BCB5}"/>
              </a:ext>
            </a:extLst>
          </p:cNvPr>
          <p:cNvSpPr txBox="1"/>
          <p:nvPr/>
        </p:nvSpPr>
        <p:spPr>
          <a:xfrm>
            <a:off x="4393969" y="493595"/>
            <a:ext cx="8447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</p:txBody>
      </p:sp>
      <p:sp>
        <p:nvSpPr>
          <p:cNvPr id="12" name="TextBox 11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1862016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+8,1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10" name="Голова" hidden="1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Безвозмездные поступления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2021-2022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sp>
        <p:nvSpPr>
          <p:cNvPr id="27" name="TextBox 26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3274604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+236,2 млн руб.</a:t>
            </a:r>
          </a:p>
        </p:txBody>
      </p:sp>
      <p:sp>
        <p:nvSpPr>
          <p:cNvPr id="28" name="TextBox 27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6111778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+7,6 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29" name="TextBox 28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4693191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+54,7 </a:t>
            </a:r>
          </a:p>
          <a:p>
            <a:pPr algn="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30" name="TextBox 29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7530365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+138,6 млн руб.</a:t>
            </a:r>
          </a:p>
        </p:txBody>
      </p:sp>
      <p:sp>
        <p:nvSpPr>
          <p:cNvPr id="31" name="TextBox 30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805494" y="3147814"/>
            <a:ext cx="103595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+445 416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546"/>
            <a:ext cx="9144000" cy="645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3506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Уровень безвозмездных поступлений в 2023 году к уровню 2022 года возрос на 22% или на 309 791 тыс. руб., в том числе за счет увеличения объема выделенной дотации (+1 822,3 тыс. руб. или 1,2%), субсидий (+402 524,9 тыс. руб. или на 72,3%), субвенций (+35 797,9 тыс. руб. или на 6,9%) и иных МБТ (+7 834,3 тыс. руб. или 23,9%), снижения прочих безвозмездных поступлений за счет средств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Монди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СЛПК (на 138 089,9 тыс. руб.) </a:t>
            </a:r>
          </a:p>
        </p:txBody>
      </p:sp>
    </p:spTree>
    <p:extLst>
      <p:ext uri="{BB962C8B-B14F-4D97-AF65-F5344CB8AC3E}">
        <p14:creationId xmlns:p14="http://schemas.microsoft.com/office/powerpoint/2010/main" val="379757690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4657</TotalTime>
  <Words>4662</Words>
  <Application>Microsoft Office PowerPoint</Application>
  <PresentationFormat>Экран (16:9)</PresentationFormat>
  <Paragraphs>592</Paragraphs>
  <Slides>38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Aptos</vt:lpstr>
      <vt:lpstr>Arial</vt:lpstr>
      <vt:lpstr>Bahnschrift</vt:lpstr>
      <vt:lpstr>Bahnschrift SemiBold</vt:lpstr>
      <vt:lpstr>Bahnschrift SemiLight</vt:lpstr>
      <vt:lpstr>Calibri</vt:lpstr>
      <vt:lpstr>Franklin Gothic Book</vt:lpstr>
      <vt:lpstr>Georgia</vt:lpstr>
      <vt:lpstr>Times New Roman</vt:lpstr>
      <vt:lpstr>Воздушный поток</vt:lpstr>
      <vt:lpstr>1_Воздушный поток</vt:lpstr>
      <vt:lpstr>Лист</vt:lpstr>
      <vt:lpstr>По проекту решения Совета муниципального района «Корткеросский» «Об утверждении отчета об исполнении бюджета муниципального образования муниципального района «Корткеросский» за 2023 год»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Эмиретли Анастасия Владимировна</dc:creator>
  <cp:lastModifiedBy>Александр</cp:lastModifiedBy>
  <cp:revision>302</cp:revision>
  <cp:lastPrinted>2024-05-31T09:38:24Z</cp:lastPrinted>
  <dcterms:created xsi:type="dcterms:W3CDTF">2016-04-25T09:31:51Z</dcterms:created>
  <dcterms:modified xsi:type="dcterms:W3CDTF">2024-06-06T06:54:57Z</dcterms:modified>
</cp:coreProperties>
</file>