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7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20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1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70" r:id="rId2"/>
  </p:sldMasterIdLst>
  <p:notesMasterIdLst>
    <p:notesMasterId r:id="rId39"/>
  </p:notesMasterIdLst>
  <p:sldIdLst>
    <p:sldId id="265" r:id="rId3"/>
    <p:sldId id="393" r:id="rId4"/>
    <p:sldId id="383" r:id="rId5"/>
    <p:sldId id="384" r:id="rId6"/>
    <p:sldId id="394" r:id="rId7"/>
    <p:sldId id="395" r:id="rId8"/>
    <p:sldId id="295" r:id="rId9"/>
    <p:sldId id="392" r:id="rId10"/>
    <p:sldId id="294" r:id="rId11"/>
    <p:sldId id="396" r:id="rId12"/>
    <p:sldId id="397" r:id="rId13"/>
    <p:sldId id="301" r:id="rId14"/>
    <p:sldId id="302" r:id="rId15"/>
    <p:sldId id="390" r:id="rId16"/>
    <p:sldId id="303" r:id="rId17"/>
    <p:sldId id="304" r:id="rId18"/>
    <p:sldId id="305" r:id="rId19"/>
    <p:sldId id="307" r:id="rId20"/>
    <p:sldId id="311" r:id="rId21"/>
    <p:sldId id="312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87" r:id="rId32"/>
    <p:sldId id="386" r:id="rId33"/>
    <p:sldId id="388" r:id="rId34"/>
    <p:sldId id="328" r:id="rId35"/>
    <p:sldId id="329" r:id="rId36"/>
    <p:sldId id="330" r:id="rId37"/>
    <p:sldId id="391" r:id="rId38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3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ирилова ИФ" initials="КИ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F97"/>
    <a:srgbClr val="FFAD94"/>
    <a:srgbClr val="CCFFCC"/>
    <a:srgbClr val="4E67C8"/>
    <a:srgbClr val="FFC0AD"/>
    <a:srgbClr val="99FFCC"/>
    <a:srgbClr val="A7DEC9"/>
    <a:srgbClr val="556BC1"/>
    <a:srgbClr val="959CD4"/>
    <a:srgbClr val="B2D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44" autoAdjust="0"/>
    <p:restoredTop sz="94595" autoAdjust="0"/>
  </p:normalViewPr>
  <p:slideViewPr>
    <p:cSldViewPr>
      <p:cViewPr varScale="1">
        <p:scale>
          <a:sx n="135" d="100"/>
          <a:sy n="135" d="100"/>
        </p:scale>
        <p:origin x="480" y="120"/>
      </p:cViewPr>
      <p:guideLst>
        <p:guide orient="horz" pos="143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552840872087"/>
          <c:y val="3.7144441863361986E-2"/>
          <c:w val="0.78033343517386966"/>
          <c:h val="0.845088524430798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 Дио 1л'!$C$2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28000">
                  <a:schemeClr val="accent1">
                    <a:tint val="18000"/>
                    <a:satMod val="120000"/>
                    <a:lumMod val="88000"/>
                  </a:schemeClr>
                </a:gs>
                <a:gs pos="100000">
                  <a:schemeClr val="accent1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 Дио 1л'!$B$3:$B$4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' Дио 1л'!$C$3:$C$4</c:f>
              <c:numCache>
                <c:formatCode>#,##0.00</c:formatCode>
                <c:ptCount val="2"/>
                <c:pt idx="0">
                  <c:v>1716933.19</c:v>
                </c:pt>
                <c:pt idx="1">
                  <c:v>1782775.36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6B-449E-AFE1-967DED9B31EC}"/>
            </c:ext>
          </c:extLst>
        </c:ser>
        <c:ser>
          <c:idx val="1"/>
          <c:order val="1"/>
          <c:tx>
            <c:strRef>
              <c:f>' Дио 1л'!$D$2</c:f>
              <c:strCache>
                <c:ptCount val="1"/>
                <c:pt idx="0">
                  <c:v>Факт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 Дио 1л'!$B$3:$B$4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' Дио 1л'!$D$3:$D$4</c:f>
              <c:numCache>
                <c:formatCode>#,##0.00</c:formatCode>
                <c:ptCount val="2"/>
                <c:pt idx="0">
                  <c:v>1737058.62</c:v>
                </c:pt>
                <c:pt idx="1">
                  <c:v>1764905.55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6B-449E-AFE1-967DED9B3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128099840"/>
        <c:axId val="-1128106912"/>
      </c:barChart>
      <c:catAx>
        <c:axId val="-112809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28106912"/>
        <c:crosses val="autoZero"/>
        <c:auto val="1"/>
        <c:lblAlgn val="ctr"/>
        <c:lblOffset val="100"/>
        <c:noMultiLvlLbl val="0"/>
      </c:catAx>
      <c:valAx>
        <c:axId val="-112810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2809984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265527664319817E-2"/>
          <c:y val="0"/>
          <c:w val="0.95973460309969449"/>
          <c:h val="0.95342110232634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11"/>
          <c:dPt>
            <c:idx val="0"/>
            <c:bubble3D val="0"/>
            <c:spPr>
              <a:solidFill>
                <a:srgbClr val="CAF297">
                  <a:lumMod val="50000"/>
                </a:srgbClr>
              </a:soli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334-43A2-A8DF-9EF3E6B043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2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2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2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334-43A2-A8DF-9EF3E6B04331}"/>
              </c:ext>
            </c:extLst>
          </c:dPt>
          <c:dLbls>
            <c:dLbl>
              <c:idx val="0"/>
              <c:layout>
                <c:manualLayout>
                  <c:x val="-0.13575727696922565"/>
                  <c:y val="5.5020771501579191E-2"/>
                </c:manualLayout>
              </c:layout>
              <c:spPr>
                <a:solidFill>
                  <a:srgbClr val="CAF297">
                    <a:lumMod val="40000"/>
                    <a:lumOff val="60000"/>
                  </a:srgbClr>
                </a:solidFill>
                <a:ln w="19050" cmpd="sng">
                  <a:solidFill>
                    <a:schemeClr val="tx1"/>
                  </a:solidFill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hnschrift SemiBold" panose="020B0502040204020203" pitchFamily="34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88995667148091"/>
                      <c:h val="6.50001190343929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34-43A2-A8DF-9EF3E6B04331}"/>
                </c:ext>
              </c:extLst>
            </c:dLbl>
            <c:dLbl>
              <c:idx val="1"/>
              <c:layout>
                <c:manualLayout>
                  <c:x val="0.16381124319520055"/>
                  <c:y val="-0.130242671449204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 SemiBold" panose="020B0502040204020203" pitchFamily="34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600" b="0" dirty="0"/>
                      <a:t>409 945</a:t>
                    </a:r>
                    <a:endParaRPr lang="en-US" b="0" dirty="0"/>
                  </a:p>
                </c:rich>
              </c:tx>
              <c:numFmt formatCode="General" sourceLinked="0"/>
              <c:spPr>
                <a:solidFill>
                  <a:schemeClr val="bg2"/>
                </a:solidFill>
                <a:ln w="19050" cmpd="sng">
                  <a:solidFill>
                    <a:schemeClr val="tx1"/>
                  </a:solidFill>
                </a:ln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12254193978447"/>
                      <c:h val="6.894273652133889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E334-43A2-A8DF-9EF3E6B04331}"/>
                </c:ext>
              </c:extLst>
            </c:dLbl>
            <c:spPr>
              <a:solidFill>
                <a:schemeClr val="bg2"/>
              </a:solidFill>
              <a:ln w="19050" cmpd="sng">
                <a:solidFill>
                  <a:schemeClr val="tx1"/>
                </a:solidFill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Дотация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161597</c:v>
                </c:pt>
                <c:pt idx="1">
                  <c:v>409945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34-43A2-A8DF-9EF3E6B04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x val="0.15863724391254108"/>
          <c:y val="0.62678955331625852"/>
          <c:w val="0.80475773093807723"/>
          <c:h val="0.2325676651206946"/>
        </c:manualLayout>
      </c:layout>
      <c:overlay val="0"/>
      <c:txPr>
        <a:bodyPr/>
        <a:lstStyle/>
        <a:p>
          <a:pPr>
            <a:defRPr sz="1800">
              <a:latin typeface="Bahnschrift SemiBold" panose="020B0502040204020203" pitchFamily="34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34562348970343E-2"/>
          <c:y val="6.1801587301587302E-2"/>
          <c:w val="0.96900674460651126"/>
          <c:h val="0.4967857142857142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дотации (факт)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1"/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</c:v>
                </c:pt>
                <c:pt idx="1">
                  <c:v>31</c:v>
                </c:pt>
                <c:pt idx="2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1E-4755-A9E1-8E25860E331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</c:v>
                </c:pt>
              </c:strCache>
            </c:strRef>
          </c:tx>
          <c:spPr>
            <a:ln w="19050" cap="rnd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1E-4755-A9E1-8E25860E331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128111264"/>
        <c:axId val="-1128109088"/>
      </c:lineChart>
      <c:catAx>
        <c:axId val="-112811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1128109088"/>
        <c:crosses val="autoZero"/>
        <c:auto val="1"/>
        <c:lblAlgn val="ctr"/>
        <c:lblOffset val="100"/>
        <c:noMultiLvlLbl val="0"/>
      </c:catAx>
      <c:valAx>
        <c:axId val="-1128109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12811126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436760394826415"/>
          <c:y val="0.15773244647879531"/>
          <c:w val="0.33126479210347171"/>
          <c:h val="0.618346191670326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Bahnschrift SemiBold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800">
          <a:latin typeface="Bahnschrift SemiBold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205801240689911E-2"/>
          <c:y val="0.12946513064822227"/>
          <c:w val="0.92086153926777026"/>
          <c:h val="0.8101751942331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334-43A2-A8DF-9EF3E6B043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2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2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2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334-43A2-A8DF-9EF3E6B04331}"/>
              </c:ext>
            </c:extLst>
          </c:dPt>
          <c:dLbls>
            <c:dLbl>
              <c:idx val="0"/>
              <c:layout>
                <c:manualLayout>
                  <c:x val="-0.18287769312904098"/>
                  <c:y val="8.4604156701794442E-2"/>
                </c:manualLayout>
              </c:layout>
              <c:spPr>
                <a:solidFill>
                  <a:schemeClr val="accent3">
                    <a:lumMod val="40000"/>
                    <a:lumOff val="60000"/>
                  </a:schemeClr>
                </a:solidFill>
                <a:ln w="19050" cmpd="sng">
                  <a:solidFill>
                    <a:schemeClr val="tx1"/>
                  </a:solidFill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hnschrift SemiBold" panose="020B0502040204020203" pitchFamily="34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184059689369"/>
                      <c:h val="0.118572773140361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34-43A2-A8DF-9EF3E6B04331}"/>
                </c:ext>
              </c:extLst>
            </c:dLbl>
            <c:dLbl>
              <c:idx val="1"/>
              <c:layout>
                <c:manualLayout>
                  <c:x val="0.17623456507071408"/>
                  <c:y val="-0.23122408189807223"/>
                </c:manualLayout>
              </c:layout>
              <c:spPr>
                <a:solidFill>
                  <a:schemeClr val="bg2"/>
                </a:solidFill>
                <a:ln w="19050" cmpd="sng">
                  <a:solidFill>
                    <a:schemeClr val="tx1"/>
                  </a:solidFill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hnschrift SemiBold" panose="020B0502040204020203" pitchFamily="34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90684344641912"/>
                      <c:h val="0.129604317897786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334-43A2-A8DF-9EF3E6B04331}"/>
                </c:ext>
              </c:extLst>
            </c:dLbl>
            <c:spPr>
              <a:solidFill>
                <a:schemeClr val="bg2"/>
              </a:solidFill>
              <a:ln w="19050" cmpd="sng">
                <a:solidFill>
                  <a:schemeClr val="tx1"/>
                </a:solidFill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Дотация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159247</c:v>
                </c:pt>
                <c:pt idx="1">
                  <c:v>361172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34-43A2-A8DF-9EF3E6B04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1393974190726159"/>
          <c:y val="3.6982757616542017E-2"/>
          <c:w val="0.68606025809273841"/>
          <c:h val="0.8394244138087316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-4.1666666666666664E-2"/>
                  <c:y val="7.05123792964328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C1-4B35-AC96-7E79F92168D2}"/>
                </c:ext>
              </c:extLst>
            </c:dLbl>
            <c:dLbl>
              <c:idx val="1"/>
              <c:layout>
                <c:manualLayout>
                  <c:x val="-1.5277777777777777E-2"/>
                  <c:y val="-3.511997203675991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C1-4B35-AC96-7E79F92168D2}"/>
                </c:ext>
              </c:extLst>
            </c:dLbl>
            <c:dLbl>
              <c:idx val="2"/>
              <c:layout>
                <c:manualLayout>
                  <c:x val="-1.3888888888888889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C1-4B35-AC96-7E79F92168D2}"/>
                </c:ext>
              </c:extLst>
            </c:dLbl>
            <c:dLbl>
              <c:idx val="3"/>
              <c:layout>
                <c:manualLayout>
                  <c:x val="-2.7037401574803149E-3"/>
                  <c:y val="-9.4962192105695585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C1-4B35-AC96-7E79F92168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Иные межбюджетные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Лист1!$B$2:$B$5</c:f>
              <c:numCache>
                <c:formatCode>_-* #\ ##0\ _₽_-;\-* #\ ##0\ _₽_-;_-* "-"??\ _₽_-;_-@_-</c:formatCode>
                <c:ptCount val="4"/>
                <c:pt idx="0">
                  <c:v>40557</c:v>
                </c:pt>
                <c:pt idx="1">
                  <c:v>553268</c:v>
                </c:pt>
                <c:pt idx="2">
                  <c:v>958892</c:v>
                </c:pt>
                <c:pt idx="3">
                  <c:v>159247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C1-4B35-AC96-7E79F92168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50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4.0454068241469764E-2"/>
                  <c:y val="7.05123792964328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C1-4B35-AC96-7E79F92168D2}"/>
                </c:ext>
              </c:extLst>
            </c:dLbl>
            <c:dLbl>
              <c:idx val="1"/>
              <c:layout>
                <c:manualLayout>
                  <c:x val="4.1666666666666666E-3"/>
                  <c:y val="-3.511997203675991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C1-4B35-AC96-7E79F92168D2}"/>
                </c:ext>
              </c:extLst>
            </c:dLbl>
            <c:dLbl>
              <c:idx val="3"/>
              <c:layout>
                <c:manualLayout>
                  <c:x val="4.9272747156600336E-4"/>
                  <c:y val="1.3384304303772825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345034995625531E-2"/>
                      <c:h val="6.1917893376871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DC1-4B35-AC96-7E79F92168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Иные межбюджетные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Лист1!$C$2:$C$5</c:f>
              <c:numCache>
                <c:formatCode>_-* #\ ##0\ _₽_-;\-* #\ ##0\ _₽_-;_-* "-"??\ _₽_-;_-@_-</c:formatCode>
                <c:ptCount val="4"/>
                <c:pt idx="0">
                  <c:v>55633</c:v>
                </c:pt>
                <c:pt idx="1">
                  <c:v>612981</c:v>
                </c:pt>
                <c:pt idx="2">
                  <c:v>495819</c:v>
                </c:pt>
                <c:pt idx="3">
                  <c:v>161597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DC1-4B35-AC96-7E79F92168D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serLines>
        <c:axId val="-1128110720"/>
        <c:axId val="-1128105824"/>
      </c:barChart>
      <c:catAx>
        <c:axId val="-1128110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28105824"/>
        <c:crosses val="autoZero"/>
        <c:auto val="1"/>
        <c:lblAlgn val="ctr"/>
        <c:lblOffset val="100"/>
        <c:noMultiLvlLbl val="0"/>
      </c:catAx>
      <c:valAx>
        <c:axId val="-1128105824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-* #\ ##0\ _₽_-;\-* #\ ##0\ _₽_-;_-* &quot;-&quot;??\ _₽_-;_-@_-" sourceLinked="1"/>
        <c:majorTickMark val="none"/>
        <c:minorTickMark val="none"/>
        <c:tickLblPos val="nextTo"/>
        <c:crossAx val="-112811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13750801882228"/>
          <c:y val="0.18284990903788467"/>
          <c:w val="0.79537412168194022"/>
          <c:h val="0.83254801409925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ln w="19050"/>
          </c:spPr>
          <c:explosion val="10"/>
          <c:dPt>
            <c:idx val="0"/>
            <c:bubble3D val="0"/>
            <c:spPr>
              <a:gradFill rotWithShape="1">
                <a:gsLst>
                  <a:gs pos="28000">
                    <a:schemeClr val="accent1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1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1905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A6B-4B94-86CA-0CA65FBCBD3D}"/>
              </c:ext>
            </c:extLst>
          </c:dPt>
          <c:dPt>
            <c:idx val="1"/>
            <c:bubble3D val="0"/>
            <c:spPr>
              <a:gradFill rotWithShape="1">
                <a:gsLst>
                  <a:gs pos="28000">
                    <a:schemeClr val="accent2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2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19050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A6B-4B94-86CA-0CA65FBCBD3D}"/>
              </c:ext>
            </c:extLst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 w="1905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A6B-4B94-86CA-0CA65FBCBD3D}"/>
              </c:ext>
            </c:extLst>
          </c:dPt>
          <c:dPt>
            <c:idx val="3"/>
            <c:bubble3D val="0"/>
            <c:spPr>
              <a:gradFill rotWithShape="1">
                <a:gsLst>
                  <a:gs pos="28000">
                    <a:schemeClr val="accent4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4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19050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A6B-4B94-86CA-0CA65FBCBD3D}"/>
              </c:ext>
            </c:extLst>
          </c:dPt>
          <c:dPt>
            <c:idx val="4"/>
            <c:bubble3D val="0"/>
            <c:spPr>
              <a:gradFill rotWithShape="1">
                <a:gsLst>
                  <a:gs pos="28000">
                    <a:schemeClr val="accent5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5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1905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A6B-4B94-86CA-0CA65FBCBD3D}"/>
              </c:ext>
            </c:extLst>
          </c:dPt>
          <c:dLbls>
            <c:dLbl>
              <c:idx val="0"/>
              <c:layout>
                <c:manualLayout>
                  <c:x val="5.7638756983991027E-2"/>
                  <c:y val="1.2406950743091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6B-4B94-86CA-0CA65FBCBD3D}"/>
                </c:ext>
              </c:extLst>
            </c:dLbl>
            <c:dLbl>
              <c:idx val="1"/>
              <c:layout>
                <c:manualLayout>
                  <c:x val="-0.17334610670498976"/>
                  <c:y val="-3.6398733474058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32709992096624"/>
                      <c:h val="0.186135208553412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A6B-4B94-86CA-0CA65FBCBD3D}"/>
                </c:ext>
              </c:extLst>
            </c:dLbl>
            <c:dLbl>
              <c:idx val="2"/>
              <c:layout>
                <c:manualLayout>
                  <c:x val="0.16395893287842567"/>
                  <c:y val="3.990051452616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55222955879237"/>
                      <c:h val="0.186135208553412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A6B-4B94-86CA-0CA65FBCBD3D}"/>
                </c:ext>
              </c:extLst>
            </c:dLbl>
            <c:dLbl>
              <c:idx val="3"/>
              <c:layout>
                <c:manualLayout>
                  <c:x val="-5.9172921481244825E-2"/>
                  <c:y val="-1.2689052845417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6B-4B94-86CA-0CA65FBCBD3D}"/>
                </c:ext>
              </c:extLst>
            </c:dLbl>
            <c:dLbl>
              <c:idx val="4"/>
              <c:layout>
                <c:manualLayout>
                  <c:x val="5.6763854195411981E-2"/>
                  <c:y val="-1.7166122330748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6B-4B94-86CA-0CA65FBCBD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  <c:pt idx="4">
                  <c:v>Прочие безвозмездные 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0.12</c:v>
                </c:pt>
                <c:pt idx="1">
                  <c:v>0.37</c:v>
                </c:pt>
                <c:pt idx="2">
                  <c:v>0.46</c:v>
                </c:pt>
                <c:pt idx="3">
                  <c:v>0.04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6B-4B94-86CA-0CA65FBCB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28000">
                  <a:schemeClr val="accent1">
                    <a:tint val="18000"/>
                    <a:satMod val="120000"/>
                    <a:lumMod val="88000"/>
                  </a:schemeClr>
                </a:gs>
                <a:gs pos="100000">
                  <a:schemeClr val="accent1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FC29CD0-DBA0-45C2-9C63-2519A28329D3}" type="VALUE">
                      <a:rPr lang="en-US">
                        <a:latin typeface="Bahnschrift SemiBol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706-4082-9872-EBB3374F67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2464912</c:v>
                </c:pt>
                <c:pt idx="1">
                  <c:v>1782775.4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06-4082-9872-EBB3374F67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057970559618339E-2"/>
                  <c:y val="2.8672776173014908E-3"/>
                </c:manualLayout>
              </c:layout>
              <c:tx>
                <c:rich>
                  <a:bodyPr/>
                  <a:lstStyle/>
                  <a:p>
                    <a:fld id="{F129801A-9594-4200-A370-B12C3DEEC262}" type="VALUE">
                      <a:rPr lang="en-US">
                        <a:latin typeface="Bahnschrift SemiBol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706-4082-9872-EBB3374F6748}"/>
                </c:ext>
              </c:extLst>
            </c:dLbl>
            <c:dLbl>
              <c:idx val="1"/>
              <c:layout>
                <c:manualLayout>
                  <c:x val="4.8976491635541887E-2"/>
                  <c:y val="5.7347793982819202E-3"/>
                </c:manualLayout>
              </c:layout>
              <c:tx>
                <c:rich>
                  <a:bodyPr/>
                  <a:lstStyle/>
                  <a:p>
                    <a:fld id="{D7D36154-873A-4255-BE9E-6256EA5B765C}" type="VALUE">
                      <a:rPr lang="en-US">
                        <a:latin typeface="Bahnschrift SemiBold" panose="020B0502040204020203" pitchFamily="34" charset="0"/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706-4082-9872-EBB3374F67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2275766.2000000002</c:v>
                </c:pt>
                <c:pt idx="1">
                  <c:v>1764905.5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06-4082-9872-EBB3374F6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1128102560"/>
        <c:axId val="-1128102016"/>
      </c:barChart>
      <c:catAx>
        <c:axId val="-112810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1128102016"/>
        <c:crosses val="autoZero"/>
        <c:auto val="1"/>
        <c:lblAlgn val="ctr"/>
        <c:lblOffset val="100"/>
        <c:tickMarkSkip val="31999"/>
        <c:noMultiLvlLbl val="0"/>
      </c:catAx>
      <c:valAx>
        <c:axId val="-112810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28102560"/>
        <c:crosses val="autoZero"/>
        <c:crossBetween val="between"/>
        <c:majorUnit val="250000"/>
        <c:minorUnit val="500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152964290576698"/>
          <c:y val="0.86668345770891642"/>
          <c:w val="0.66470667152955343"/>
          <c:h val="0.119558720576745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930703252325832E-2"/>
          <c:y val="6.4959190799380225E-3"/>
          <c:w val="0.82355108691626855"/>
          <c:h val="0.797604736727270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7"/>
          <c:dPt>
            <c:idx val="0"/>
            <c:bubble3D val="0"/>
            <c:spPr>
              <a:gradFill rotWithShape="1">
                <a:gsLst>
                  <a:gs pos="28000">
                    <a:schemeClr val="accent1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1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F83-4176-BE02-735385FCD19B}"/>
              </c:ext>
            </c:extLst>
          </c:dPt>
          <c:dPt>
            <c:idx val="1"/>
            <c:bubble3D val="0"/>
            <c:spPr>
              <a:gradFill rotWithShape="1">
                <a:gsLst>
                  <a:gs pos="28000">
                    <a:schemeClr val="accent2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2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F83-4176-BE02-735385FCD19B}"/>
              </c:ext>
            </c:extLst>
          </c:dPt>
          <c:dLbls>
            <c:dLbl>
              <c:idx val="0"/>
              <c:layout>
                <c:manualLayout>
                  <c:x val="4.2536669839164662E-3"/>
                  <c:y val="7.9817995329856031E-3"/>
                </c:manualLayout>
              </c:layout>
              <c:tx>
                <c:rich>
                  <a:bodyPr/>
                  <a:lstStyle/>
                  <a:p>
                    <a:fld id="{2DF69CA5-76AD-4EE2-8D43-B1DD4D945FE5}" type="VALUE">
                      <a:rPr lang="en-US">
                        <a:latin typeface="Bahnschrift SemiBold" panose="020B0502040204020203" pitchFamily="34" charset="0"/>
                      </a:rPr>
                      <a:pPr/>
                      <a:t>[ЗНАЧЕНИЕ]</a:t>
                    </a:fld>
                    <a:r>
                      <a:rPr lang="en-US" baseline="0" dirty="0">
                        <a:latin typeface="Bahnschrift SemiBold" panose="020B0502040204020203" pitchFamily="34" charset="0"/>
                      </a:rPr>
                      <a:t>; </a:t>
                    </a:r>
                    <a:fld id="{E5DD9CC9-F5F1-4DDA-A459-48A9ACB6C7D9}" type="PERCENTAGE">
                      <a:rPr lang="en-US" baseline="0">
                        <a:latin typeface="Bahnschrift SemiBold" panose="020B0502040204020203" pitchFamily="34" charset="0"/>
                      </a:rPr>
                      <a:pPr/>
                      <a:t>[ПРОЦЕНТ]</a:t>
                    </a:fld>
                    <a:endParaRPr lang="en-US" baseline="0" dirty="0">
                      <a:latin typeface="Bahnschrift SemiBold" panose="020B0502040204020203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52637811823911"/>
                      <c:h val="0.159692457935971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83-4176-BE02-735385FCD19B}"/>
                </c:ext>
              </c:extLst>
            </c:dLbl>
            <c:dLbl>
              <c:idx val="1"/>
              <c:layout>
                <c:manualLayout>
                  <c:x val="0.11023328168002663"/>
                  <c:y val="-2.238504681055365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defRPr>
                    </a:pPr>
                    <a:fld id="{1C5525E2-EBC5-46EE-B33C-B80346EBEB83}" type="VALUE">
                      <a:rPr lang="en-US">
                        <a:latin typeface="Bahnschrift SemiBold" panose="020B0502040204020203" pitchFamily="34" charset="0"/>
                      </a:rPr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 SemiBold" panose="020B0502040204020203" pitchFamily="34" charset="0"/>
                        </a:defRPr>
                      </a:pPr>
                      <a:t>[ЗНАЧЕНИЕ]</a:t>
                    </a:fld>
                    <a:r>
                      <a:rPr lang="en-US" baseline="0" dirty="0">
                        <a:latin typeface="Bahnschrift SemiBold" panose="020B0502040204020203" pitchFamily="34" charset="0"/>
                      </a:rPr>
                      <a:t>; </a:t>
                    </a:r>
                    <a:fld id="{49CA8BD9-6633-404A-B9C6-0551BCA3B15C}" type="PERCENTAGE">
                      <a:rPr lang="en-US" baseline="0">
                        <a:latin typeface="Bahnschrift SemiBold" panose="020B0502040204020203" pitchFamily="34" charset="0"/>
                      </a:rPr>
                      <a:pPr>
                        <a:defRPr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hnschrift SemiBold" panose="020B0502040204020203" pitchFamily="34" charset="0"/>
                        </a:defRPr>
                      </a:pPr>
                      <a:t>[ПРОЦЕНТ]</a:t>
                    </a:fld>
                    <a:endParaRPr lang="en-US" baseline="0" dirty="0">
                      <a:latin typeface="Bahnschrift SemiBold" panose="020B0502040204020203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hnschrift SemiBold" panose="020B050204020402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878018024827937"/>
                      <c:h val="0.11811944874844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F83-4176-BE02-735385FCD1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непрограммные мероприятия</c:v>
                </c:pt>
                <c:pt idx="1">
                  <c:v>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268833.8</c:v>
                </c:pt>
                <c:pt idx="1">
                  <c:v>1496071.8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83-4176-BE02-735385FCD1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310971231055199E-2"/>
          <c:y val="0.79381205944612965"/>
          <c:w val="0.89428681214345185"/>
          <c:h val="0.16807934879863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5362238501925276"/>
          <c:y val="3.1774100650824506E-3"/>
          <c:w val="0.44830679933329148"/>
          <c:h val="0.933115766682928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dLbl>
              <c:idx val="3"/>
              <c:layout>
                <c:manualLayout>
                  <c:x val="-1.4814711124798248E-2"/>
                  <c:y val="8.3048159716616209E-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0E-44E0-BDF1-D3B64FEB6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0"/>
                <c:pt idx="0">
                  <c:v>Обслуживание мундолга</c:v>
                </c:pt>
                <c:pt idx="1">
                  <c:v>МБТ</c:v>
                </c:pt>
                <c:pt idx="2">
                  <c:v>Национальная безопасность и ПД</c:v>
                </c:pt>
                <c:pt idx="3">
                  <c:v>Физическая культура и спорт</c:v>
                </c:pt>
                <c:pt idx="4">
                  <c:v>Культура</c:v>
                </c:pt>
                <c:pt idx="5">
                  <c:v>ЖКХ</c:v>
                </c:pt>
                <c:pt idx="6">
                  <c:v>Общегосударственные вопросы</c:v>
                </c:pt>
                <c:pt idx="7">
                  <c:v>Национальная экономика</c:v>
                </c:pt>
                <c:pt idx="8">
                  <c:v>Социальная политика</c:v>
                </c:pt>
                <c:pt idx="9">
                  <c:v>Образование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26.7</c:v>
                </c:pt>
                <c:pt idx="1">
                  <c:v>82933.7</c:v>
                </c:pt>
                <c:pt idx="2">
                  <c:v>1404</c:v>
                </c:pt>
                <c:pt idx="3">
                  <c:v>158056</c:v>
                </c:pt>
                <c:pt idx="4">
                  <c:v>167989.3</c:v>
                </c:pt>
                <c:pt idx="5">
                  <c:v>469249.8</c:v>
                </c:pt>
                <c:pt idx="6">
                  <c:v>138370.79999999999</c:v>
                </c:pt>
                <c:pt idx="7">
                  <c:v>218484</c:v>
                </c:pt>
                <c:pt idx="8">
                  <c:v>30007.599999999999</c:v>
                </c:pt>
                <c:pt idx="9">
                  <c:v>1009244.3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0E-44E0-BDF1-D3B64FEB63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rotWithShape="1">
              <a:gsLst>
                <a:gs pos="28000">
                  <a:schemeClr val="accent4">
                    <a:tint val="18000"/>
                    <a:satMod val="120000"/>
                    <a:lumMod val="88000"/>
                  </a:schemeClr>
                </a:gs>
                <a:gs pos="100000">
                  <a:schemeClr val="accent4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5.2633211673601665E-17"/>
                  <c:y val="-2.10942325876652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0E-44E0-BDF1-D3B64FEB6382}"/>
                </c:ext>
              </c:extLst>
            </c:dLbl>
            <c:dLbl>
              <c:idx val="6"/>
              <c:layout>
                <c:manualLayout>
                  <c:x val="-6.8882048984088577E-4"/>
                  <c:y val="-1.2656515641207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30E-44E0-BDF1-D3B64FEB6382}"/>
                </c:ext>
              </c:extLst>
            </c:dLbl>
            <c:dLbl>
              <c:idx val="9"/>
              <c:layout>
                <c:manualLayout>
                  <c:x val="0"/>
                  <c:y val="-2.2957250932468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3F-49D6-BD01-702B323078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0"/>
                <c:pt idx="0">
                  <c:v>Обслуживание мундолга</c:v>
                </c:pt>
                <c:pt idx="1">
                  <c:v>МБТ</c:v>
                </c:pt>
                <c:pt idx="2">
                  <c:v>Национальная безопасность и ПД</c:v>
                </c:pt>
                <c:pt idx="3">
                  <c:v>Физическая культура и спорт</c:v>
                </c:pt>
                <c:pt idx="4">
                  <c:v>Культура</c:v>
                </c:pt>
                <c:pt idx="5">
                  <c:v>ЖКХ</c:v>
                </c:pt>
                <c:pt idx="6">
                  <c:v>Общегосударственные вопросы</c:v>
                </c:pt>
                <c:pt idx="7">
                  <c:v>Национальная экономика</c:v>
                </c:pt>
                <c:pt idx="8">
                  <c:v>Социальная политика</c:v>
                </c:pt>
                <c:pt idx="9">
                  <c:v>Образование</c:v>
                </c:pt>
              </c:strCache>
            </c:strRef>
          </c:cat>
          <c:val>
            <c:numRef>
              <c:f>Лист1!$C$2:$C$12</c:f>
              <c:numCache>
                <c:formatCode>#,##0.0</c:formatCode>
                <c:ptCount val="11"/>
                <c:pt idx="0">
                  <c:v>14.9</c:v>
                </c:pt>
                <c:pt idx="1">
                  <c:v>90138.2</c:v>
                </c:pt>
                <c:pt idx="2">
                  <c:v>2088.9</c:v>
                </c:pt>
                <c:pt idx="3">
                  <c:v>70734.100000000006</c:v>
                </c:pt>
                <c:pt idx="4">
                  <c:v>221684.6</c:v>
                </c:pt>
                <c:pt idx="5">
                  <c:v>197703.5</c:v>
                </c:pt>
                <c:pt idx="6">
                  <c:v>158352.5</c:v>
                </c:pt>
                <c:pt idx="7">
                  <c:v>79566.8</c:v>
                </c:pt>
                <c:pt idx="8">
                  <c:v>33020.199999999997</c:v>
                </c:pt>
                <c:pt idx="9">
                  <c:v>911601.8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0E-44E0-BDF1-D3B64FEB6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993564288"/>
        <c:axId val="-993563744"/>
      </c:barChart>
      <c:catAx>
        <c:axId val="-993564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993563744"/>
        <c:crosses val="autoZero"/>
        <c:auto val="1"/>
        <c:lblAlgn val="ctr"/>
        <c:lblOffset val="100"/>
        <c:noMultiLvlLbl val="0"/>
      </c:catAx>
      <c:valAx>
        <c:axId val="-993563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93564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3417866932452598"/>
          <c:w val="0.58288274187206679"/>
          <c:h val="6.58211047182799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Структура расходов в</a:t>
            </a:r>
            <a:r>
              <a:rPr lang="ru-RU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202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4</a:t>
            </a:r>
          </a:p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defRPr>
            </a:pPr>
            <a:r>
              <a:rPr lang="ru-RU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rPr>
              <a:t>году</a:t>
            </a:r>
          </a:p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</a:defRPr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Bahnschrift SemiBold" panose="020B0502040204020203" pitchFamily="34" charset="0"/>
            </a:endParaRPr>
          </a:p>
        </c:rich>
      </c:tx>
      <c:layout>
        <c:manualLayout>
          <c:xMode val="edge"/>
          <c:yMode val="edge"/>
          <c:x val="0.14955178324479393"/>
          <c:y val="3.41088742762709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9547223234136566E-2"/>
          <c:y val="0.21207076220879115"/>
          <c:w val="0.64195425757436231"/>
          <c:h val="0.5539131270869762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19050"/>
          </c:spPr>
          <c:explosion val="13"/>
          <c:dPt>
            <c:idx val="0"/>
            <c:bubble3D val="0"/>
            <c:spPr>
              <a:gradFill rotWithShape="1">
                <a:gsLst>
                  <a:gs pos="28000">
                    <a:schemeClr val="accent1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1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19050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2DA-4E5E-BBE6-A71FF0591EA4}"/>
              </c:ext>
            </c:extLst>
          </c:dPt>
          <c:dPt>
            <c:idx val="1"/>
            <c:bubble3D val="0"/>
            <c:spPr>
              <a:gradFill rotWithShape="1">
                <a:gsLst>
                  <a:gs pos="28000">
                    <a:schemeClr val="accent3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3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19050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2DA-4E5E-BBE6-A71FF0591EA4}"/>
              </c:ext>
            </c:extLst>
          </c:dPt>
          <c:dPt>
            <c:idx val="2"/>
            <c:bubble3D val="0"/>
            <c:spPr>
              <a:gradFill rotWithShape="1">
                <a:gsLst>
                  <a:gs pos="28000">
                    <a:schemeClr val="accent5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5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19050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2DA-4E5E-BBE6-A71FF0591EA4}"/>
              </c:ext>
            </c:extLst>
          </c:dPt>
          <c:dLbls>
            <c:dLbl>
              <c:idx val="0"/>
              <c:layout>
                <c:manualLayout>
                  <c:x val="-0.19639997591652553"/>
                  <c:y val="-0.11150664788819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DA-4E5E-BBE6-A71FF0591EA4}"/>
                </c:ext>
              </c:extLst>
            </c:dLbl>
            <c:dLbl>
              <c:idx val="1"/>
              <c:layout>
                <c:manualLayout>
                  <c:x val="0.11192592408949541"/>
                  <c:y val="-6.8901221167816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DA-4E5E-BBE6-A71FF0591EA4}"/>
                </c:ext>
              </c:extLst>
            </c:dLbl>
            <c:dLbl>
              <c:idx val="2"/>
              <c:layout>
                <c:manualLayout>
                  <c:x val="0.12818353429036475"/>
                  <c:y val="0.113645006774959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DA-4E5E-BBE6-A71FF0591E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Социальная сфера</c:v>
                </c:pt>
                <c:pt idx="1">
                  <c:v>Национальная экономика</c:v>
                </c:pt>
                <c:pt idx="2">
                  <c:v>Другие отрасли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0.7</c:v>
                </c:pt>
                <c:pt idx="1">
                  <c:v>4.4999999999999998E-2</c:v>
                </c:pt>
                <c:pt idx="2">
                  <c:v>0.255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DA-4E5E-BBE6-A71FF0591E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646567927794097"/>
          <c:y val="0.17328244894177408"/>
          <c:w val="0.34353419918457223"/>
          <c:h val="0.58994522194358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Bahnschrift SemiBold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10184053623674"/>
          <c:y val="8.7274620785318432E-2"/>
          <c:w val="0.83205950972767728"/>
          <c:h val="0.8300435607345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из РФФПП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/>
              </a:solidFill>
              <a:prstDash val="solid"/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83855</c:v>
                </c:pt>
                <c:pt idx="1">
                  <c:v>84063</c:v>
                </c:pt>
                <c:pt idx="2">
                  <c:v>92556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C4-4A99-BE37-7DEA84CBD11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993560480"/>
        <c:axId val="-993566464"/>
      </c:barChart>
      <c:catAx>
        <c:axId val="-993560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993566464"/>
        <c:crosses val="autoZero"/>
        <c:auto val="1"/>
        <c:lblAlgn val="ctr"/>
        <c:lblOffset val="100"/>
        <c:noMultiLvlLbl val="0"/>
      </c:catAx>
      <c:valAx>
        <c:axId val="-993566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93560480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235947231639889"/>
          <c:y val="5.0603295540261606E-2"/>
          <c:w val="0.67256325137421524"/>
          <c:h val="0.810842242599825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План</c:v>
                </c:pt>
              </c:strCache>
            </c:strRef>
          </c:tx>
          <c:spPr>
            <a:gradFill rotWithShape="1">
              <a:gsLst>
                <a:gs pos="28000">
                  <a:schemeClr val="accent1">
                    <a:tint val="18000"/>
                    <a:satMod val="120000"/>
                    <a:lumMod val="88000"/>
                  </a:schemeClr>
                </a:gs>
                <a:gs pos="100000">
                  <a:schemeClr val="accent1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Лист1!$B$3:$B$4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Лист1!$C$3:$C$4</c:f>
              <c:numCache>
                <c:formatCode>#,##0.00</c:formatCode>
                <c:ptCount val="2"/>
                <c:pt idx="0">
                  <c:v>2205195.91</c:v>
                </c:pt>
                <c:pt idx="1">
                  <c:v>1716933.19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6B-449E-AFE1-967DED9B31EC}"/>
            </c:ext>
          </c:extLst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Лист1!$B$3:$B$4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Лист1!$D$3:$D$4</c:f>
              <c:numCache>
                <c:formatCode>#,##0.00</c:formatCode>
                <c:ptCount val="2"/>
                <c:pt idx="0">
                  <c:v>2080324.28</c:v>
                </c:pt>
                <c:pt idx="1">
                  <c:v>1737058.62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6B-449E-AFE1-967DED9B31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128104192"/>
        <c:axId val="-1128103104"/>
      </c:barChart>
      <c:catAx>
        <c:axId val="-112810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28103104"/>
        <c:crosses val="autoZero"/>
        <c:auto val="1"/>
        <c:lblAlgn val="ctr"/>
        <c:lblOffset val="100"/>
        <c:noMultiLvlLbl val="0"/>
      </c:catAx>
      <c:valAx>
        <c:axId val="-1128103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12810419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5056924408716442"/>
          <c:y val="0.91416450803711868"/>
          <c:w val="0.17501506871761899"/>
          <c:h val="8.1194194797069338E-2"/>
        </c:manualLayout>
      </c:layout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45176201994452"/>
          <c:y val="7.2490938632670913E-3"/>
          <c:w val="0.74071949687671546"/>
          <c:h val="0.888081808922820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bg1"/>
              </a:solidFill>
              <a:prstDash val="solid"/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8128747490170485E-2"/>
                  <c:y val="9.92843190190175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A2-435D-A745-0636D358993C}"/>
                </c:ext>
              </c:extLst>
            </c:dLbl>
            <c:dLbl>
              <c:idx val="1"/>
              <c:layout>
                <c:manualLayout>
                  <c:x val="-8.6572796473125321E-3"/>
                  <c:y val="-3.42674224435721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A2-435D-A745-0636D358993C}"/>
                </c:ext>
              </c:extLst>
            </c:dLbl>
            <c:dLbl>
              <c:idx val="2"/>
              <c:layout>
                <c:manualLayout>
                  <c:x val="1.1866676152079481E-3"/>
                  <c:y val="6.96162882570364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A2-435D-A745-0636D358993C}"/>
                </c:ext>
              </c:extLst>
            </c:dLbl>
            <c:dLbl>
              <c:idx val="3"/>
              <c:layout>
                <c:manualLayout>
                  <c:x val="-9.6417805535587812E-3"/>
                  <c:y val="-3.42674224435721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A2-435D-A745-0636D358993C}"/>
                </c:ext>
              </c:extLst>
            </c:dLbl>
            <c:dLbl>
              <c:idx val="4"/>
              <c:layout>
                <c:manualLayout>
                  <c:x val="-5.8793986389848833E-3"/>
                  <c:y val="7.30425740433148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A2-435D-A745-0636D358993C}"/>
                </c:ext>
              </c:extLst>
            </c:dLbl>
            <c:spPr>
              <a:noFill/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 01.01.2021г</c:v>
                </c:pt>
                <c:pt idx="1">
                  <c:v>на 01.01.2022г</c:v>
                </c:pt>
                <c:pt idx="2">
                  <c:v>на 01.01.2023г</c:v>
                </c:pt>
                <c:pt idx="3">
                  <c:v>на 01.01.2024г</c:v>
                </c:pt>
                <c:pt idx="4">
                  <c:v>на 01.01.2025г</c:v>
                </c:pt>
              </c:strCache>
            </c:strRef>
          </c:cat>
          <c:val>
            <c:numRef>
              <c:f>Лист1!$B$2:$B$6</c:f>
              <c:numCache>
                <c:formatCode>_-* #\ ##0_-;\-* #\ ##0_-;_-* "-"??_-;_-@_-</c:formatCode>
                <c:ptCount val="5"/>
                <c:pt idx="0">
                  <c:v>54775</c:v>
                </c:pt>
                <c:pt idx="1">
                  <c:v>42675</c:v>
                </c:pt>
                <c:pt idx="2">
                  <c:v>35655</c:v>
                </c:pt>
                <c:pt idx="3">
                  <c:v>19164</c:v>
                </c:pt>
                <c:pt idx="4">
                  <c:v>17882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15-4529-9227-6D4BE7B69C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993565920"/>
        <c:axId val="-993565376"/>
      </c:barChart>
      <c:catAx>
        <c:axId val="-993565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993565376"/>
        <c:crosses val="autoZero"/>
        <c:auto val="1"/>
        <c:lblAlgn val="ctr"/>
        <c:lblOffset val="100"/>
        <c:noMultiLvlLbl val="0"/>
      </c:catAx>
      <c:valAx>
        <c:axId val="-9935653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crossAx val="-99356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7308888755950197E-2"/>
          <c:w val="0.9648948388502645"/>
          <c:h val="0.865015532462205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28000">
                  <a:schemeClr val="accent2">
                    <a:tint val="18000"/>
                    <a:satMod val="120000"/>
                    <a:lumMod val="88000"/>
                  </a:schemeClr>
                </a:gs>
                <a:gs pos="100000">
                  <a:schemeClr val="accent2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/>
              </a:solidFill>
              <a:prstDash val="solid"/>
              <a:round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307920636536733E-3"/>
                  <c:y val="-0.4068653162469127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DB-4C6C-BBA0-0BC2DB7AF01B}"/>
                </c:ext>
              </c:extLst>
            </c:dLbl>
            <c:dLbl>
              <c:idx val="1"/>
              <c:layout>
                <c:manualLayout>
                  <c:x val="-1.4628762920841547E-2"/>
                  <c:y val="-0.253827833232204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DB-4C6C-BBA0-0BC2DB7AF01B}"/>
                </c:ext>
              </c:extLst>
            </c:dLbl>
            <c:dLbl>
              <c:idx val="2"/>
              <c:layout>
                <c:manualLayout>
                  <c:x val="-2.0411209511010902E-3"/>
                  <c:y val="-0.1032438703391930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DB-4C6C-BBA0-0BC2DB7AF01B}"/>
                </c:ext>
              </c:extLst>
            </c:dLbl>
            <c:dLbl>
              <c:idx val="3"/>
              <c:layout>
                <c:manualLayout>
                  <c:x val="-4.5609067635483114E-3"/>
                  <c:y val="-3.92234730329109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DB-4C6C-BBA0-0BC2DB7AF01B}"/>
                </c:ext>
              </c:extLst>
            </c:dLbl>
            <c:dLbl>
              <c:idx val="4"/>
              <c:layout>
                <c:manualLayout>
                  <c:x val="-7.9493380005076885E-4"/>
                  <c:y val="-4.2169459803611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CA-4A7C-9F7B-F88EE0FAA9FC}"/>
                </c:ext>
              </c:extLst>
            </c:dLbl>
            <c:dLbl>
              <c:idx val="5"/>
              <c:layout>
                <c:manualLayout>
                  <c:x val="-1.6614629298840314E-3"/>
                  <c:y val="-3.60706009995086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FD-4DC3-A466-3C35569CF3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_-* #\ ##0.0_-;\-* #\ ##0.0_-;_-* "-"??_-;_-@_-</c:formatCode>
                <c:ptCount val="5"/>
                <c:pt idx="0">
                  <c:v>1204</c:v>
                </c:pt>
                <c:pt idx="1">
                  <c:v>706.1</c:v>
                </c:pt>
                <c:pt idx="2">
                  <c:v>190</c:v>
                </c:pt>
                <c:pt idx="3">
                  <c:v>26.7</c:v>
                </c:pt>
                <c:pt idx="4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DB-4C6C-BBA0-0BC2DB7AF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993567552"/>
        <c:axId val="-993561024"/>
      </c:barChart>
      <c:catAx>
        <c:axId val="-99356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993561024"/>
        <c:crosses val="autoZero"/>
        <c:auto val="1"/>
        <c:lblAlgn val="ctr"/>
        <c:lblOffset val="100"/>
        <c:noMultiLvlLbl val="0"/>
      </c:catAx>
      <c:valAx>
        <c:axId val="-9935610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_-;\-* #\ ##0.0_-;_-* &quot;-&quot;??_-;_-@_-" sourceLinked="1"/>
        <c:majorTickMark val="none"/>
        <c:minorTickMark val="none"/>
        <c:tickLblPos val="nextTo"/>
        <c:crossAx val="-99356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9001798154115"/>
          <c:y val="2.0351416826211676E-2"/>
          <c:w val="0.57808185921728861"/>
          <c:h val="0.6789097006775106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12"/>
          <c:dPt>
            <c:idx val="0"/>
            <c:bubble3D val="0"/>
            <c:spPr>
              <a:gradFill rotWithShape="1">
                <a:gsLst>
                  <a:gs pos="28000">
                    <a:schemeClr val="accent2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2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D185-4A4E-8E3D-E421BAD3DFFF}"/>
              </c:ext>
            </c:extLst>
          </c:dPt>
          <c:dPt>
            <c:idx val="1"/>
            <c:bubble3D val="0"/>
            <c:spPr>
              <a:gradFill rotWithShape="1">
                <a:gsLst>
                  <a:gs pos="28000">
                    <a:schemeClr val="accent4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4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185-4A4E-8E3D-E421BAD3DFFF}"/>
              </c:ext>
            </c:extLst>
          </c:dPt>
          <c:dPt>
            <c:idx val="2"/>
            <c:bubble3D val="0"/>
            <c:spPr>
              <a:gradFill rotWithShape="1">
                <a:gsLst>
                  <a:gs pos="28000">
                    <a:schemeClr val="accent6">
                      <a:tint val="18000"/>
                      <a:satMod val="120000"/>
                      <a:lumMod val="88000"/>
                    </a:schemeClr>
                  </a:gs>
                  <a:gs pos="100000">
                    <a:schemeClr val="accent6">
                      <a:tint val="40000"/>
                      <a:satMod val="100000"/>
                      <a:lumMod val="78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185-4A4E-8E3D-E421BAD3DFFF}"/>
              </c:ext>
            </c:extLst>
          </c:dPt>
          <c:dLbls>
            <c:dLbl>
              <c:idx val="0"/>
              <c:layout>
                <c:manualLayout>
                  <c:x val="-0.12604386549642638"/>
                  <c:y val="0.1470508108865628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185-4A4E-8E3D-E421BAD3DFF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185-4A4E-8E3D-E421BAD3DFFF}"/>
                </c:ext>
              </c:extLst>
            </c:dLbl>
            <c:dLbl>
              <c:idx val="2"/>
              <c:layout>
                <c:manualLayout>
                  <c:x val="0.15376352216008921"/>
                  <c:y val="-0.2062970560661854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76%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185-4A4E-8E3D-E421BAD3D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376794</c:v>
                </c:pt>
                <c:pt idx="1">
                  <c:v>33151</c:v>
                </c:pt>
                <c:pt idx="2">
                  <c:v>1327114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85-4A4E-8E3D-E421BAD3D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0394176411368392"/>
          <c:w val="1"/>
          <c:h val="0.28300302984538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/>
              <a:t>Факт</a:t>
            </a:r>
            <a:r>
              <a:rPr lang="ru-RU" sz="1800" b="1" baseline="0" dirty="0"/>
              <a:t> за </a:t>
            </a:r>
            <a:r>
              <a:rPr lang="en-US" sz="1800" b="1" dirty="0"/>
              <a:t>2023</a:t>
            </a:r>
          </a:p>
        </c:rich>
      </c:tx>
      <c:layout>
        <c:manualLayout>
          <c:xMode val="edge"/>
          <c:yMode val="edge"/>
          <c:x val="0.42150577545255918"/>
          <c:y val="0.8266890253207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7.630410157831273E-2"/>
          <c:w val="0.61791934734524445"/>
          <c:h val="0.85493443937262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F17-4AFE-B8C9-1ADB2CD0B9D2}"/>
              </c:ext>
            </c:extLst>
          </c:dPt>
          <c:dPt>
            <c:idx val="1"/>
            <c:bubble3D val="0"/>
            <c:explosion val="8"/>
            <c:spPr>
              <a:solidFill>
                <a:schemeClr val="accent4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F17-4AFE-B8C9-1ADB2CD0B9D2}"/>
              </c:ext>
            </c:extLst>
          </c:dPt>
          <c:dPt>
            <c:idx val="2"/>
            <c:bubble3D val="0"/>
            <c:explosion val="32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F17-4AFE-B8C9-1ADB2CD0B9D2}"/>
              </c:ext>
            </c:extLst>
          </c:dPt>
          <c:dLbls>
            <c:dLbl>
              <c:idx val="0"/>
              <c:layout>
                <c:manualLayout>
                  <c:x val="4.9500564100076975E-3"/>
                  <c:y val="3.1556322801739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17-4AFE-B8C9-1ADB2CD0B9D2}"/>
                </c:ext>
              </c:extLst>
            </c:dLbl>
            <c:dLbl>
              <c:idx val="1"/>
              <c:layout>
                <c:manualLayout>
                  <c:x val="2.0243349330512573E-2"/>
                  <c:y val="-2.900425593737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17-4AFE-B8C9-1ADB2CD0B9D2}"/>
                </c:ext>
              </c:extLst>
            </c:dLbl>
            <c:dLbl>
              <c:idx val="2"/>
              <c:layout>
                <c:manualLayout>
                  <c:x val="8.8503318654829605E-2"/>
                  <c:y val="-0.240433865838044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17-4AFE-B8C9-1ADB2CD0B9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- 336,5 млн. руб.</c:v>
                </c:pt>
                <c:pt idx="1">
                  <c:v>Неналоговые доходы - 24,7  млн. руб.</c:v>
                </c:pt>
                <c:pt idx="2">
                  <c:v>Безвозмездные поступления - 1 719,2 млн.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0.16200000000000001</c:v>
                </c:pt>
                <c:pt idx="1">
                  <c:v>1.2E-2</c:v>
                </c:pt>
                <c:pt idx="2">
                  <c:v>0.82599999999999996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17-4AFE-B8C9-1ADB2CD0B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8429572640077029"/>
          <c:y val="0.46525619908134158"/>
          <c:w val="0.51303201159467127"/>
          <c:h val="0.31158260438436919"/>
        </c:manualLayout>
      </c:layout>
      <c:overlay val="0"/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/>
              <a:t>Факт</a:t>
            </a:r>
            <a:r>
              <a:rPr lang="ru-RU" sz="1800" b="1" baseline="0" dirty="0"/>
              <a:t> за </a:t>
            </a:r>
            <a:r>
              <a:rPr lang="en-US" sz="1800" b="1" dirty="0"/>
              <a:t>202</a:t>
            </a:r>
            <a:r>
              <a:rPr lang="ru-RU" sz="1800" b="1" dirty="0"/>
              <a:t>2</a:t>
            </a:r>
            <a:endParaRPr lang="en-US" sz="1800" b="1" dirty="0"/>
          </a:p>
        </c:rich>
      </c:tx>
      <c:layout>
        <c:manualLayout>
          <c:xMode val="edge"/>
          <c:yMode val="edge"/>
          <c:x val="5.723691991212445E-2"/>
          <c:y val="1.569790797564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5328574518710794"/>
          <c:w val="0.61529869697017792"/>
          <c:h val="0.846714060158531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bg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926-4E5B-AB81-C4487D3A79F1}"/>
              </c:ext>
            </c:extLst>
          </c:dPt>
          <c:dPt>
            <c:idx val="1"/>
            <c:bubble3D val="0"/>
            <c:explosion val="14"/>
            <c:spPr>
              <a:solidFill>
                <a:schemeClr val="accent4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926-4E5B-AB81-C4487D3A79F1}"/>
              </c:ext>
            </c:extLst>
          </c:dPt>
          <c:dPt>
            <c:idx val="2"/>
            <c:bubble3D val="0"/>
            <c:explosion val="1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926-4E5B-AB81-C4487D3A79F1}"/>
              </c:ext>
            </c:extLst>
          </c:dPt>
          <c:dLbls>
            <c:dLbl>
              <c:idx val="0"/>
              <c:layout>
                <c:manualLayout>
                  <c:x val="-3.1185225451140303E-2"/>
                  <c:y val="-2.1829828417459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26-4E5B-AB81-C4487D3A79F1}"/>
                </c:ext>
              </c:extLst>
            </c:dLbl>
            <c:dLbl>
              <c:idx val="2"/>
              <c:layout>
                <c:manualLayout>
                  <c:x val="0.10040427855686286"/>
                  <c:y val="-0.250197459905441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26-4E5B-AB81-C4487D3A79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- 300,1 млн. руб.</c:v>
                </c:pt>
                <c:pt idx="1">
                  <c:v>Неналоговые доходы - 30,7  млн. руб.</c:v>
                </c:pt>
                <c:pt idx="2">
                  <c:v>Безвозмездные поступления - 1 409,4 млн.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0.17199999999999999</c:v>
                </c:pt>
                <c:pt idx="1">
                  <c:v>1.7999999999999999E-2</c:v>
                </c:pt>
                <c:pt idx="2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26-4E5B-AB81-C4487D3A7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0211938816833956"/>
          <c:y val="0.4880355984054881"/>
          <c:w val="0.49614738147374304"/>
          <c:h val="0.36321374493989678"/>
        </c:manualLayout>
      </c:layout>
      <c:overlay val="0"/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/>
              <a:t>Факт</a:t>
            </a:r>
            <a:r>
              <a:rPr lang="ru-RU" sz="1800" b="1" baseline="0" dirty="0"/>
              <a:t> за </a:t>
            </a:r>
            <a:r>
              <a:rPr lang="en-US" sz="1800" b="1" dirty="0"/>
              <a:t>202</a:t>
            </a:r>
            <a:r>
              <a:rPr lang="ru-RU" sz="1800" b="1" dirty="0"/>
              <a:t>4</a:t>
            </a:r>
            <a:endParaRPr lang="en-US" sz="1800" b="1" dirty="0"/>
          </a:p>
        </c:rich>
      </c:tx>
      <c:layout>
        <c:manualLayout>
          <c:xMode val="edge"/>
          <c:yMode val="edge"/>
          <c:x val="0.55404359833034422"/>
          <c:y val="0.127155908384188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0854636299477587"/>
          <c:w val="0.61529869697017792"/>
          <c:h val="0.846714060158531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bg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0B5-46B5-BDE7-1508D4583FA7}"/>
              </c:ext>
            </c:extLst>
          </c:dPt>
          <c:dPt>
            <c:idx val="1"/>
            <c:bubble3D val="0"/>
            <c:explosion val="14"/>
            <c:spPr>
              <a:solidFill>
                <a:schemeClr val="accent4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0B5-46B5-BDE7-1508D4583FA7}"/>
              </c:ext>
            </c:extLst>
          </c:dPt>
          <c:dPt>
            <c:idx val="2"/>
            <c:bubble3D val="0"/>
            <c:explosion val="1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0B5-46B5-BDE7-1508D4583FA7}"/>
              </c:ext>
            </c:extLst>
          </c:dPt>
          <c:dLbls>
            <c:dLbl>
              <c:idx val="0"/>
              <c:layout>
                <c:manualLayout>
                  <c:x val="1.018542521338499E-2"/>
                  <c:y val="-4.62313130519375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B5-46B5-BDE7-1508D4583FA7}"/>
                </c:ext>
              </c:extLst>
            </c:dLbl>
            <c:dLbl>
              <c:idx val="1"/>
              <c:layout>
                <c:manualLayout>
                  <c:x val="-3.3708531699495666E-3"/>
                  <c:y val="-9.2433835264916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B5-46B5-BDE7-1508D4583FA7}"/>
                </c:ext>
              </c:extLst>
            </c:dLbl>
            <c:dLbl>
              <c:idx val="2"/>
              <c:layout>
                <c:manualLayout>
                  <c:x val="0.11051635552154013"/>
                  <c:y val="-0.219528792193821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B5-46B5-BDE7-1508D4583F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 - 376,8 млн. руб.</c:v>
                </c:pt>
                <c:pt idx="1">
                  <c:v>Неналоговые доходы - 33,2  млн. руб.</c:v>
                </c:pt>
                <c:pt idx="2">
                  <c:v>Безвозмездные поступления - 1 327,1 млн.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0.217</c:v>
                </c:pt>
                <c:pt idx="1">
                  <c:v>1.9E-2</c:v>
                </c:pt>
                <c:pt idx="2">
                  <c:v>0.76400000000000001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0B5-46B5-BDE7-1508D4583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19442586089468"/>
          <c:y val="0.33885733563479398"/>
          <c:w val="0.44347791559936228"/>
          <c:h val="0.35348188825580229"/>
        </c:manualLayout>
      </c:layout>
      <c:overlay val="0"/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446325052202178"/>
          <c:y val="0.13170893025789968"/>
          <c:w val="0.50908063277869409"/>
          <c:h val="0.63548463865302818"/>
        </c:manualLayout>
      </c:layout>
      <c:pie3D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102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2A8-4B60-9C39-044B21C80F89}"/>
              </c:ext>
            </c:extLst>
          </c:dPt>
          <c:dPt>
            <c:idx val="1"/>
            <c:bubble3D val="0"/>
            <c:explosion val="85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32A8-4B60-9C39-044B21C80F89}"/>
              </c:ext>
            </c:extLst>
          </c:dPt>
          <c:dPt>
            <c:idx val="2"/>
            <c:bubble3D val="0"/>
            <c:explosion val="9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2A8-4B60-9C39-044B21C80F89}"/>
              </c:ext>
            </c:extLst>
          </c:dPt>
          <c:dPt>
            <c:idx val="3"/>
            <c:bubble3D val="0"/>
            <c:explosion val="99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2A8-4B60-9C39-044B21C80F89}"/>
              </c:ext>
            </c:extLst>
          </c:dPt>
          <c:dPt>
            <c:idx val="4"/>
            <c:bubble3D val="0"/>
            <c:explosion val="97"/>
            <c:spPr>
              <a:solidFill>
                <a:schemeClr val="accent5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2A8-4B60-9C39-044B21C80F8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2A8-4B60-9C39-044B21C80F8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2A8-4B60-9C39-044B21C80F8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2A8-4B60-9C39-044B21C80F8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32A8-4B60-9C39-044B21C80F89}"/>
              </c:ext>
            </c:extLst>
          </c:dPt>
          <c:dLbls>
            <c:dLbl>
              <c:idx val="0"/>
              <c:layout>
                <c:manualLayout>
                  <c:x val="-7.8462435797731878E-2"/>
                  <c:y val="-0.1509711582062217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Bahnschrift SemiBold" panose="020B0502040204020203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A8-4B60-9C39-044B21C80F89}"/>
                </c:ext>
              </c:extLst>
            </c:dLbl>
            <c:dLbl>
              <c:idx val="1"/>
              <c:layout>
                <c:manualLayout>
                  <c:x val="-1.6095878947923165E-2"/>
                  <c:y val="3.64287534003010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Bahnschrift SemiBold" panose="020B0502040204020203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0-32A8-4B60-9C39-044B21C80F89}"/>
                </c:ext>
              </c:extLst>
            </c:dLbl>
            <c:dLbl>
              <c:idx val="2"/>
              <c:layout>
                <c:manualLayout>
                  <c:x val="-5.8037488355994635E-2"/>
                  <c:y val="1.87778740794737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A8-4B60-9C39-044B21C80F89}"/>
                </c:ext>
              </c:extLst>
            </c:dLbl>
            <c:dLbl>
              <c:idx val="3"/>
              <c:layout>
                <c:manualLayout>
                  <c:x val="-8.3546717743612539E-2"/>
                  <c:y val="-2.86364842532009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A8-4B60-9C39-044B21C80F89}"/>
                </c:ext>
              </c:extLst>
            </c:dLbl>
            <c:dLbl>
              <c:idx val="4"/>
              <c:layout>
                <c:manualLayout>
                  <c:x val="-2.4225985218166643E-2"/>
                  <c:y val="-2.24529145784333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A8-4B60-9C39-044B21C80F89}"/>
                </c:ext>
              </c:extLst>
            </c:dLbl>
            <c:dLbl>
              <c:idx val="5"/>
              <c:layout>
                <c:manualLayout>
                  <c:x val="-4.5559841641527009E-2"/>
                  <c:y val="-6.11689926984868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A8-4B60-9C39-044B21C80F89}"/>
                </c:ext>
              </c:extLst>
            </c:dLbl>
            <c:dLbl>
              <c:idx val="6"/>
              <c:layout>
                <c:manualLayout>
                  <c:x val="-7.6729366252752127E-3"/>
                  <c:y val="-1.83564376457311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2A8-4B60-9C39-044B21C80F89}"/>
                </c:ext>
              </c:extLst>
            </c:dLbl>
            <c:dLbl>
              <c:idx val="7"/>
              <c:layout>
                <c:manualLayout>
                  <c:x val="-1.1354952726050341E-2"/>
                  <c:y val="-7.662217704922086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Bahnschrift SemiBold" panose="020B0502040204020203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32A8-4B60-9C39-044B21C80F89}"/>
                </c:ext>
              </c:extLst>
            </c:dLbl>
            <c:dLbl>
              <c:idx val="8"/>
              <c:layout>
                <c:manualLayout>
                  <c:x val="3.0538273525163872E-2"/>
                  <c:y val="-1.4461738031227358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Bahnschrift SemiBold" panose="020B0502040204020203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32A8-4B60-9C39-044B21C80F89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НДФЛ (80,3%)</c:v>
                </c:pt>
                <c:pt idx="1">
                  <c:v>Акцизы (4,9%)</c:v>
                </c:pt>
                <c:pt idx="2">
                  <c:v>Налог на совокупный доход (5,4%)</c:v>
                </c:pt>
                <c:pt idx="3">
                  <c:v>Госпошлина (1,3%)</c:v>
                </c:pt>
                <c:pt idx="4">
                  <c:v>Аренда имущества (0,7%)</c:v>
                </c:pt>
                <c:pt idx="5">
                  <c:v>Аренда земли (3,5%)</c:v>
                </c:pt>
                <c:pt idx="6">
                  <c:v>Доходы от продажи активов (0,7%)</c:v>
                </c:pt>
                <c:pt idx="7">
                  <c:v>Штрафы и санкции (2%)</c:v>
                </c:pt>
                <c:pt idx="8">
                  <c:v>Прочие неналоговые (1,2%)</c:v>
                </c:pt>
              </c:strCache>
            </c:strRef>
          </c:cat>
          <c:val>
            <c:numRef>
              <c:f>Лист1!$C$2:$C$10</c:f>
              <c:numCache>
                <c:formatCode>0.0%</c:formatCode>
                <c:ptCount val="9"/>
                <c:pt idx="0">
                  <c:v>0.803271170522875</c:v>
                </c:pt>
                <c:pt idx="1">
                  <c:v>4.8518703728548954E-2</c:v>
                </c:pt>
                <c:pt idx="2">
                  <c:v>5.4443888814353143E-2</c:v>
                </c:pt>
                <c:pt idx="3">
                  <c:v>1.2896852016733951E-2</c:v>
                </c:pt>
                <c:pt idx="4">
                  <c:v>7.2473136640281016E-3</c:v>
                </c:pt>
                <c:pt idx="5">
                  <c:v>3.4765639293075898E-2</c:v>
                </c:pt>
                <c:pt idx="6">
                  <c:v>6.9619095244484019E-3</c:v>
                </c:pt>
                <c:pt idx="7">
                  <c:v>2.0202710119650198E-2</c:v>
                </c:pt>
                <c:pt idx="8">
                  <c:v>1.1691812316286332E-2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2A8-4B60-9C39-044B21C80F8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58252688803808117"/>
          <c:y val="0.17412587813974559"/>
          <c:w val="0.3199902343670995"/>
          <c:h val="0.679606538644771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Bahnschrift SemiBold" panose="020B0502040204020203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798"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24196162747985"/>
          <c:y val="0.23872468646587694"/>
          <c:w val="0.65464227224275107"/>
          <c:h val="0.635514230876766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rgbClr r="0" g="0" b="0">
                  <a:shade val="30000"/>
                  <a:satMod val="120000"/>
                </a:scrgbClr>
              </a:contourClr>
            </a:sp3d>
          </c:spPr>
          <c:invertIfNegative val="0"/>
          <c:dLbls>
            <c:dLbl>
              <c:idx val="0"/>
              <c:layout>
                <c:manualLayout>
                  <c:x val="-2.6098862284834007E-3"/>
                  <c:y val="-5.7101577861973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41-463D-B5A8-035E9E7FE5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НДФЛ</c:v>
                </c:pt>
                <c:pt idx="1">
                  <c:v>Акцизы 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  <c:pt idx="4">
                  <c:v>Аренда имущества</c:v>
                </c:pt>
                <c:pt idx="5">
                  <c:v>Аренда земли</c:v>
                </c:pt>
                <c:pt idx="6">
                  <c:v>Доходы от продажи активов</c:v>
                </c:pt>
                <c:pt idx="7">
                  <c:v>Штрафы и санкции</c:v>
                </c:pt>
                <c:pt idx="8">
                  <c:v>Прочие неналоговые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329297</c:v>
                </c:pt>
                <c:pt idx="1">
                  <c:v>19890</c:v>
                </c:pt>
                <c:pt idx="2">
                  <c:v>22319</c:v>
                </c:pt>
                <c:pt idx="3">
                  <c:v>5287</c:v>
                </c:pt>
                <c:pt idx="4">
                  <c:v>2971</c:v>
                </c:pt>
                <c:pt idx="5">
                  <c:v>14252</c:v>
                </c:pt>
                <c:pt idx="6">
                  <c:v>2854</c:v>
                </c:pt>
                <c:pt idx="7">
                  <c:v>8282</c:v>
                </c:pt>
                <c:pt idx="8">
                  <c:v>4793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41-463D-B5A8-035E9E7FE5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128103648"/>
        <c:axId val="-1128112352"/>
      </c:barChart>
      <c:catAx>
        <c:axId val="-1128103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 algn="just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-1128112352"/>
        <c:crosses val="autoZero"/>
        <c:auto val="1"/>
        <c:lblAlgn val="r"/>
        <c:lblOffset val="100"/>
        <c:noMultiLvlLbl val="0"/>
      </c:catAx>
      <c:valAx>
        <c:axId val="-1128112352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-112810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Bahnschrift SemiBold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588102740129832E-2"/>
          <c:y val="8.0065501759905844E-2"/>
          <c:w val="0.91015151614403533"/>
          <c:h val="0.846558660845571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rgbClr val="CAF297">
                  <a:lumMod val="50000"/>
                </a:srgbClr>
              </a:soli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334-43A2-A8DF-9EF3E6B0433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75000"/>
                      <a:shade val="85000"/>
                      <a:satMod val="230000"/>
                    </a:schemeClr>
                  </a:gs>
                  <a:gs pos="25000">
                    <a:schemeClr val="accent2">
                      <a:tint val="90000"/>
                      <a:shade val="70000"/>
                      <a:satMod val="220000"/>
                    </a:schemeClr>
                  </a:gs>
                  <a:gs pos="50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65000">
                    <a:schemeClr val="accent2">
                      <a:tint val="90000"/>
                      <a:shade val="58000"/>
                      <a:satMod val="225000"/>
                    </a:schemeClr>
                  </a:gs>
                  <a:gs pos="80000">
                    <a:schemeClr val="accent2">
                      <a:tint val="90000"/>
                      <a:shade val="69000"/>
                      <a:satMod val="220000"/>
                    </a:schemeClr>
                  </a:gs>
                  <a:gs pos="100000">
                    <a:schemeClr val="accent2">
                      <a:tint val="77000"/>
                      <a:shade val="80000"/>
                      <a:satMod val="230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  <a:scene3d>
                <a:camera prst="obliqueTopLeft" fov="600000">
                  <a:rot lat="0" lon="0" rev="0"/>
                </a:camera>
                <a:lightRig rig="balanced" dir="t">
                  <a:rot lat="0" lon="0" rev="19200000"/>
                </a:lightRig>
              </a:scene3d>
              <a:sp3d prstMaterial="matte">
                <a:bevelT w="60000" h="50800"/>
                <a:contourClr>
                  <a:scrgbClr r="0" g="0" b="0">
                    <a:shade val="60000"/>
                    <a:satMod val="110000"/>
                  </a:scrgb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334-43A2-A8DF-9EF3E6B04331}"/>
              </c:ext>
            </c:extLst>
          </c:dPt>
          <c:dLbls>
            <c:dLbl>
              <c:idx val="0"/>
              <c:layout>
                <c:manualLayout>
                  <c:x val="-0.17455838240195534"/>
                  <c:y val="7.5087887060167918E-2"/>
                </c:manualLayout>
              </c:layout>
              <c:spPr>
                <a:solidFill>
                  <a:srgbClr val="CAF297">
                    <a:lumMod val="60000"/>
                    <a:lumOff val="40000"/>
                  </a:srgbClr>
                </a:solidFill>
                <a:ln w="19050" cmpd="sng">
                  <a:solidFill>
                    <a:schemeClr val="tx1"/>
                  </a:solidFill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hnschrift SemiBold" panose="020B0502040204020203" pitchFamily="34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288998192120067"/>
                      <c:h val="0.135369085974574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334-43A2-A8DF-9EF3E6B04331}"/>
                </c:ext>
              </c:extLst>
            </c:dLbl>
            <c:dLbl>
              <c:idx val="1"/>
              <c:layout>
                <c:manualLayout>
                  <c:x val="0.25727974669481168"/>
                  <c:y val="-0.170167005253384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Bahnschrift SemiBold" panose="020B0502040204020203" pitchFamily="34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sz="1600" dirty="0"/>
                      <a:t>330 803</a:t>
                    </a:r>
                  </a:p>
                </c:rich>
              </c:tx>
              <c:spPr>
                <a:solidFill>
                  <a:schemeClr val="bg2"/>
                </a:solidFill>
                <a:ln w="19050" cmpd="sng">
                  <a:solidFill>
                    <a:schemeClr val="tx1"/>
                  </a:solidFill>
                </a:ln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62681924230641"/>
                      <c:h val="0.139319837478375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E334-43A2-A8DF-9EF3E6B04331}"/>
                </c:ext>
              </c:extLst>
            </c:dLbl>
            <c:spPr>
              <a:solidFill>
                <a:schemeClr val="bg2"/>
              </a:solidFill>
              <a:ln w="19050" cmpd="sng">
                <a:solidFill>
                  <a:schemeClr val="tx1"/>
                </a:solidFill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hnschrift SemiBold" panose="020B0502040204020203" pitchFamily="34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Дотация</c:v>
                </c:pt>
                <c:pt idx="1">
                  <c:v>Собственные доходы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157425</c:v>
                </c:pt>
                <c:pt idx="1">
                  <c:v>330803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34-43A2-A8DF-9EF3E6B04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3-26T12:04:29.516" idx="1">
    <p:pos x="5473" y="2074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2D68AD-BF2D-4ADD-AE58-A11A5A66CAA1}" type="doc">
      <dgm:prSet loTypeId="urn:microsoft.com/office/officeart/2005/8/layout/vList4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9A66F99-012D-43A8-867C-47312AAAA793}">
      <dgm:prSet phldrT="[Текст]" custT="1"/>
      <dgm:spPr/>
      <dgm:t>
        <a:bodyPr/>
        <a:lstStyle/>
        <a:p>
          <a:pPr algn="l"/>
          <a:r>
            <a:rPr lang="ru-RU" sz="1600" dirty="0"/>
            <a:t>          </a:t>
          </a:r>
          <a:r>
            <a:rPr lang="ru-RU" sz="1600" i="1" dirty="0"/>
            <a:t>Первоначально             утвержденные параметры</a:t>
          </a:r>
        </a:p>
      </dgm:t>
    </dgm:pt>
    <dgm:pt modelId="{9EE4306D-0A04-4CC9-93F1-847C205DB91C}" type="parTrans" cxnId="{BDE03E6E-1432-4541-971F-F2FE6B377069}">
      <dgm:prSet/>
      <dgm:spPr/>
      <dgm:t>
        <a:bodyPr/>
        <a:lstStyle/>
        <a:p>
          <a:endParaRPr lang="ru-RU"/>
        </a:p>
      </dgm:t>
    </dgm:pt>
    <dgm:pt modelId="{4FB09FB9-32D5-4108-B726-1544342329CF}" type="sibTrans" cxnId="{BDE03E6E-1432-4541-971F-F2FE6B377069}">
      <dgm:prSet/>
      <dgm:spPr/>
      <dgm:t>
        <a:bodyPr/>
        <a:lstStyle/>
        <a:p>
          <a:endParaRPr lang="ru-RU"/>
        </a:p>
      </dgm:t>
    </dgm:pt>
    <dgm:pt modelId="{952F23BA-6280-4CB1-A570-E4230D3F0757}">
      <dgm:prSet phldrT="[Текст]" custT="1"/>
      <dgm:spPr/>
      <dgm:t>
        <a:bodyPr/>
        <a:lstStyle/>
        <a:p>
          <a:pPr algn="l"/>
          <a:r>
            <a:rPr lang="ru-RU" sz="1600" i="1" dirty="0"/>
            <a:t>Уточненные параметры</a:t>
          </a:r>
        </a:p>
      </dgm:t>
    </dgm:pt>
    <dgm:pt modelId="{C70D4456-5814-425E-B60C-2CB5B77015C3}" type="parTrans" cxnId="{920C42E7-F674-475C-826D-214ECC36F8B0}">
      <dgm:prSet/>
      <dgm:spPr/>
      <dgm:t>
        <a:bodyPr/>
        <a:lstStyle/>
        <a:p>
          <a:endParaRPr lang="ru-RU"/>
        </a:p>
      </dgm:t>
    </dgm:pt>
    <dgm:pt modelId="{A7A539D5-E43D-4EC5-A028-1AB368CEE163}" type="sibTrans" cxnId="{920C42E7-F674-475C-826D-214ECC36F8B0}">
      <dgm:prSet/>
      <dgm:spPr/>
      <dgm:t>
        <a:bodyPr/>
        <a:lstStyle/>
        <a:p>
          <a:endParaRPr lang="ru-RU"/>
        </a:p>
      </dgm:t>
    </dgm:pt>
    <dgm:pt modelId="{0BE4AF68-AB82-4ED6-8C6C-DB9E6577539D}">
      <dgm:prSet phldrT="[Текст]" custT="1"/>
      <dgm:spPr/>
      <dgm:t>
        <a:bodyPr/>
        <a:lstStyle/>
        <a:p>
          <a:pPr algn="l"/>
          <a:r>
            <a:rPr lang="ru-RU" sz="1600" i="1" dirty="0"/>
            <a:t>Общие изменения (+) за год </a:t>
          </a:r>
        </a:p>
      </dgm:t>
    </dgm:pt>
    <dgm:pt modelId="{0D17D342-60DD-4F75-A1D5-D4AED5D30760}" type="sibTrans" cxnId="{318DE8F1-3F34-4C06-8146-040147FC562D}">
      <dgm:prSet/>
      <dgm:spPr/>
      <dgm:t>
        <a:bodyPr/>
        <a:lstStyle/>
        <a:p>
          <a:endParaRPr lang="ru-RU"/>
        </a:p>
      </dgm:t>
    </dgm:pt>
    <dgm:pt modelId="{AD344A4A-54CC-4186-BEE4-49725CFB4B14}" type="parTrans" cxnId="{318DE8F1-3F34-4C06-8146-040147FC562D}">
      <dgm:prSet/>
      <dgm:spPr/>
      <dgm:t>
        <a:bodyPr/>
        <a:lstStyle/>
        <a:p>
          <a:endParaRPr lang="ru-RU"/>
        </a:p>
      </dgm:t>
    </dgm:pt>
    <dgm:pt modelId="{23E7D1EC-C8FB-4675-9256-EE6BD643DD3C}" type="pres">
      <dgm:prSet presAssocID="{182D68AD-BF2D-4ADD-AE58-A11A5A66CAA1}" presName="linear" presStyleCnt="0">
        <dgm:presLayoutVars>
          <dgm:dir val="rev"/>
          <dgm:resizeHandles val="exact"/>
        </dgm:presLayoutVars>
      </dgm:prSet>
      <dgm:spPr/>
    </dgm:pt>
    <dgm:pt modelId="{88ACFF8A-3415-45FA-9B2D-F1DB0F303333}" type="pres">
      <dgm:prSet presAssocID="{59A66F99-012D-43A8-867C-47312AAAA793}" presName="comp" presStyleCnt="0"/>
      <dgm:spPr/>
    </dgm:pt>
    <dgm:pt modelId="{EE36385C-0CDB-4B3D-977D-8874BECC6EB8}" type="pres">
      <dgm:prSet presAssocID="{59A66F99-012D-43A8-867C-47312AAAA793}" presName="box" presStyleLbl="node1" presStyleIdx="0" presStyleCnt="3" custLinFactNeighborX="853" custLinFactNeighborY="6316"/>
      <dgm:spPr/>
    </dgm:pt>
    <dgm:pt modelId="{220D7161-70DC-47C8-B8D0-CA2E4EC4DB52}" type="pres">
      <dgm:prSet presAssocID="{59A66F99-012D-43A8-867C-47312AAAA793}" presName="img" presStyleLbl="fgImgPlace1" presStyleIdx="0" presStyleCnt="3" custScaleX="162132" custScaleY="72898" custLinFactNeighborX="-27310" custLinFactNeighborY="947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6D61BFC-A449-415F-9941-270C55EE36EC}" type="pres">
      <dgm:prSet presAssocID="{59A66F99-012D-43A8-867C-47312AAAA793}" presName="text" presStyleLbl="node1" presStyleIdx="0" presStyleCnt="3">
        <dgm:presLayoutVars>
          <dgm:bulletEnabled val="1"/>
        </dgm:presLayoutVars>
      </dgm:prSet>
      <dgm:spPr/>
    </dgm:pt>
    <dgm:pt modelId="{0616A9CF-1F40-4CAD-A7C5-B5B80815DB55}" type="pres">
      <dgm:prSet presAssocID="{4FB09FB9-32D5-4108-B726-1544342329CF}" presName="spacer" presStyleCnt="0"/>
      <dgm:spPr/>
    </dgm:pt>
    <dgm:pt modelId="{F3CC310D-955B-47B5-B9AA-98A9E984EFDC}" type="pres">
      <dgm:prSet presAssocID="{0BE4AF68-AB82-4ED6-8C6C-DB9E6577539D}" presName="comp" presStyleCnt="0"/>
      <dgm:spPr/>
    </dgm:pt>
    <dgm:pt modelId="{8171EAF5-3C2F-4D35-BEDE-8D2071EB1864}" type="pres">
      <dgm:prSet presAssocID="{0BE4AF68-AB82-4ED6-8C6C-DB9E6577539D}" presName="box" presStyleLbl="node1" presStyleIdx="1" presStyleCnt="3" custScaleX="100000" custLinFactNeighborX="-140" custLinFactNeighborY="616"/>
      <dgm:spPr/>
    </dgm:pt>
    <dgm:pt modelId="{2FD69C4F-25C6-4583-9A3B-E41E0B85FCCB}" type="pres">
      <dgm:prSet presAssocID="{0BE4AF68-AB82-4ED6-8C6C-DB9E6577539D}" presName="img" presStyleLbl="fgImgPlace1" presStyleIdx="1" presStyleCnt="3" custScaleX="141899" custScaleY="65174" custLinFactNeighborX="-20487" custLinFactNeighborY="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28B800C-5212-4C8A-A12A-C8464E854DBD}" type="pres">
      <dgm:prSet presAssocID="{0BE4AF68-AB82-4ED6-8C6C-DB9E6577539D}" presName="text" presStyleLbl="node1" presStyleIdx="1" presStyleCnt="3">
        <dgm:presLayoutVars>
          <dgm:bulletEnabled val="1"/>
        </dgm:presLayoutVars>
      </dgm:prSet>
      <dgm:spPr/>
    </dgm:pt>
    <dgm:pt modelId="{5DED2591-9377-4F4C-9898-815008806142}" type="pres">
      <dgm:prSet presAssocID="{0D17D342-60DD-4F75-A1D5-D4AED5D30760}" presName="spacer" presStyleCnt="0"/>
      <dgm:spPr/>
    </dgm:pt>
    <dgm:pt modelId="{0963A602-6328-4A32-9575-D16C80BD8415}" type="pres">
      <dgm:prSet presAssocID="{952F23BA-6280-4CB1-A570-E4230D3F0757}" presName="comp" presStyleCnt="0"/>
      <dgm:spPr/>
    </dgm:pt>
    <dgm:pt modelId="{199AF92E-CF3B-4B49-B3D0-C84E61A8735B}" type="pres">
      <dgm:prSet presAssocID="{952F23BA-6280-4CB1-A570-E4230D3F0757}" presName="box" presStyleLbl="node1" presStyleIdx="2" presStyleCnt="3" custScaleX="100000" custLinFactNeighborX="-6496" custLinFactNeighborY="-2939"/>
      <dgm:spPr/>
    </dgm:pt>
    <dgm:pt modelId="{84BFB333-064E-4D4D-9018-28A305384E9A}" type="pres">
      <dgm:prSet presAssocID="{952F23BA-6280-4CB1-A570-E4230D3F0757}" presName="img" presStyleLbl="fgImgPlace1" presStyleIdx="2" presStyleCnt="3" custScaleX="161017" custScaleY="76688" custLinFactNeighborX="-24020" custLinFactNeighborY="-75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EF0617B-A151-444E-8922-80D550999655}" type="pres">
      <dgm:prSet presAssocID="{952F23BA-6280-4CB1-A570-E4230D3F0757}" presName="text" presStyleLbl="node1" presStyleIdx="2" presStyleCnt="3">
        <dgm:presLayoutVars>
          <dgm:bulletEnabled val="1"/>
        </dgm:presLayoutVars>
      </dgm:prSet>
      <dgm:spPr/>
    </dgm:pt>
  </dgm:ptLst>
  <dgm:cxnLst>
    <dgm:cxn modelId="{E163F71F-7EC0-462A-9F89-E9D7F9FDC72E}" type="presOf" srcId="{59A66F99-012D-43A8-867C-47312AAAA793}" destId="{EE36385C-0CDB-4B3D-977D-8874BECC6EB8}" srcOrd="0" destOrd="0" presId="urn:microsoft.com/office/officeart/2005/8/layout/vList4"/>
    <dgm:cxn modelId="{0F2EE532-1202-45FB-9D76-AFEA572604A2}" type="presOf" srcId="{952F23BA-6280-4CB1-A570-E4230D3F0757}" destId="{199AF92E-CF3B-4B49-B3D0-C84E61A8735B}" srcOrd="0" destOrd="0" presId="urn:microsoft.com/office/officeart/2005/8/layout/vList4"/>
    <dgm:cxn modelId="{A80F0342-5142-42C9-9927-C8EE654FB0C1}" type="presOf" srcId="{952F23BA-6280-4CB1-A570-E4230D3F0757}" destId="{EEF0617B-A151-444E-8922-80D550999655}" srcOrd="1" destOrd="0" presId="urn:microsoft.com/office/officeart/2005/8/layout/vList4"/>
    <dgm:cxn modelId="{ABCE4A69-C9FC-42FF-9476-0B6E4D772A38}" type="presOf" srcId="{0BE4AF68-AB82-4ED6-8C6C-DB9E6577539D}" destId="{F28B800C-5212-4C8A-A12A-C8464E854DBD}" srcOrd="1" destOrd="0" presId="urn:microsoft.com/office/officeart/2005/8/layout/vList4"/>
    <dgm:cxn modelId="{BDE03E6E-1432-4541-971F-F2FE6B377069}" srcId="{182D68AD-BF2D-4ADD-AE58-A11A5A66CAA1}" destId="{59A66F99-012D-43A8-867C-47312AAAA793}" srcOrd="0" destOrd="0" parTransId="{9EE4306D-0A04-4CC9-93F1-847C205DB91C}" sibTransId="{4FB09FB9-32D5-4108-B726-1544342329CF}"/>
    <dgm:cxn modelId="{3B7EC4A3-4D58-4279-92B0-771D9BA0FB38}" type="presOf" srcId="{59A66F99-012D-43A8-867C-47312AAAA793}" destId="{D6D61BFC-A449-415F-9941-270C55EE36EC}" srcOrd="1" destOrd="0" presId="urn:microsoft.com/office/officeart/2005/8/layout/vList4"/>
    <dgm:cxn modelId="{04CE62DD-00C2-4596-B0FB-30AE38883A1D}" type="presOf" srcId="{182D68AD-BF2D-4ADD-AE58-A11A5A66CAA1}" destId="{23E7D1EC-C8FB-4675-9256-EE6BD643DD3C}" srcOrd="0" destOrd="0" presId="urn:microsoft.com/office/officeart/2005/8/layout/vList4"/>
    <dgm:cxn modelId="{920C42E7-F674-475C-826D-214ECC36F8B0}" srcId="{182D68AD-BF2D-4ADD-AE58-A11A5A66CAA1}" destId="{952F23BA-6280-4CB1-A570-E4230D3F0757}" srcOrd="2" destOrd="0" parTransId="{C70D4456-5814-425E-B60C-2CB5B77015C3}" sibTransId="{A7A539D5-E43D-4EC5-A028-1AB368CEE163}"/>
    <dgm:cxn modelId="{E39433F0-05BD-462E-9379-783A1A6C02C5}" type="presOf" srcId="{0BE4AF68-AB82-4ED6-8C6C-DB9E6577539D}" destId="{8171EAF5-3C2F-4D35-BEDE-8D2071EB1864}" srcOrd="0" destOrd="0" presId="urn:microsoft.com/office/officeart/2005/8/layout/vList4"/>
    <dgm:cxn modelId="{318DE8F1-3F34-4C06-8146-040147FC562D}" srcId="{182D68AD-BF2D-4ADD-AE58-A11A5A66CAA1}" destId="{0BE4AF68-AB82-4ED6-8C6C-DB9E6577539D}" srcOrd="1" destOrd="0" parTransId="{AD344A4A-54CC-4186-BEE4-49725CFB4B14}" sibTransId="{0D17D342-60DD-4F75-A1D5-D4AED5D30760}"/>
    <dgm:cxn modelId="{B99B5BF5-9305-4A2D-90C0-052D257243DA}" type="presParOf" srcId="{23E7D1EC-C8FB-4675-9256-EE6BD643DD3C}" destId="{88ACFF8A-3415-45FA-9B2D-F1DB0F303333}" srcOrd="0" destOrd="0" presId="urn:microsoft.com/office/officeart/2005/8/layout/vList4"/>
    <dgm:cxn modelId="{D64776B0-9CDA-484E-86C6-649826CC5F5E}" type="presParOf" srcId="{88ACFF8A-3415-45FA-9B2D-F1DB0F303333}" destId="{EE36385C-0CDB-4B3D-977D-8874BECC6EB8}" srcOrd="0" destOrd="0" presId="urn:microsoft.com/office/officeart/2005/8/layout/vList4"/>
    <dgm:cxn modelId="{45BC9DBD-B02C-4B64-86F2-D2F8CB6C6BFB}" type="presParOf" srcId="{88ACFF8A-3415-45FA-9B2D-F1DB0F303333}" destId="{220D7161-70DC-47C8-B8D0-CA2E4EC4DB52}" srcOrd="1" destOrd="0" presId="urn:microsoft.com/office/officeart/2005/8/layout/vList4"/>
    <dgm:cxn modelId="{B9C4C43B-5BBC-4BB6-950E-7C13D80DB026}" type="presParOf" srcId="{88ACFF8A-3415-45FA-9B2D-F1DB0F303333}" destId="{D6D61BFC-A449-415F-9941-270C55EE36EC}" srcOrd="2" destOrd="0" presId="urn:microsoft.com/office/officeart/2005/8/layout/vList4"/>
    <dgm:cxn modelId="{C6D205C8-4DC2-4D47-B733-757AF3F8B550}" type="presParOf" srcId="{23E7D1EC-C8FB-4675-9256-EE6BD643DD3C}" destId="{0616A9CF-1F40-4CAD-A7C5-B5B80815DB55}" srcOrd="1" destOrd="0" presId="urn:microsoft.com/office/officeart/2005/8/layout/vList4"/>
    <dgm:cxn modelId="{412C3D4E-C2F2-4BE3-B7F5-67951F06802B}" type="presParOf" srcId="{23E7D1EC-C8FB-4675-9256-EE6BD643DD3C}" destId="{F3CC310D-955B-47B5-B9AA-98A9E984EFDC}" srcOrd="2" destOrd="0" presId="urn:microsoft.com/office/officeart/2005/8/layout/vList4"/>
    <dgm:cxn modelId="{E70989F1-9CDB-49E4-B537-95CD738AF690}" type="presParOf" srcId="{F3CC310D-955B-47B5-B9AA-98A9E984EFDC}" destId="{8171EAF5-3C2F-4D35-BEDE-8D2071EB1864}" srcOrd="0" destOrd="0" presId="urn:microsoft.com/office/officeart/2005/8/layout/vList4"/>
    <dgm:cxn modelId="{61C6B695-D793-4D02-A1A2-B788B6DA0101}" type="presParOf" srcId="{F3CC310D-955B-47B5-B9AA-98A9E984EFDC}" destId="{2FD69C4F-25C6-4583-9A3B-E41E0B85FCCB}" srcOrd="1" destOrd="0" presId="urn:microsoft.com/office/officeart/2005/8/layout/vList4"/>
    <dgm:cxn modelId="{4F4EF117-781A-4DBE-BC26-347EF0D08494}" type="presParOf" srcId="{F3CC310D-955B-47B5-B9AA-98A9E984EFDC}" destId="{F28B800C-5212-4C8A-A12A-C8464E854DBD}" srcOrd="2" destOrd="0" presId="urn:microsoft.com/office/officeart/2005/8/layout/vList4"/>
    <dgm:cxn modelId="{6E228847-7F62-4542-9528-25BFEA3E041F}" type="presParOf" srcId="{23E7D1EC-C8FB-4675-9256-EE6BD643DD3C}" destId="{5DED2591-9377-4F4C-9898-815008806142}" srcOrd="3" destOrd="0" presId="urn:microsoft.com/office/officeart/2005/8/layout/vList4"/>
    <dgm:cxn modelId="{474917F6-988F-48A0-8251-BECA2690F7EF}" type="presParOf" srcId="{23E7D1EC-C8FB-4675-9256-EE6BD643DD3C}" destId="{0963A602-6328-4A32-9575-D16C80BD8415}" srcOrd="4" destOrd="0" presId="urn:microsoft.com/office/officeart/2005/8/layout/vList4"/>
    <dgm:cxn modelId="{476F169B-1DF5-462C-991A-C20199D7D85E}" type="presParOf" srcId="{0963A602-6328-4A32-9575-D16C80BD8415}" destId="{199AF92E-CF3B-4B49-B3D0-C84E61A8735B}" srcOrd="0" destOrd="0" presId="urn:microsoft.com/office/officeart/2005/8/layout/vList4"/>
    <dgm:cxn modelId="{6A9806E5-3925-4590-AF26-8BBD042F2562}" type="presParOf" srcId="{0963A602-6328-4A32-9575-D16C80BD8415}" destId="{84BFB333-064E-4D4D-9018-28A305384E9A}" srcOrd="1" destOrd="0" presId="urn:microsoft.com/office/officeart/2005/8/layout/vList4"/>
    <dgm:cxn modelId="{E67F49DB-BE49-4742-A5C4-D5724DC195D7}" type="presParOf" srcId="{0963A602-6328-4A32-9575-D16C80BD8415}" destId="{EEF0617B-A151-444E-8922-80D55099965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2D68AD-BF2D-4ADD-AE58-A11A5A66CAA1}" type="doc">
      <dgm:prSet loTypeId="urn:microsoft.com/office/officeart/2005/8/layout/vList4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9A66F99-012D-43A8-867C-47312AAAA793}">
      <dgm:prSet phldrT="[Текст]" custT="1"/>
      <dgm:spPr/>
      <dgm:t>
        <a:bodyPr/>
        <a:lstStyle/>
        <a:p>
          <a:pPr algn="r"/>
          <a:r>
            <a:rPr lang="ru-RU" sz="1600" i="1" dirty="0"/>
            <a:t>Первоначально               утвержденные параметры</a:t>
          </a:r>
        </a:p>
      </dgm:t>
    </dgm:pt>
    <dgm:pt modelId="{9EE4306D-0A04-4CC9-93F1-847C205DB91C}" type="parTrans" cxnId="{BDE03E6E-1432-4541-971F-F2FE6B377069}">
      <dgm:prSet/>
      <dgm:spPr/>
      <dgm:t>
        <a:bodyPr/>
        <a:lstStyle/>
        <a:p>
          <a:endParaRPr lang="ru-RU"/>
        </a:p>
      </dgm:t>
    </dgm:pt>
    <dgm:pt modelId="{4FB09FB9-32D5-4108-B726-1544342329CF}" type="sibTrans" cxnId="{BDE03E6E-1432-4541-971F-F2FE6B377069}">
      <dgm:prSet/>
      <dgm:spPr/>
      <dgm:t>
        <a:bodyPr/>
        <a:lstStyle/>
        <a:p>
          <a:endParaRPr lang="ru-RU"/>
        </a:p>
      </dgm:t>
    </dgm:pt>
    <dgm:pt modelId="{952F23BA-6280-4CB1-A570-E4230D3F0757}">
      <dgm:prSet phldrT="[Текст]" custT="1"/>
      <dgm:spPr/>
      <dgm:t>
        <a:bodyPr/>
        <a:lstStyle/>
        <a:p>
          <a:pPr algn="ctr"/>
          <a:r>
            <a:rPr lang="ru-RU" sz="1800" dirty="0"/>
            <a:t>   </a:t>
          </a:r>
          <a:r>
            <a:rPr lang="ru-RU" sz="1600" i="1" dirty="0"/>
            <a:t>Уточненные параметры</a:t>
          </a:r>
        </a:p>
      </dgm:t>
    </dgm:pt>
    <dgm:pt modelId="{C70D4456-5814-425E-B60C-2CB5B77015C3}" type="parTrans" cxnId="{920C42E7-F674-475C-826D-214ECC36F8B0}">
      <dgm:prSet/>
      <dgm:spPr/>
      <dgm:t>
        <a:bodyPr/>
        <a:lstStyle/>
        <a:p>
          <a:endParaRPr lang="ru-RU"/>
        </a:p>
      </dgm:t>
    </dgm:pt>
    <dgm:pt modelId="{A7A539D5-E43D-4EC5-A028-1AB368CEE163}" type="sibTrans" cxnId="{920C42E7-F674-475C-826D-214ECC36F8B0}">
      <dgm:prSet/>
      <dgm:spPr/>
      <dgm:t>
        <a:bodyPr/>
        <a:lstStyle/>
        <a:p>
          <a:endParaRPr lang="ru-RU"/>
        </a:p>
      </dgm:t>
    </dgm:pt>
    <dgm:pt modelId="{0BE4AF68-AB82-4ED6-8C6C-DB9E6577539D}">
      <dgm:prSet phldrT="[Текст]" custT="1"/>
      <dgm:spPr/>
      <dgm:t>
        <a:bodyPr/>
        <a:lstStyle/>
        <a:p>
          <a:pPr algn="ctr"/>
          <a:r>
            <a:rPr lang="ru-RU" sz="1400" dirty="0"/>
            <a:t>       </a:t>
          </a:r>
          <a:r>
            <a:rPr lang="ru-RU" sz="1600" i="1" dirty="0"/>
            <a:t>Общие изменения (+) за год</a:t>
          </a:r>
        </a:p>
      </dgm:t>
    </dgm:pt>
    <dgm:pt modelId="{0D17D342-60DD-4F75-A1D5-D4AED5D30760}" type="sibTrans" cxnId="{318DE8F1-3F34-4C06-8146-040147FC562D}">
      <dgm:prSet/>
      <dgm:spPr/>
      <dgm:t>
        <a:bodyPr/>
        <a:lstStyle/>
        <a:p>
          <a:endParaRPr lang="ru-RU"/>
        </a:p>
      </dgm:t>
    </dgm:pt>
    <dgm:pt modelId="{AD344A4A-54CC-4186-BEE4-49725CFB4B14}" type="parTrans" cxnId="{318DE8F1-3F34-4C06-8146-040147FC562D}">
      <dgm:prSet/>
      <dgm:spPr/>
      <dgm:t>
        <a:bodyPr/>
        <a:lstStyle/>
        <a:p>
          <a:endParaRPr lang="ru-RU"/>
        </a:p>
      </dgm:t>
    </dgm:pt>
    <dgm:pt modelId="{23E7D1EC-C8FB-4675-9256-EE6BD643DD3C}" type="pres">
      <dgm:prSet presAssocID="{182D68AD-BF2D-4ADD-AE58-A11A5A66CAA1}" presName="linear" presStyleCnt="0">
        <dgm:presLayoutVars>
          <dgm:dir/>
          <dgm:resizeHandles val="exact"/>
        </dgm:presLayoutVars>
      </dgm:prSet>
      <dgm:spPr/>
    </dgm:pt>
    <dgm:pt modelId="{88ACFF8A-3415-45FA-9B2D-F1DB0F303333}" type="pres">
      <dgm:prSet presAssocID="{59A66F99-012D-43A8-867C-47312AAAA793}" presName="comp" presStyleCnt="0"/>
      <dgm:spPr/>
    </dgm:pt>
    <dgm:pt modelId="{EE36385C-0CDB-4B3D-977D-8874BECC6EB8}" type="pres">
      <dgm:prSet presAssocID="{59A66F99-012D-43A8-867C-47312AAAA793}" presName="box" presStyleLbl="node1" presStyleIdx="0" presStyleCnt="3" custLinFactNeighborX="-3279" custLinFactNeighborY="6064"/>
      <dgm:spPr/>
    </dgm:pt>
    <dgm:pt modelId="{220D7161-70DC-47C8-B8D0-CA2E4EC4DB52}" type="pres">
      <dgm:prSet presAssocID="{59A66F99-012D-43A8-867C-47312AAAA793}" presName="img" presStyleLbl="fgImgPlace1" presStyleIdx="0" presStyleCnt="3" custScaleX="161017" custScaleY="67078" custLinFactNeighborX="9891" custLinFactNeighborY="1238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6D61BFC-A449-415F-9941-270C55EE36EC}" type="pres">
      <dgm:prSet presAssocID="{59A66F99-012D-43A8-867C-47312AAAA793}" presName="text" presStyleLbl="node1" presStyleIdx="0" presStyleCnt="3">
        <dgm:presLayoutVars>
          <dgm:bulletEnabled val="1"/>
        </dgm:presLayoutVars>
      </dgm:prSet>
      <dgm:spPr/>
    </dgm:pt>
    <dgm:pt modelId="{0616A9CF-1F40-4CAD-A7C5-B5B80815DB55}" type="pres">
      <dgm:prSet presAssocID="{4FB09FB9-32D5-4108-B726-1544342329CF}" presName="spacer" presStyleCnt="0"/>
      <dgm:spPr/>
    </dgm:pt>
    <dgm:pt modelId="{F3CC310D-955B-47B5-B9AA-98A9E984EFDC}" type="pres">
      <dgm:prSet presAssocID="{0BE4AF68-AB82-4ED6-8C6C-DB9E6577539D}" presName="comp" presStyleCnt="0"/>
      <dgm:spPr/>
    </dgm:pt>
    <dgm:pt modelId="{8171EAF5-3C2F-4D35-BEDE-8D2071EB1864}" type="pres">
      <dgm:prSet presAssocID="{0BE4AF68-AB82-4ED6-8C6C-DB9E6577539D}" presName="box" presStyleLbl="node1" presStyleIdx="1" presStyleCnt="3" custScaleX="100000" custLinFactNeighborX="-1570" custLinFactNeighborY="1640"/>
      <dgm:spPr/>
    </dgm:pt>
    <dgm:pt modelId="{2FD69C4F-25C6-4583-9A3B-E41E0B85FCCB}" type="pres">
      <dgm:prSet presAssocID="{0BE4AF68-AB82-4ED6-8C6C-DB9E6577539D}" presName="img" presStyleLbl="fgImgPlace1" presStyleIdx="1" presStyleCnt="3" custScaleX="129538" custScaleY="65174" custLinFactNeighborX="10935" custLinFactNeighborY="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28B800C-5212-4C8A-A12A-C8464E854DBD}" type="pres">
      <dgm:prSet presAssocID="{0BE4AF68-AB82-4ED6-8C6C-DB9E6577539D}" presName="text" presStyleLbl="node1" presStyleIdx="1" presStyleCnt="3">
        <dgm:presLayoutVars>
          <dgm:bulletEnabled val="1"/>
        </dgm:presLayoutVars>
      </dgm:prSet>
      <dgm:spPr/>
    </dgm:pt>
    <dgm:pt modelId="{5DED2591-9377-4F4C-9898-815008806142}" type="pres">
      <dgm:prSet presAssocID="{0D17D342-60DD-4F75-A1D5-D4AED5D30760}" presName="spacer" presStyleCnt="0"/>
      <dgm:spPr/>
    </dgm:pt>
    <dgm:pt modelId="{0963A602-6328-4A32-9575-D16C80BD8415}" type="pres">
      <dgm:prSet presAssocID="{952F23BA-6280-4CB1-A570-E4230D3F0757}" presName="comp" presStyleCnt="0"/>
      <dgm:spPr/>
    </dgm:pt>
    <dgm:pt modelId="{199AF92E-CF3B-4B49-B3D0-C84E61A8735B}" type="pres">
      <dgm:prSet presAssocID="{952F23BA-6280-4CB1-A570-E4230D3F0757}" presName="box" presStyleLbl="node1" presStyleIdx="2" presStyleCnt="3" custScaleX="100000" custLinFactNeighborX="-1414" custLinFactNeighborY="-1097"/>
      <dgm:spPr/>
    </dgm:pt>
    <dgm:pt modelId="{84BFB333-064E-4D4D-9018-28A305384E9A}" type="pres">
      <dgm:prSet presAssocID="{952F23BA-6280-4CB1-A570-E4230D3F0757}" presName="img" presStyleLbl="fgImgPlace1" presStyleIdx="2" presStyleCnt="3" custScaleX="165512" custScaleY="78226" custLinFactNeighborX="15545" custLinFactNeighborY="-152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EF0617B-A151-444E-8922-80D550999655}" type="pres">
      <dgm:prSet presAssocID="{952F23BA-6280-4CB1-A570-E4230D3F0757}" presName="text" presStyleLbl="node1" presStyleIdx="2" presStyleCnt="3">
        <dgm:presLayoutVars>
          <dgm:bulletEnabled val="1"/>
        </dgm:presLayoutVars>
      </dgm:prSet>
      <dgm:spPr/>
    </dgm:pt>
  </dgm:ptLst>
  <dgm:cxnLst>
    <dgm:cxn modelId="{2D80DA14-E0AC-4EC2-8A9D-474F0F6C4163}" type="presOf" srcId="{0BE4AF68-AB82-4ED6-8C6C-DB9E6577539D}" destId="{F28B800C-5212-4C8A-A12A-C8464E854DBD}" srcOrd="1" destOrd="0" presId="urn:microsoft.com/office/officeart/2005/8/layout/vList4"/>
    <dgm:cxn modelId="{BBF1F117-D708-4216-BC99-F63A5618BF78}" type="presOf" srcId="{59A66F99-012D-43A8-867C-47312AAAA793}" destId="{D6D61BFC-A449-415F-9941-270C55EE36EC}" srcOrd="1" destOrd="0" presId="urn:microsoft.com/office/officeart/2005/8/layout/vList4"/>
    <dgm:cxn modelId="{29641922-1782-45C9-A8D8-A222E9A47AA8}" type="presOf" srcId="{59A66F99-012D-43A8-867C-47312AAAA793}" destId="{EE36385C-0CDB-4B3D-977D-8874BECC6EB8}" srcOrd="0" destOrd="0" presId="urn:microsoft.com/office/officeart/2005/8/layout/vList4"/>
    <dgm:cxn modelId="{22DF3B2B-6D1F-48B8-A202-175EB169C0B0}" type="presOf" srcId="{952F23BA-6280-4CB1-A570-E4230D3F0757}" destId="{199AF92E-CF3B-4B49-B3D0-C84E61A8735B}" srcOrd="0" destOrd="0" presId="urn:microsoft.com/office/officeart/2005/8/layout/vList4"/>
    <dgm:cxn modelId="{BDE03E6E-1432-4541-971F-F2FE6B377069}" srcId="{182D68AD-BF2D-4ADD-AE58-A11A5A66CAA1}" destId="{59A66F99-012D-43A8-867C-47312AAAA793}" srcOrd="0" destOrd="0" parTransId="{9EE4306D-0A04-4CC9-93F1-847C205DB91C}" sibTransId="{4FB09FB9-32D5-4108-B726-1544342329CF}"/>
    <dgm:cxn modelId="{D39330AB-7BCC-40A9-BEE0-D3DD9E82A089}" type="presOf" srcId="{182D68AD-BF2D-4ADD-AE58-A11A5A66CAA1}" destId="{23E7D1EC-C8FB-4675-9256-EE6BD643DD3C}" srcOrd="0" destOrd="0" presId="urn:microsoft.com/office/officeart/2005/8/layout/vList4"/>
    <dgm:cxn modelId="{5E8F90BD-EF1A-472F-B584-0C8FA0C071EB}" type="presOf" srcId="{0BE4AF68-AB82-4ED6-8C6C-DB9E6577539D}" destId="{8171EAF5-3C2F-4D35-BEDE-8D2071EB1864}" srcOrd="0" destOrd="0" presId="urn:microsoft.com/office/officeart/2005/8/layout/vList4"/>
    <dgm:cxn modelId="{23C997E3-FC54-4ACE-9E6D-DB0EA6F5E017}" type="presOf" srcId="{952F23BA-6280-4CB1-A570-E4230D3F0757}" destId="{EEF0617B-A151-444E-8922-80D550999655}" srcOrd="1" destOrd="0" presId="urn:microsoft.com/office/officeart/2005/8/layout/vList4"/>
    <dgm:cxn modelId="{920C42E7-F674-475C-826D-214ECC36F8B0}" srcId="{182D68AD-BF2D-4ADD-AE58-A11A5A66CAA1}" destId="{952F23BA-6280-4CB1-A570-E4230D3F0757}" srcOrd="2" destOrd="0" parTransId="{C70D4456-5814-425E-B60C-2CB5B77015C3}" sibTransId="{A7A539D5-E43D-4EC5-A028-1AB368CEE163}"/>
    <dgm:cxn modelId="{318DE8F1-3F34-4C06-8146-040147FC562D}" srcId="{182D68AD-BF2D-4ADD-AE58-A11A5A66CAA1}" destId="{0BE4AF68-AB82-4ED6-8C6C-DB9E6577539D}" srcOrd="1" destOrd="0" parTransId="{AD344A4A-54CC-4186-BEE4-49725CFB4B14}" sibTransId="{0D17D342-60DD-4F75-A1D5-D4AED5D30760}"/>
    <dgm:cxn modelId="{5FE438CD-E9EF-4676-A8C4-88FD9C2A0116}" type="presParOf" srcId="{23E7D1EC-C8FB-4675-9256-EE6BD643DD3C}" destId="{88ACFF8A-3415-45FA-9B2D-F1DB0F303333}" srcOrd="0" destOrd="0" presId="urn:microsoft.com/office/officeart/2005/8/layout/vList4"/>
    <dgm:cxn modelId="{569762EF-C728-4F8A-A2D9-29E82B782F52}" type="presParOf" srcId="{88ACFF8A-3415-45FA-9B2D-F1DB0F303333}" destId="{EE36385C-0CDB-4B3D-977D-8874BECC6EB8}" srcOrd="0" destOrd="0" presId="urn:microsoft.com/office/officeart/2005/8/layout/vList4"/>
    <dgm:cxn modelId="{D2B8A5AF-5862-4168-B41C-CB74197AB4F7}" type="presParOf" srcId="{88ACFF8A-3415-45FA-9B2D-F1DB0F303333}" destId="{220D7161-70DC-47C8-B8D0-CA2E4EC4DB52}" srcOrd="1" destOrd="0" presId="urn:microsoft.com/office/officeart/2005/8/layout/vList4"/>
    <dgm:cxn modelId="{A858DC1B-BECD-4CAD-AA11-D57AEF2E58E8}" type="presParOf" srcId="{88ACFF8A-3415-45FA-9B2D-F1DB0F303333}" destId="{D6D61BFC-A449-415F-9941-270C55EE36EC}" srcOrd="2" destOrd="0" presId="urn:microsoft.com/office/officeart/2005/8/layout/vList4"/>
    <dgm:cxn modelId="{050C9BDD-0A9F-46E1-9407-157D3E6A7500}" type="presParOf" srcId="{23E7D1EC-C8FB-4675-9256-EE6BD643DD3C}" destId="{0616A9CF-1F40-4CAD-A7C5-B5B80815DB55}" srcOrd="1" destOrd="0" presId="urn:microsoft.com/office/officeart/2005/8/layout/vList4"/>
    <dgm:cxn modelId="{32FD63D2-C371-4CC0-B4D8-20D731A41D17}" type="presParOf" srcId="{23E7D1EC-C8FB-4675-9256-EE6BD643DD3C}" destId="{F3CC310D-955B-47B5-B9AA-98A9E984EFDC}" srcOrd="2" destOrd="0" presId="urn:microsoft.com/office/officeart/2005/8/layout/vList4"/>
    <dgm:cxn modelId="{7EE008E5-5969-4087-B196-99EBCE67C50C}" type="presParOf" srcId="{F3CC310D-955B-47B5-B9AA-98A9E984EFDC}" destId="{8171EAF5-3C2F-4D35-BEDE-8D2071EB1864}" srcOrd="0" destOrd="0" presId="urn:microsoft.com/office/officeart/2005/8/layout/vList4"/>
    <dgm:cxn modelId="{7A1EF667-B882-4A78-9393-46300419FA3C}" type="presParOf" srcId="{F3CC310D-955B-47B5-B9AA-98A9E984EFDC}" destId="{2FD69C4F-25C6-4583-9A3B-E41E0B85FCCB}" srcOrd="1" destOrd="0" presId="urn:microsoft.com/office/officeart/2005/8/layout/vList4"/>
    <dgm:cxn modelId="{F8246653-A094-46EC-93EC-16C776690F52}" type="presParOf" srcId="{F3CC310D-955B-47B5-B9AA-98A9E984EFDC}" destId="{F28B800C-5212-4C8A-A12A-C8464E854DBD}" srcOrd="2" destOrd="0" presId="urn:microsoft.com/office/officeart/2005/8/layout/vList4"/>
    <dgm:cxn modelId="{4AC37C0C-C3C2-43BE-B815-220E1B883C87}" type="presParOf" srcId="{23E7D1EC-C8FB-4675-9256-EE6BD643DD3C}" destId="{5DED2591-9377-4F4C-9898-815008806142}" srcOrd="3" destOrd="0" presId="urn:microsoft.com/office/officeart/2005/8/layout/vList4"/>
    <dgm:cxn modelId="{303448D0-6E88-4EB0-BDF4-885E0C3DDC75}" type="presParOf" srcId="{23E7D1EC-C8FB-4675-9256-EE6BD643DD3C}" destId="{0963A602-6328-4A32-9575-D16C80BD8415}" srcOrd="4" destOrd="0" presId="urn:microsoft.com/office/officeart/2005/8/layout/vList4"/>
    <dgm:cxn modelId="{3CA47345-C5E6-42D5-BF1F-FC2C5AB5CDE7}" type="presParOf" srcId="{0963A602-6328-4A32-9575-D16C80BD8415}" destId="{199AF92E-CF3B-4B49-B3D0-C84E61A8735B}" srcOrd="0" destOrd="0" presId="urn:microsoft.com/office/officeart/2005/8/layout/vList4"/>
    <dgm:cxn modelId="{0B070686-EB0A-4E72-9B66-B223CD679777}" type="presParOf" srcId="{0963A602-6328-4A32-9575-D16C80BD8415}" destId="{84BFB333-064E-4D4D-9018-28A305384E9A}" srcOrd="1" destOrd="0" presId="urn:microsoft.com/office/officeart/2005/8/layout/vList4"/>
    <dgm:cxn modelId="{8FDC3D65-CA81-4F31-BF60-A9DED77D3627}" type="presParOf" srcId="{0963A602-6328-4A32-9575-D16C80BD8415}" destId="{EEF0617B-A151-444E-8922-80D55099965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C388EF-92C5-42E0-B037-A4A460685893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BA7093-66B0-44C1-BB0B-7B864D0CA2DC}">
      <dgm:prSet phldrT="[Текст]"/>
      <dgm:spPr/>
      <dgm:t>
        <a:bodyPr/>
        <a:lstStyle/>
        <a:p>
          <a:r>
            <a:rPr lang="ru-RU" dirty="0"/>
            <a:t>Доходы бюджета</a:t>
          </a:r>
        </a:p>
        <a:p>
          <a:r>
            <a:rPr lang="ru-RU" dirty="0"/>
            <a:t> 1 737 058,6 тыс. руб.</a:t>
          </a:r>
        </a:p>
      </dgm:t>
    </dgm:pt>
    <dgm:pt modelId="{2344656E-6D69-47DD-8A14-5C5AFB9EFD2C}" type="parTrans" cxnId="{D1A82F4D-26D0-4D65-9145-AB8FFE0658EE}">
      <dgm:prSet/>
      <dgm:spPr/>
      <dgm:t>
        <a:bodyPr/>
        <a:lstStyle/>
        <a:p>
          <a:endParaRPr lang="ru-RU"/>
        </a:p>
      </dgm:t>
    </dgm:pt>
    <dgm:pt modelId="{43B071AD-119E-4F72-847E-0FC48370AF48}" type="sibTrans" cxnId="{D1A82F4D-26D0-4D65-9145-AB8FFE0658EE}">
      <dgm:prSet/>
      <dgm:spPr/>
      <dgm:t>
        <a:bodyPr/>
        <a:lstStyle/>
        <a:p>
          <a:endParaRPr lang="ru-RU"/>
        </a:p>
      </dgm:t>
    </dgm:pt>
    <dgm:pt modelId="{3AD7D400-41AC-44CE-9EBF-57D07DACDD0D}">
      <dgm:prSet phldrT="[Текст]"/>
      <dgm:spPr/>
      <dgm:t>
        <a:bodyPr/>
        <a:lstStyle/>
        <a:p>
          <a:r>
            <a:rPr lang="ru-RU" dirty="0"/>
            <a:t>Налоговые доходы</a:t>
          </a:r>
        </a:p>
      </dgm:t>
    </dgm:pt>
    <dgm:pt modelId="{FD198B3A-9206-43F1-99BC-5CDDAE2835DE}" type="parTrans" cxnId="{88007AA7-BD3F-437F-B22C-EA3C6DCF7636}">
      <dgm:prSet/>
      <dgm:spPr/>
      <dgm:t>
        <a:bodyPr/>
        <a:lstStyle/>
        <a:p>
          <a:endParaRPr lang="ru-RU"/>
        </a:p>
      </dgm:t>
    </dgm:pt>
    <dgm:pt modelId="{84AEBDDE-7CCB-4E95-9AFB-6308A65FF96D}" type="sibTrans" cxnId="{88007AA7-BD3F-437F-B22C-EA3C6DCF7636}">
      <dgm:prSet/>
      <dgm:spPr/>
      <dgm:t>
        <a:bodyPr/>
        <a:lstStyle/>
        <a:p>
          <a:endParaRPr lang="ru-RU"/>
        </a:p>
      </dgm:t>
    </dgm:pt>
    <dgm:pt modelId="{5ACFEFCF-F0C6-4FD0-A9BE-FB2357BC938A}">
      <dgm:prSet phldrT="[Текст]"/>
      <dgm:spPr/>
      <dgm:t>
        <a:bodyPr/>
        <a:lstStyle/>
        <a:p>
          <a:r>
            <a:rPr lang="ru-RU" dirty="0"/>
            <a:t>Безвозмездные поступления</a:t>
          </a:r>
        </a:p>
      </dgm:t>
    </dgm:pt>
    <dgm:pt modelId="{F4AF644C-C316-47E7-9E24-647B4F9EBFF3}" type="parTrans" cxnId="{C7303227-85CE-4DAF-8B35-371C08E66C40}">
      <dgm:prSet/>
      <dgm:spPr/>
      <dgm:t>
        <a:bodyPr/>
        <a:lstStyle/>
        <a:p>
          <a:endParaRPr lang="ru-RU"/>
        </a:p>
      </dgm:t>
    </dgm:pt>
    <dgm:pt modelId="{CC393078-FDD3-4727-A160-B14106527903}" type="sibTrans" cxnId="{C7303227-85CE-4DAF-8B35-371C08E66C40}">
      <dgm:prSet/>
      <dgm:spPr/>
      <dgm:t>
        <a:bodyPr/>
        <a:lstStyle/>
        <a:p>
          <a:endParaRPr lang="ru-RU"/>
        </a:p>
      </dgm:t>
    </dgm:pt>
    <dgm:pt modelId="{835FDA92-92F9-44ED-B7BD-D5A05B34A72A}">
      <dgm:prSet phldrT="[Текст]"/>
      <dgm:spPr/>
      <dgm:t>
        <a:bodyPr/>
        <a:lstStyle/>
        <a:p>
          <a:r>
            <a:rPr lang="ru-RU" dirty="0"/>
            <a:t>1 327 113,4 </a:t>
          </a:r>
        </a:p>
        <a:p>
          <a:r>
            <a:rPr lang="ru-RU" dirty="0"/>
            <a:t>тыс. руб.</a:t>
          </a:r>
        </a:p>
      </dgm:t>
    </dgm:pt>
    <dgm:pt modelId="{DF7AC92C-BDAC-44A4-A188-1D647EC62DD5}" type="parTrans" cxnId="{BD89E67C-67AB-41A6-8D23-403894184290}">
      <dgm:prSet/>
      <dgm:spPr/>
      <dgm:t>
        <a:bodyPr/>
        <a:lstStyle/>
        <a:p>
          <a:endParaRPr lang="ru-RU"/>
        </a:p>
      </dgm:t>
    </dgm:pt>
    <dgm:pt modelId="{738EE8DD-FB29-4764-A49C-BF44CF0F58A4}" type="sibTrans" cxnId="{BD89E67C-67AB-41A6-8D23-403894184290}">
      <dgm:prSet/>
      <dgm:spPr/>
      <dgm:t>
        <a:bodyPr/>
        <a:lstStyle/>
        <a:p>
          <a:endParaRPr lang="ru-RU"/>
        </a:p>
      </dgm:t>
    </dgm:pt>
    <dgm:pt modelId="{4311C0D6-24DF-434F-8107-D0DE48F24814}">
      <dgm:prSet phldrT="[Текст]"/>
      <dgm:spPr/>
      <dgm:t>
        <a:bodyPr/>
        <a:lstStyle/>
        <a:p>
          <a:r>
            <a:rPr lang="ru-RU" dirty="0"/>
            <a:t>Неналоговые доходы</a:t>
          </a:r>
        </a:p>
      </dgm:t>
    </dgm:pt>
    <dgm:pt modelId="{61BC7421-AC89-44E2-BF7C-05B715C6F092}" type="parTrans" cxnId="{CB6DB9EF-FDF6-4C3C-92F1-3C3F41A8AB00}">
      <dgm:prSet/>
      <dgm:spPr/>
      <dgm:t>
        <a:bodyPr/>
        <a:lstStyle/>
        <a:p>
          <a:endParaRPr lang="ru-RU"/>
        </a:p>
      </dgm:t>
    </dgm:pt>
    <dgm:pt modelId="{E3A5DAC1-62E7-4173-9B88-6A2658D2605B}" type="sibTrans" cxnId="{CB6DB9EF-FDF6-4C3C-92F1-3C3F41A8AB00}">
      <dgm:prSet/>
      <dgm:spPr/>
      <dgm:t>
        <a:bodyPr/>
        <a:lstStyle/>
        <a:p>
          <a:endParaRPr lang="ru-RU"/>
        </a:p>
      </dgm:t>
    </dgm:pt>
    <dgm:pt modelId="{E34B71BF-1C04-4094-8845-F2E4024499E5}">
      <dgm:prSet phldrT="[Текст]"/>
      <dgm:spPr/>
      <dgm:t>
        <a:bodyPr/>
        <a:lstStyle/>
        <a:p>
          <a:r>
            <a:rPr lang="ru-RU" dirty="0"/>
            <a:t>33 151,5 </a:t>
          </a:r>
        </a:p>
        <a:p>
          <a:r>
            <a:rPr lang="ru-RU" dirty="0"/>
            <a:t>тыс. руб.</a:t>
          </a:r>
        </a:p>
      </dgm:t>
    </dgm:pt>
    <dgm:pt modelId="{8724EA3D-FE4E-422D-8E17-4CD3C2589667}" type="sibTrans" cxnId="{078C53AD-C488-4DC2-8AA1-AA4EFBB6EF17}">
      <dgm:prSet/>
      <dgm:spPr/>
      <dgm:t>
        <a:bodyPr/>
        <a:lstStyle/>
        <a:p>
          <a:endParaRPr lang="ru-RU"/>
        </a:p>
      </dgm:t>
    </dgm:pt>
    <dgm:pt modelId="{C1F2B39D-1D5E-4332-B69F-D334C87EF33A}" type="parTrans" cxnId="{078C53AD-C488-4DC2-8AA1-AA4EFBB6EF17}">
      <dgm:prSet/>
      <dgm:spPr/>
      <dgm:t>
        <a:bodyPr/>
        <a:lstStyle/>
        <a:p>
          <a:endParaRPr lang="ru-RU"/>
        </a:p>
      </dgm:t>
    </dgm:pt>
    <dgm:pt modelId="{292F72DB-4905-4041-9E9A-685674DA8783}">
      <dgm:prSet phldrT="[Текст]"/>
      <dgm:spPr/>
      <dgm:t>
        <a:bodyPr/>
        <a:lstStyle/>
        <a:p>
          <a:r>
            <a:rPr lang="ru-RU" dirty="0"/>
            <a:t>376 793,7 </a:t>
          </a:r>
        </a:p>
        <a:p>
          <a:r>
            <a:rPr lang="ru-RU" dirty="0"/>
            <a:t>тыс. руб.</a:t>
          </a:r>
        </a:p>
      </dgm:t>
    </dgm:pt>
    <dgm:pt modelId="{FF600FC4-6AEE-49C4-BE7D-BE1124CD258F}" type="parTrans" cxnId="{7A8CA6AD-5E1C-4487-9F84-F2102B0A3DB9}">
      <dgm:prSet/>
      <dgm:spPr/>
      <dgm:t>
        <a:bodyPr/>
        <a:lstStyle/>
        <a:p>
          <a:endParaRPr lang="ru-RU"/>
        </a:p>
      </dgm:t>
    </dgm:pt>
    <dgm:pt modelId="{0957F905-DE4F-45B6-A014-2805C19C769A}" type="sibTrans" cxnId="{7A8CA6AD-5E1C-4487-9F84-F2102B0A3DB9}">
      <dgm:prSet/>
      <dgm:spPr/>
      <dgm:t>
        <a:bodyPr/>
        <a:lstStyle/>
        <a:p>
          <a:endParaRPr lang="ru-RU"/>
        </a:p>
      </dgm:t>
    </dgm:pt>
    <dgm:pt modelId="{F5B74305-ADB3-4A9D-B903-746D3E13C7FF}" type="pres">
      <dgm:prSet presAssocID="{C7C388EF-92C5-42E0-B037-A4A46068589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E72646A-7514-4347-ADB5-E003D15B9C0F}" type="pres">
      <dgm:prSet presAssocID="{4EBA7093-66B0-44C1-BB0B-7B864D0CA2DC}" presName="hierRoot1" presStyleCnt="0"/>
      <dgm:spPr/>
    </dgm:pt>
    <dgm:pt modelId="{66507002-BB15-44AF-8325-92DB3392567C}" type="pres">
      <dgm:prSet presAssocID="{4EBA7093-66B0-44C1-BB0B-7B864D0CA2DC}" presName="composite" presStyleCnt="0"/>
      <dgm:spPr/>
    </dgm:pt>
    <dgm:pt modelId="{6284E773-C378-461C-BDBB-0EB4EC08C81F}" type="pres">
      <dgm:prSet presAssocID="{4EBA7093-66B0-44C1-BB0B-7B864D0CA2DC}" presName="background" presStyleLbl="node0" presStyleIdx="0" presStyleCnt="1"/>
      <dgm:spPr/>
    </dgm:pt>
    <dgm:pt modelId="{FAA08266-AF75-42F5-A4F3-E29C6EB62CF7}" type="pres">
      <dgm:prSet presAssocID="{4EBA7093-66B0-44C1-BB0B-7B864D0CA2DC}" presName="text" presStyleLbl="fgAcc0" presStyleIdx="0" presStyleCnt="1">
        <dgm:presLayoutVars>
          <dgm:chPref val="3"/>
        </dgm:presLayoutVars>
      </dgm:prSet>
      <dgm:spPr/>
    </dgm:pt>
    <dgm:pt modelId="{23608DCC-D25B-4756-80A5-6CEE12C3F621}" type="pres">
      <dgm:prSet presAssocID="{4EBA7093-66B0-44C1-BB0B-7B864D0CA2DC}" presName="hierChild2" presStyleCnt="0"/>
      <dgm:spPr/>
    </dgm:pt>
    <dgm:pt modelId="{434F6009-4BCC-45C9-816C-5EC56586D2BB}" type="pres">
      <dgm:prSet presAssocID="{FD198B3A-9206-43F1-99BC-5CDDAE2835DE}" presName="Name10" presStyleLbl="parChTrans1D2" presStyleIdx="0" presStyleCnt="3"/>
      <dgm:spPr/>
    </dgm:pt>
    <dgm:pt modelId="{5C36C0A5-32A6-4C73-89D1-2C384D753E8C}" type="pres">
      <dgm:prSet presAssocID="{3AD7D400-41AC-44CE-9EBF-57D07DACDD0D}" presName="hierRoot2" presStyleCnt="0"/>
      <dgm:spPr/>
    </dgm:pt>
    <dgm:pt modelId="{D180C193-EAA3-4E28-B799-FD70A960AEF2}" type="pres">
      <dgm:prSet presAssocID="{3AD7D400-41AC-44CE-9EBF-57D07DACDD0D}" presName="composite2" presStyleCnt="0"/>
      <dgm:spPr/>
    </dgm:pt>
    <dgm:pt modelId="{2EDFDA2B-ED6A-4880-8525-51C95E5F5698}" type="pres">
      <dgm:prSet presAssocID="{3AD7D400-41AC-44CE-9EBF-57D07DACDD0D}" presName="background2" presStyleLbl="node2" presStyleIdx="0" presStyleCnt="3"/>
      <dgm:spPr/>
    </dgm:pt>
    <dgm:pt modelId="{1C987D41-4B43-4A31-8CE9-E4EC4A37DE5A}" type="pres">
      <dgm:prSet presAssocID="{3AD7D400-41AC-44CE-9EBF-57D07DACDD0D}" presName="text2" presStyleLbl="fgAcc2" presStyleIdx="0" presStyleCnt="3">
        <dgm:presLayoutVars>
          <dgm:chPref val="3"/>
        </dgm:presLayoutVars>
      </dgm:prSet>
      <dgm:spPr/>
    </dgm:pt>
    <dgm:pt modelId="{56123AA8-22CD-4D28-8B9F-97EFC4C0C2B3}" type="pres">
      <dgm:prSet presAssocID="{3AD7D400-41AC-44CE-9EBF-57D07DACDD0D}" presName="hierChild3" presStyleCnt="0"/>
      <dgm:spPr/>
    </dgm:pt>
    <dgm:pt modelId="{20A7DF75-4257-4005-8105-490F697E6446}" type="pres">
      <dgm:prSet presAssocID="{FF600FC4-6AEE-49C4-BE7D-BE1124CD258F}" presName="Name17" presStyleLbl="parChTrans1D3" presStyleIdx="0" presStyleCnt="3"/>
      <dgm:spPr/>
    </dgm:pt>
    <dgm:pt modelId="{14CAC85F-FA51-42CE-809E-8FAF42CFEECF}" type="pres">
      <dgm:prSet presAssocID="{292F72DB-4905-4041-9E9A-685674DA8783}" presName="hierRoot3" presStyleCnt="0"/>
      <dgm:spPr/>
    </dgm:pt>
    <dgm:pt modelId="{8767CE25-2852-481B-93F7-F3161F6D3A32}" type="pres">
      <dgm:prSet presAssocID="{292F72DB-4905-4041-9E9A-685674DA8783}" presName="composite3" presStyleCnt="0"/>
      <dgm:spPr/>
    </dgm:pt>
    <dgm:pt modelId="{E28E8C04-C09A-4C22-BEE3-8AD3D7A2DA28}" type="pres">
      <dgm:prSet presAssocID="{292F72DB-4905-4041-9E9A-685674DA8783}" presName="background3" presStyleLbl="node3" presStyleIdx="0" presStyleCnt="3"/>
      <dgm:spPr/>
    </dgm:pt>
    <dgm:pt modelId="{D4DB6DF4-14CE-4369-9DB0-4545B0154363}" type="pres">
      <dgm:prSet presAssocID="{292F72DB-4905-4041-9E9A-685674DA8783}" presName="text3" presStyleLbl="fgAcc3" presStyleIdx="0" presStyleCnt="3">
        <dgm:presLayoutVars>
          <dgm:chPref val="3"/>
        </dgm:presLayoutVars>
      </dgm:prSet>
      <dgm:spPr/>
    </dgm:pt>
    <dgm:pt modelId="{C491ABFE-6184-4CDC-91FC-FF94BD6DF4BB}" type="pres">
      <dgm:prSet presAssocID="{292F72DB-4905-4041-9E9A-685674DA8783}" presName="hierChild4" presStyleCnt="0"/>
      <dgm:spPr/>
    </dgm:pt>
    <dgm:pt modelId="{A4F92493-EC24-4DBD-9683-A883F6084603}" type="pres">
      <dgm:prSet presAssocID="{61BC7421-AC89-44E2-BF7C-05B715C6F092}" presName="Name10" presStyleLbl="parChTrans1D2" presStyleIdx="1" presStyleCnt="3"/>
      <dgm:spPr/>
    </dgm:pt>
    <dgm:pt modelId="{F31E5233-611F-4162-84D1-D510B4C51598}" type="pres">
      <dgm:prSet presAssocID="{4311C0D6-24DF-434F-8107-D0DE48F24814}" presName="hierRoot2" presStyleCnt="0"/>
      <dgm:spPr/>
    </dgm:pt>
    <dgm:pt modelId="{C6C28C7E-1E6B-441A-86D6-C7203760B337}" type="pres">
      <dgm:prSet presAssocID="{4311C0D6-24DF-434F-8107-D0DE48F24814}" presName="composite2" presStyleCnt="0"/>
      <dgm:spPr/>
    </dgm:pt>
    <dgm:pt modelId="{00328512-4291-4AED-89ED-9B8FDBB073D1}" type="pres">
      <dgm:prSet presAssocID="{4311C0D6-24DF-434F-8107-D0DE48F24814}" presName="background2" presStyleLbl="node2" presStyleIdx="1" presStyleCnt="3"/>
      <dgm:spPr/>
    </dgm:pt>
    <dgm:pt modelId="{95B27048-8CDB-4215-BD78-C82CA6877A11}" type="pres">
      <dgm:prSet presAssocID="{4311C0D6-24DF-434F-8107-D0DE48F24814}" presName="text2" presStyleLbl="fgAcc2" presStyleIdx="1" presStyleCnt="3">
        <dgm:presLayoutVars>
          <dgm:chPref val="3"/>
        </dgm:presLayoutVars>
      </dgm:prSet>
      <dgm:spPr/>
    </dgm:pt>
    <dgm:pt modelId="{BA717C86-A9B5-4BCC-81FF-E5EE4901A8E5}" type="pres">
      <dgm:prSet presAssocID="{4311C0D6-24DF-434F-8107-D0DE48F24814}" presName="hierChild3" presStyleCnt="0"/>
      <dgm:spPr/>
    </dgm:pt>
    <dgm:pt modelId="{966D931B-FE6F-48DA-9B5E-91E861C94C71}" type="pres">
      <dgm:prSet presAssocID="{C1F2B39D-1D5E-4332-B69F-D334C87EF33A}" presName="Name17" presStyleLbl="parChTrans1D3" presStyleIdx="1" presStyleCnt="3"/>
      <dgm:spPr/>
    </dgm:pt>
    <dgm:pt modelId="{DE865680-8D9E-456B-90A1-52AC6753A2AB}" type="pres">
      <dgm:prSet presAssocID="{E34B71BF-1C04-4094-8845-F2E4024499E5}" presName="hierRoot3" presStyleCnt="0"/>
      <dgm:spPr/>
    </dgm:pt>
    <dgm:pt modelId="{F74DC54F-5A6C-4439-AFA3-F7BC59881030}" type="pres">
      <dgm:prSet presAssocID="{E34B71BF-1C04-4094-8845-F2E4024499E5}" presName="composite3" presStyleCnt="0"/>
      <dgm:spPr/>
    </dgm:pt>
    <dgm:pt modelId="{A4E9AC04-7BBA-4F04-86DB-65A348CB5CF9}" type="pres">
      <dgm:prSet presAssocID="{E34B71BF-1C04-4094-8845-F2E4024499E5}" presName="background3" presStyleLbl="node3" presStyleIdx="1" presStyleCnt="3"/>
      <dgm:spPr/>
    </dgm:pt>
    <dgm:pt modelId="{4E6E00F0-9A60-4EAC-9909-DA04F5CAF0BF}" type="pres">
      <dgm:prSet presAssocID="{E34B71BF-1C04-4094-8845-F2E4024499E5}" presName="text3" presStyleLbl="fgAcc3" presStyleIdx="1" presStyleCnt="3">
        <dgm:presLayoutVars>
          <dgm:chPref val="3"/>
        </dgm:presLayoutVars>
      </dgm:prSet>
      <dgm:spPr/>
    </dgm:pt>
    <dgm:pt modelId="{05220747-A313-4C96-B237-DFFADA616CBE}" type="pres">
      <dgm:prSet presAssocID="{E34B71BF-1C04-4094-8845-F2E4024499E5}" presName="hierChild4" presStyleCnt="0"/>
      <dgm:spPr/>
    </dgm:pt>
    <dgm:pt modelId="{62741215-44E3-4D2C-AF9F-94ADA079CA20}" type="pres">
      <dgm:prSet presAssocID="{F4AF644C-C316-47E7-9E24-647B4F9EBFF3}" presName="Name10" presStyleLbl="parChTrans1D2" presStyleIdx="2" presStyleCnt="3"/>
      <dgm:spPr/>
    </dgm:pt>
    <dgm:pt modelId="{A9838A7D-E8C7-4481-8922-2B51D71FDD95}" type="pres">
      <dgm:prSet presAssocID="{5ACFEFCF-F0C6-4FD0-A9BE-FB2357BC938A}" presName="hierRoot2" presStyleCnt="0"/>
      <dgm:spPr/>
    </dgm:pt>
    <dgm:pt modelId="{26F3D50B-11BE-4336-867B-1619DB8D1249}" type="pres">
      <dgm:prSet presAssocID="{5ACFEFCF-F0C6-4FD0-A9BE-FB2357BC938A}" presName="composite2" presStyleCnt="0"/>
      <dgm:spPr/>
    </dgm:pt>
    <dgm:pt modelId="{7DA3EAEB-62BD-4450-8CB5-4B2653131072}" type="pres">
      <dgm:prSet presAssocID="{5ACFEFCF-F0C6-4FD0-A9BE-FB2357BC938A}" presName="background2" presStyleLbl="node2" presStyleIdx="2" presStyleCnt="3"/>
      <dgm:spPr/>
    </dgm:pt>
    <dgm:pt modelId="{8C02D3C8-481A-4C48-A4AE-2D06B2BE3EA5}" type="pres">
      <dgm:prSet presAssocID="{5ACFEFCF-F0C6-4FD0-A9BE-FB2357BC938A}" presName="text2" presStyleLbl="fgAcc2" presStyleIdx="2" presStyleCnt="3">
        <dgm:presLayoutVars>
          <dgm:chPref val="3"/>
        </dgm:presLayoutVars>
      </dgm:prSet>
      <dgm:spPr/>
    </dgm:pt>
    <dgm:pt modelId="{F698968F-C5EC-4825-BD70-E966182C7CC6}" type="pres">
      <dgm:prSet presAssocID="{5ACFEFCF-F0C6-4FD0-A9BE-FB2357BC938A}" presName="hierChild3" presStyleCnt="0"/>
      <dgm:spPr/>
    </dgm:pt>
    <dgm:pt modelId="{E4135E53-B1AC-4F19-A44D-C09461A37C92}" type="pres">
      <dgm:prSet presAssocID="{DF7AC92C-BDAC-44A4-A188-1D647EC62DD5}" presName="Name17" presStyleLbl="parChTrans1D3" presStyleIdx="2" presStyleCnt="3"/>
      <dgm:spPr/>
    </dgm:pt>
    <dgm:pt modelId="{0D15CC22-08C0-47B4-A92C-B5B5E1D8062A}" type="pres">
      <dgm:prSet presAssocID="{835FDA92-92F9-44ED-B7BD-D5A05B34A72A}" presName="hierRoot3" presStyleCnt="0"/>
      <dgm:spPr/>
    </dgm:pt>
    <dgm:pt modelId="{59051D4F-0486-424E-BA6A-EABFE59C1A5D}" type="pres">
      <dgm:prSet presAssocID="{835FDA92-92F9-44ED-B7BD-D5A05B34A72A}" presName="composite3" presStyleCnt="0"/>
      <dgm:spPr/>
    </dgm:pt>
    <dgm:pt modelId="{645EC026-5210-4159-B2A4-EB9CE9510496}" type="pres">
      <dgm:prSet presAssocID="{835FDA92-92F9-44ED-B7BD-D5A05B34A72A}" presName="background3" presStyleLbl="node3" presStyleIdx="2" presStyleCnt="3"/>
      <dgm:spPr/>
    </dgm:pt>
    <dgm:pt modelId="{4E3A4898-211F-418A-B3A0-89844CFD099E}" type="pres">
      <dgm:prSet presAssocID="{835FDA92-92F9-44ED-B7BD-D5A05B34A72A}" presName="text3" presStyleLbl="fgAcc3" presStyleIdx="2" presStyleCnt="3">
        <dgm:presLayoutVars>
          <dgm:chPref val="3"/>
        </dgm:presLayoutVars>
      </dgm:prSet>
      <dgm:spPr/>
    </dgm:pt>
    <dgm:pt modelId="{8787998F-0D99-4DC5-A080-4177A85A2D23}" type="pres">
      <dgm:prSet presAssocID="{835FDA92-92F9-44ED-B7BD-D5A05B34A72A}" presName="hierChild4" presStyleCnt="0"/>
      <dgm:spPr/>
    </dgm:pt>
  </dgm:ptLst>
  <dgm:cxnLst>
    <dgm:cxn modelId="{BFE39F09-D075-4CF4-9F50-0D497E84B4D3}" type="presOf" srcId="{5ACFEFCF-F0C6-4FD0-A9BE-FB2357BC938A}" destId="{8C02D3C8-481A-4C48-A4AE-2D06B2BE3EA5}" srcOrd="0" destOrd="0" presId="urn:microsoft.com/office/officeart/2005/8/layout/hierarchy1"/>
    <dgm:cxn modelId="{C7303227-85CE-4DAF-8B35-371C08E66C40}" srcId="{4EBA7093-66B0-44C1-BB0B-7B864D0CA2DC}" destId="{5ACFEFCF-F0C6-4FD0-A9BE-FB2357BC938A}" srcOrd="2" destOrd="0" parTransId="{F4AF644C-C316-47E7-9E24-647B4F9EBFF3}" sibTransId="{CC393078-FDD3-4727-A160-B14106527903}"/>
    <dgm:cxn modelId="{D02F313A-0BA9-47D8-817E-B52990F912A5}" type="presOf" srcId="{FD198B3A-9206-43F1-99BC-5CDDAE2835DE}" destId="{434F6009-4BCC-45C9-816C-5EC56586D2BB}" srcOrd="0" destOrd="0" presId="urn:microsoft.com/office/officeart/2005/8/layout/hierarchy1"/>
    <dgm:cxn modelId="{E868FF3A-C1F4-4408-8EC6-613422E0BBA6}" type="presOf" srcId="{292F72DB-4905-4041-9E9A-685674DA8783}" destId="{D4DB6DF4-14CE-4369-9DB0-4545B0154363}" srcOrd="0" destOrd="0" presId="urn:microsoft.com/office/officeart/2005/8/layout/hierarchy1"/>
    <dgm:cxn modelId="{83D6C466-BD17-4D7D-97E7-994D924CD4ED}" type="presOf" srcId="{DF7AC92C-BDAC-44A4-A188-1D647EC62DD5}" destId="{E4135E53-B1AC-4F19-A44D-C09461A37C92}" srcOrd="0" destOrd="0" presId="urn:microsoft.com/office/officeart/2005/8/layout/hierarchy1"/>
    <dgm:cxn modelId="{4BE08E6C-4E73-46CD-A54B-74C44F5059DC}" type="presOf" srcId="{4EBA7093-66B0-44C1-BB0B-7B864D0CA2DC}" destId="{FAA08266-AF75-42F5-A4F3-E29C6EB62CF7}" srcOrd="0" destOrd="0" presId="urn:microsoft.com/office/officeart/2005/8/layout/hierarchy1"/>
    <dgm:cxn modelId="{D1A82F4D-26D0-4D65-9145-AB8FFE0658EE}" srcId="{C7C388EF-92C5-42E0-B037-A4A460685893}" destId="{4EBA7093-66B0-44C1-BB0B-7B864D0CA2DC}" srcOrd="0" destOrd="0" parTransId="{2344656E-6D69-47DD-8A14-5C5AFB9EFD2C}" sibTransId="{43B071AD-119E-4F72-847E-0FC48370AF48}"/>
    <dgm:cxn modelId="{9FB3E96E-0569-4830-BA09-3F6CAA37F661}" type="presOf" srcId="{C7C388EF-92C5-42E0-B037-A4A460685893}" destId="{F5B74305-ADB3-4A9D-B903-746D3E13C7FF}" srcOrd="0" destOrd="0" presId="urn:microsoft.com/office/officeart/2005/8/layout/hierarchy1"/>
    <dgm:cxn modelId="{3E071076-8D8B-4E7C-AA1E-67568052EA1E}" type="presOf" srcId="{835FDA92-92F9-44ED-B7BD-D5A05B34A72A}" destId="{4E3A4898-211F-418A-B3A0-89844CFD099E}" srcOrd="0" destOrd="0" presId="urn:microsoft.com/office/officeart/2005/8/layout/hierarchy1"/>
    <dgm:cxn modelId="{A77A6E79-3E4E-43CE-A8CF-48EF3D2D051B}" type="presOf" srcId="{3AD7D400-41AC-44CE-9EBF-57D07DACDD0D}" destId="{1C987D41-4B43-4A31-8CE9-E4EC4A37DE5A}" srcOrd="0" destOrd="0" presId="urn:microsoft.com/office/officeart/2005/8/layout/hierarchy1"/>
    <dgm:cxn modelId="{BD89E67C-67AB-41A6-8D23-403894184290}" srcId="{5ACFEFCF-F0C6-4FD0-A9BE-FB2357BC938A}" destId="{835FDA92-92F9-44ED-B7BD-D5A05B34A72A}" srcOrd="0" destOrd="0" parTransId="{DF7AC92C-BDAC-44A4-A188-1D647EC62DD5}" sibTransId="{738EE8DD-FB29-4764-A49C-BF44CF0F58A4}"/>
    <dgm:cxn modelId="{88007AA7-BD3F-437F-B22C-EA3C6DCF7636}" srcId="{4EBA7093-66B0-44C1-BB0B-7B864D0CA2DC}" destId="{3AD7D400-41AC-44CE-9EBF-57D07DACDD0D}" srcOrd="0" destOrd="0" parTransId="{FD198B3A-9206-43F1-99BC-5CDDAE2835DE}" sibTransId="{84AEBDDE-7CCB-4E95-9AFB-6308A65FF96D}"/>
    <dgm:cxn modelId="{078C53AD-C488-4DC2-8AA1-AA4EFBB6EF17}" srcId="{4311C0D6-24DF-434F-8107-D0DE48F24814}" destId="{E34B71BF-1C04-4094-8845-F2E4024499E5}" srcOrd="0" destOrd="0" parTransId="{C1F2B39D-1D5E-4332-B69F-D334C87EF33A}" sibTransId="{8724EA3D-FE4E-422D-8E17-4CD3C2589667}"/>
    <dgm:cxn modelId="{7A8CA6AD-5E1C-4487-9F84-F2102B0A3DB9}" srcId="{3AD7D400-41AC-44CE-9EBF-57D07DACDD0D}" destId="{292F72DB-4905-4041-9E9A-685674DA8783}" srcOrd="0" destOrd="0" parTransId="{FF600FC4-6AEE-49C4-BE7D-BE1124CD258F}" sibTransId="{0957F905-DE4F-45B6-A014-2805C19C769A}"/>
    <dgm:cxn modelId="{237F36BA-BA3C-491B-BA1A-6F80EC911322}" type="presOf" srcId="{FF600FC4-6AEE-49C4-BE7D-BE1124CD258F}" destId="{20A7DF75-4257-4005-8105-490F697E6446}" srcOrd="0" destOrd="0" presId="urn:microsoft.com/office/officeart/2005/8/layout/hierarchy1"/>
    <dgm:cxn modelId="{B67677BC-C606-4F4A-88AA-5B32CABD58EB}" type="presOf" srcId="{61BC7421-AC89-44E2-BF7C-05B715C6F092}" destId="{A4F92493-EC24-4DBD-9683-A883F6084603}" srcOrd="0" destOrd="0" presId="urn:microsoft.com/office/officeart/2005/8/layout/hierarchy1"/>
    <dgm:cxn modelId="{8DDAEEBE-A7C9-4521-BE04-48DC819658D5}" type="presOf" srcId="{C1F2B39D-1D5E-4332-B69F-D334C87EF33A}" destId="{966D931B-FE6F-48DA-9B5E-91E861C94C71}" srcOrd="0" destOrd="0" presId="urn:microsoft.com/office/officeart/2005/8/layout/hierarchy1"/>
    <dgm:cxn modelId="{7D4B00CB-754B-4002-992D-23BAEC0967B4}" type="presOf" srcId="{4311C0D6-24DF-434F-8107-D0DE48F24814}" destId="{95B27048-8CDB-4215-BD78-C82CA6877A11}" srcOrd="0" destOrd="0" presId="urn:microsoft.com/office/officeart/2005/8/layout/hierarchy1"/>
    <dgm:cxn modelId="{5AA975CC-B3E2-4121-8A5A-EEA3F803B2E4}" type="presOf" srcId="{F4AF644C-C316-47E7-9E24-647B4F9EBFF3}" destId="{62741215-44E3-4D2C-AF9F-94ADA079CA20}" srcOrd="0" destOrd="0" presId="urn:microsoft.com/office/officeart/2005/8/layout/hierarchy1"/>
    <dgm:cxn modelId="{CB6DB9EF-FDF6-4C3C-92F1-3C3F41A8AB00}" srcId="{4EBA7093-66B0-44C1-BB0B-7B864D0CA2DC}" destId="{4311C0D6-24DF-434F-8107-D0DE48F24814}" srcOrd="1" destOrd="0" parTransId="{61BC7421-AC89-44E2-BF7C-05B715C6F092}" sibTransId="{E3A5DAC1-62E7-4173-9B88-6A2658D2605B}"/>
    <dgm:cxn modelId="{71CE8DF0-69E4-4BB2-99FC-38E06C8AE8DC}" type="presOf" srcId="{E34B71BF-1C04-4094-8845-F2E4024499E5}" destId="{4E6E00F0-9A60-4EAC-9909-DA04F5CAF0BF}" srcOrd="0" destOrd="0" presId="urn:microsoft.com/office/officeart/2005/8/layout/hierarchy1"/>
    <dgm:cxn modelId="{D4616A9C-D751-4587-AAB8-8E1EADCDE76B}" type="presParOf" srcId="{F5B74305-ADB3-4A9D-B903-746D3E13C7FF}" destId="{5E72646A-7514-4347-ADB5-E003D15B9C0F}" srcOrd="0" destOrd="0" presId="urn:microsoft.com/office/officeart/2005/8/layout/hierarchy1"/>
    <dgm:cxn modelId="{35927CED-F01C-43B4-B3FC-537E9A7CC813}" type="presParOf" srcId="{5E72646A-7514-4347-ADB5-E003D15B9C0F}" destId="{66507002-BB15-44AF-8325-92DB3392567C}" srcOrd="0" destOrd="0" presId="urn:microsoft.com/office/officeart/2005/8/layout/hierarchy1"/>
    <dgm:cxn modelId="{BCC3BEEA-4E44-4EA1-8865-E2F3630154EE}" type="presParOf" srcId="{66507002-BB15-44AF-8325-92DB3392567C}" destId="{6284E773-C378-461C-BDBB-0EB4EC08C81F}" srcOrd="0" destOrd="0" presId="urn:microsoft.com/office/officeart/2005/8/layout/hierarchy1"/>
    <dgm:cxn modelId="{AD31083C-9983-450F-8DA2-68A064A2D8C5}" type="presParOf" srcId="{66507002-BB15-44AF-8325-92DB3392567C}" destId="{FAA08266-AF75-42F5-A4F3-E29C6EB62CF7}" srcOrd="1" destOrd="0" presId="urn:microsoft.com/office/officeart/2005/8/layout/hierarchy1"/>
    <dgm:cxn modelId="{33818838-210E-4E7F-A37F-866426A84B6A}" type="presParOf" srcId="{5E72646A-7514-4347-ADB5-E003D15B9C0F}" destId="{23608DCC-D25B-4756-80A5-6CEE12C3F621}" srcOrd="1" destOrd="0" presId="urn:microsoft.com/office/officeart/2005/8/layout/hierarchy1"/>
    <dgm:cxn modelId="{BC1AE786-934E-43FD-B2BC-C83211B1BE71}" type="presParOf" srcId="{23608DCC-D25B-4756-80A5-6CEE12C3F621}" destId="{434F6009-4BCC-45C9-816C-5EC56586D2BB}" srcOrd="0" destOrd="0" presId="urn:microsoft.com/office/officeart/2005/8/layout/hierarchy1"/>
    <dgm:cxn modelId="{5907B2DB-D73A-4B61-94A5-5C5945A8BB94}" type="presParOf" srcId="{23608DCC-D25B-4756-80A5-6CEE12C3F621}" destId="{5C36C0A5-32A6-4C73-89D1-2C384D753E8C}" srcOrd="1" destOrd="0" presId="urn:microsoft.com/office/officeart/2005/8/layout/hierarchy1"/>
    <dgm:cxn modelId="{F9683FB6-DBF4-4F28-B114-6364FE6F1FBD}" type="presParOf" srcId="{5C36C0A5-32A6-4C73-89D1-2C384D753E8C}" destId="{D180C193-EAA3-4E28-B799-FD70A960AEF2}" srcOrd="0" destOrd="0" presId="urn:microsoft.com/office/officeart/2005/8/layout/hierarchy1"/>
    <dgm:cxn modelId="{255BA82F-B8D0-4BB2-8738-1446FFCD8601}" type="presParOf" srcId="{D180C193-EAA3-4E28-B799-FD70A960AEF2}" destId="{2EDFDA2B-ED6A-4880-8525-51C95E5F5698}" srcOrd="0" destOrd="0" presId="urn:microsoft.com/office/officeart/2005/8/layout/hierarchy1"/>
    <dgm:cxn modelId="{1623C2DE-60BA-4028-9FBF-4018A718ADCE}" type="presParOf" srcId="{D180C193-EAA3-4E28-B799-FD70A960AEF2}" destId="{1C987D41-4B43-4A31-8CE9-E4EC4A37DE5A}" srcOrd="1" destOrd="0" presId="urn:microsoft.com/office/officeart/2005/8/layout/hierarchy1"/>
    <dgm:cxn modelId="{884249BB-CFBF-470A-8C75-EE8B83EC87CF}" type="presParOf" srcId="{5C36C0A5-32A6-4C73-89D1-2C384D753E8C}" destId="{56123AA8-22CD-4D28-8B9F-97EFC4C0C2B3}" srcOrd="1" destOrd="0" presId="urn:microsoft.com/office/officeart/2005/8/layout/hierarchy1"/>
    <dgm:cxn modelId="{B17CCC74-EF4D-4FD1-989E-10F577E611B6}" type="presParOf" srcId="{56123AA8-22CD-4D28-8B9F-97EFC4C0C2B3}" destId="{20A7DF75-4257-4005-8105-490F697E6446}" srcOrd="0" destOrd="0" presId="urn:microsoft.com/office/officeart/2005/8/layout/hierarchy1"/>
    <dgm:cxn modelId="{B73CED18-B53E-4DB0-9E3F-B4A5A44E1E3C}" type="presParOf" srcId="{56123AA8-22CD-4D28-8B9F-97EFC4C0C2B3}" destId="{14CAC85F-FA51-42CE-809E-8FAF42CFEECF}" srcOrd="1" destOrd="0" presId="urn:microsoft.com/office/officeart/2005/8/layout/hierarchy1"/>
    <dgm:cxn modelId="{999CE2E5-CDC7-4AFE-8877-FC05BE1D4155}" type="presParOf" srcId="{14CAC85F-FA51-42CE-809E-8FAF42CFEECF}" destId="{8767CE25-2852-481B-93F7-F3161F6D3A32}" srcOrd="0" destOrd="0" presId="urn:microsoft.com/office/officeart/2005/8/layout/hierarchy1"/>
    <dgm:cxn modelId="{5733C3B4-223A-48FC-B37C-6F69102794E6}" type="presParOf" srcId="{8767CE25-2852-481B-93F7-F3161F6D3A32}" destId="{E28E8C04-C09A-4C22-BEE3-8AD3D7A2DA28}" srcOrd="0" destOrd="0" presId="urn:microsoft.com/office/officeart/2005/8/layout/hierarchy1"/>
    <dgm:cxn modelId="{C10A8CCB-1875-440D-8569-3CADF81F04C6}" type="presParOf" srcId="{8767CE25-2852-481B-93F7-F3161F6D3A32}" destId="{D4DB6DF4-14CE-4369-9DB0-4545B0154363}" srcOrd="1" destOrd="0" presId="urn:microsoft.com/office/officeart/2005/8/layout/hierarchy1"/>
    <dgm:cxn modelId="{3AAC7E4C-2AB9-40EF-AE54-90DE823659A9}" type="presParOf" srcId="{14CAC85F-FA51-42CE-809E-8FAF42CFEECF}" destId="{C491ABFE-6184-4CDC-91FC-FF94BD6DF4BB}" srcOrd="1" destOrd="0" presId="urn:microsoft.com/office/officeart/2005/8/layout/hierarchy1"/>
    <dgm:cxn modelId="{98B83FEF-4233-446C-8E3B-6021E9042755}" type="presParOf" srcId="{23608DCC-D25B-4756-80A5-6CEE12C3F621}" destId="{A4F92493-EC24-4DBD-9683-A883F6084603}" srcOrd="2" destOrd="0" presId="urn:microsoft.com/office/officeart/2005/8/layout/hierarchy1"/>
    <dgm:cxn modelId="{A2E9D27C-8D24-4563-BBA7-5D59E9253BCB}" type="presParOf" srcId="{23608DCC-D25B-4756-80A5-6CEE12C3F621}" destId="{F31E5233-611F-4162-84D1-D510B4C51598}" srcOrd="3" destOrd="0" presId="urn:microsoft.com/office/officeart/2005/8/layout/hierarchy1"/>
    <dgm:cxn modelId="{1F6EFA28-5CEB-4737-9AE5-B665FCE8BE6C}" type="presParOf" srcId="{F31E5233-611F-4162-84D1-D510B4C51598}" destId="{C6C28C7E-1E6B-441A-86D6-C7203760B337}" srcOrd="0" destOrd="0" presId="urn:microsoft.com/office/officeart/2005/8/layout/hierarchy1"/>
    <dgm:cxn modelId="{721375C4-D6C7-4E39-BE76-F3F865A8866B}" type="presParOf" srcId="{C6C28C7E-1E6B-441A-86D6-C7203760B337}" destId="{00328512-4291-4AED-89ED-9B8FDBB073D1}" srcOrd="0" destOrd="0" presId="urn:microsoft.com/office/officeart/2005/8/layout/hierarchy1"/>
    <dgm:cxn modelId="{CA8B754E-350F-4946-9FAC-087B2D61496F}" type="presParOf" srcId="{C6C28C7E-1E6B-441A-86D6-C7203760B337}" destId="{95B27048-8CDB-4215-BD78-C82CA6877A11}" srcOrd="1" destOrd="0" presId="urn:microsoft.com/office/officeart/2005/8/layout/hierarchy1"/>
    <dgm:cxn modelId="{3C4EF6AE-FF6E-4B9D-9EF6-3616E8A09A17}" type="presParOf" srcId="{F31E5233-611F-4162-84D1-D510B4C51598}" destId="{BA717C86-A9B5-4BCC-81FF-E5EE4901A8E5}" srcOrd="1" destOrd="0" presId="urn:microsoft.com/office/officeart/2005/8/layout/hierarchy1"/>
    <dgm:cxn modelId="{EFECC34F-AE60-4446-815C-AB9A0D5C507E}" type="presParOf" srcId="{BA717C86-A9B5-4BCC-81FF-E5EE4901A8E5}" destId="{966D931B-FE6F-48DA-9B5E-91E861C94C71}" srcOrd="0" destOrd="0" presId="urn:microsoft.com/office/officeart/2005/8/layout/hierarchy1"/>
    <dgm:cxn modelId="{A8044430-E040-4757-8794-CB0BD995E2FB}" type="presParOf" srcId="{BA717C86-A9B5-4BCC-81FF-E5EE4901A8E5}" destId="{DE865680-8D9E-456B-90A1-52AC6753A2AB}" srcOrd="1" destOrd="0" presId="urn:microsoft.com/office/officeart/2005/8/layout/hierarchy1"/>
    <dgm:cxn modelId="{EB3AA557-E65C-420C-9AEE-2D9EE1383229}" type="presParOf" srcId="{DE865680-8D9E-456B-90A1-52AC6753A2AB}" destId="{F74DC54F-5A6C-4439-AFA3-F7BC59881030}" srcOrd="0" destOrd="0" presId="urn:microsoft.com/office/officeart/2005/8/layout/hierarchy1"/>
    <dgm:cxn modelId="{28DEC195-5FE5-4ED2-8958-49AE3C258733}" type="presParOf" srcId="{F74DC54F-5A6C-4439-AFA3-F7BC59881030}" destId="{A4E9AC04-7BBA-4F04-86DB-65A348CB5CF9}" srcOrd="0" destOrd="0" presId="urn:microsoft.com/office/officeart/2005/8/layout/hierarchy1"/>
    <dgm:cxn modelId="{0C318CFB-EF48-41E1-8D58-6C85E5BDB3C3}" type="presParOf" srcId="{F74DC54F-5A6C-4439-AFA3-F7BC59881030}" destId="{4E6E00F0-9A60-4EAC-9909-DA04F5CAF0BF}" srcOrd="1" destOrd="0" presId="urn:microsoft.com/office/officeart/2005/8/layout/hierarchy1"/>
    <dgm:cxn modelId="{3078F722-51A1-4C82-A3B8-B259C17EDAC6}" type="presParOf" srcId="{DE865680-8D9E-456B-90A1-52AC6753A2AB}" destId="{05220747-A313-4C96-B237-DFFADA616CBE}" srcOrd="1" destOrd="0" presId="urn:microsoft.com/office/officeart/2005/8/layout/hierarchy1"/>
    <dgm:cxn modelId="{CF16E5FC-3AD4-47DD-A84D-2C3E4D7B6EAB}" type="presParOf" srcId="{23608DCC-D25B-4756-80A5-6CEE12C3F621}" destId="{62741215-44E3-4D2C-AF9F-94ADA079CA20}" srcOrd="4" destOrd="0" presId="urn:microsoft.com/office/officeart/2005/8/layout/hierarchy1"/>
    <dgm:cxn modelId="{CAB24843-6697-4A81-A19B-096FEA0F10AD}" type="presParOf" srcId="{23608DCC-D25B-4756-80A5-6CEE12C3F621}" destId="{A9838A7D-E8C7-4481-8922-2B51D71FDD95}" srcOrd="5" destOrd="0" presId="urn:microsoft.com/office/officeart/2005/8/layout/hierarchy1"/>
    <dgm:cxn modelId="{E85FE146-76D9-4CB6-9E29-DC0775F23990}" type="presParOf" srcId="{A9838A7D-E8C7-4481-8922-2B51D71FDD95}" destId="{26F3D50B-11BE-4336-867B-1619DB8D1249}" srcOrd="0" destOrd="0" presId="urn:microsoft.com/office/officeart/2005/8/layout/hierarchy1"/>
    <dgm:cxn modelId="{1532A885-9E50-4955-B0CF-A2C9751D209E}" type="presParOf" srcId="{26F3D50B-11BE-4336-867B-1619DB8D1249}" destId="{7DA3EAEB-62BD-4450-8CB5-4B2653131072}" srcOrd="0" destOrd="0" presId="urn:microsoft.com/office/officeart/2005/8/layout/hierarchy1"/>
    <dgm:cxn modelId="{FE6F9393-6193-423E-84EF-68833D498F6D}" type="presParOf" srcId="{26F3D50B-11BE-4336-867B-1619DB8D1249}" destId="{8C02D3C8-481A-4C48-A4AE-2D06B2BE3EA5}" srcOrd="1" destOrd="0" presId="urn:microsoft.com/office/officeart/2005/8/layout/hierarchy1"/>
    <dgm:cxn modelId="{B84EEE2B-5AAC-42D2-98E6-50DF3198A7E1}" type="presParOf" srcId="{A9838A7D-E8C7-4481-8922-2B51D71FDD95}" destId="{F698968F-C5EC-4825-BD70-E966182C7CC6}" srcOrd="1" destOrd="0" presId="urn:microsoft.com/office/officeart/2005/8/layout/hierarchy1"/>
    <dgm:cxn modelId="{928846A1-B434-4DDD-A8C4-6BE13AF03645}" type="presParOf" srcId="{F698968F-C5EC-4825-BD70-E966182C7CC6}" destId="{E4135E53-B1AC-4F19-A44D-C09461A37C92}" srcOrd="0" destOrd="0" presId="urn:microsoft.com/office/officeart/2005/8/layout/hierarchy1"/>
    <dgm:cxn modelId="{C275C98B-663B-4325-97BF-D6768F5DF45C}" type="presParOf" srcId="{F698968F-C5EC-4825-BD70-E966182C7CC6}" destId="{0D15CC22-08C0-47B4-A92C-B5B5E1D8062A}" srcOrd="1" destOrd="0" presId="urn:microsoft.com/office/officeart/2005/8/layout/hierarchy1"/>
    <dgm:cxn modelId="{A0AAF925-F149-4A46-A2BE-E9079D380E99}" type="presParOf" srcId="{0D15CC22-08C0-47B4-A92C-B5B5E1D8062A}" destId="{59051D4F-0486-424E-BA6A-EABFE59C1A5D}" srcOrd="0" destOrd="0" presId="urn:microsoft.com/office/officeart/2005/8/layout/hierarchy1"/>
    <dgm:cxn modelId="{F72BF15A-C470-4C4B-A55B-C76A34C73486}" type="presParOf" srcId="{59051D4F-0486-424E-BA6A-EABFE59C1A5D}" destId="{645EC026-5210-4159-B2A4-EB9CE9510496}" srcOrd="0" destOrd="0" presId="urn:microsoft.com/office/officeart/2005/8/layout/hierarchy1"/>
    <dgm:cxn modelId="{07329A63-B646-447F-8277-B7C77FC7C617}" type="presParOf" srcId="{59051D4F-0486-424E-BA6A-EABFE59C1A5D}" destId="{4E3A4898-211F-418A-B3A0-89844CFD099E}" srcOrd="1" destOrd="0" presId="urn:microsoft.com/office/officeart/2005/8/layout/hierarchy1"/>
    <dgm:cxn modelId="{0B777F4D-9BE9-4A2C-BD84-7073D96312A6}" type="presParOf" srcId="{0D15CC22-08C0-47B4-A92C-B5B5E1D8062A}" destId="{8787998F-0D99-4DC5-A080-4177A85A2D2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233AE1-B786-45EA-B831-4C059BA29EAE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58A345E-1293-4D00-86EA-372388371331}">
      <dgm:prSet phldrT="[Текст]"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1) Поддержка социальной сферы на сумму 2 824,0 тыс. руб.</a:t>
          </a:r>
        </a:p>
      </dgm:t>
    </dgm:pt>
    <dgm:pt modelId="{80424D3A-D557-43BD-A034-D68FF30A6093}" type="parTrans" cxnId="{A8CA45F0-7922-44AA-84E6-C455A24D174E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5F9891-5899-44C2-AAC8-D58960563C83}" type="sibTrans" cxnId="{A8CA45F0-7922-44AA-84E6-C455A24D174E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CF021F-AC44-4D5C-9581-DFB916A29BB8}">
      <dgm:prSet phldrT="[Текст]"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МТБ учреждений физкультурной  направленности  - 825,0 </a:t>
          </a:r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CC8155E1-FC34-4735-8BDE-3593C31588B4}" type="parTrans" cxnId="{13204258-2199-4F54-B08E-ACECB5EF1B24}">
      <dgm:prSet/>
      <dgm:spPr/>
      <dgm:t>
        <a:bodyPr/>
        <a:lstStyle/>
        <a:p>
          <a:endParaRPr lang="ru-RU" sz="11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FACBAE-549F-4395-8D71-3F3E74208585}" type="sibTrans" cxnId="{13204258-2199-4F54-B08E-ACECB5EF1B24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7F2BEC-0B85-4CDE-9114-B0043B536AAB}">
      <dgm:prSet phldrT="[Текст]"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Ремонтные работы в учреждениях культуры - 821,0 </a:t>
          </a:r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B7CCE0-EEFA-48A9-B066-1D82520494E7}" type="parTrans" cxnId="{435B32DE-2A6C-4304-8421-7F038E7680B2}">
      <dgm:prSet/>
      <dgm:spPr/>
      <dgm:t>
        <a:bodyPr/>
        <a:lstStyle/>
        <a:p>
          <a:endParaRPr lang="ru-RU" sz="11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DCF425-CE61-44B1-A0F2-9EE8A5DABD6D}" type="sibTrans" cxnId="{435B32DE-2A6C-4304-8421-7F038E7680B2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93BD0C-E112-4FB1-8159-2BF60126C7C8}">
      <dgm:prSet custT="1"/>
      <dgm:spPr/>
      <dgm:t>
        <a:bodyPr/>
        <a:lstStyle/>
        <a:p>
          <a:r>
            <a:rPr lang="ru-RU" sz="1100" b="0" dirty="0">
              <a:latin typeface="Times New Roman" panose="02020603050405020304" pitchFamily="18" charset="0"/>
              <a:cs typeface="Times New Roman" panose="02020603050405020304" pitchFamily="18" charset="0"/>
            </a:rPr>
            <a:t>Издание книги «Сто имен. Люди земли Корткеросский» - 78,0 </a:t>
          </a:r>
          <a:r>
            <a:rPr lang="ru-RU" sz="1100" b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endParaRPr lang="ru-RU" sz="11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B83476-3BF5-466E-BAE3-4EAB4E88DD36}" type="parTrans" cxnId="{D951C5C6-0D71-4F27-942A-CCE48741BE36}">
      <dgm:prSet/>
      <dgm:spPr/>
      <dgm:t>
        <a:bodyPr/>
        <a:lstStyle/>
        <a:p>
          <a:endParaRPr lang="ru-RU" sz="11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6B382B-033E-4606-A013-61D26C9FB40C}" type="sibTrans" cxnId="{D951C5C6-0D71-4F27-942A-CCE48741BE36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3B55F5-EC9F-4919-852C-601B19E8C5AC}">
      <dgm:prSet custT="1"/>
      <dgm:spPr/>
      <dgm:t>
        <a:bodyPr anchor="ctr" anchorCtr="1"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доступной среды в ОО - 1 100,0 </a:t>
          </a:r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0D8B1067-88DF-4F3E-B649-084581070051}" type="parTrans" cxnId="{FD951250-BDD0-4521-900A-70DD5ABD0211}">
      <dgm:prSet/>
      <dgm:spPr/>
      <dgm:t>
        <a:bodyPr/>
        <a:lstStyle/>
        <a:p>
          <a:endParaRPr lang="ru-RU" sz="1100">
            <a:solidFill>
              <a:schemeClr val="tx1">
                <a:lumMod val="75000"/>
                <a:lumOff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CF42E0-09FE-41CD-A12E-41A55667E22B}" type="sibTrans" cxnId="{FD951250-BDD0-4521-900A-70DD5ABD0211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4AF7E8-A076-4EB7-AD1F-673B16A5CEB5}" type="pres">
      <dgm:prSet presAssocID="{CD233AE1-B786-45EA-B831-4C059BA29E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EB9E55-A265-4844-A336-19C7A0A73B36}" type="pres">
      <dgm:prSet presAssocID="{258A345E-1293-4D00-86EA-372388371331}" presName="hierRoot1" presStyleCnt="0">
        <dgm:presLayoutVars>
          <dgm:hierBranch val="init"/>
        </dgm:presLayoutVars>
      </dgm:prSet>
      <dgm:spPr/>
    </dgm:pt>
    <dgm:pt modelId="{9A1BCEF4-08B2-4318-AF4C-7DC1351498CF}" type="pres">
      <dgm:prSet presAssocID="{258A345E-1293-4D00-86EA-372388371331}" presName="rootComposite1" presStyleCnt="0"/>
      <dgm:spPr/>
    </dgm:pt>
    <dgm:pt modelId="{C6929872-55FC-4078-9141-BAE36ABC49A2}" type="pres">
      <dgm:prSet presAssocID="{258A345E-1293-4D00-86EA-372388371331}" presName="rootText1" presStyleLbl="node0" presStyleIdx="0" presStyleCnt="1" custScaleX="584100" custScaleY="60869" custLinFactNeighborX="-8054" custLinFactNeighborY="-51049">
        <dgm:presLayoutVars>
          <dgm:chPref val="3"/>
        </dgm:presLayoutVars>
      </dgm:prSet>
      <dgm:spPr>
        <a:prstGeom prst="roundRect">
          <a:avLst/>
        </a:prstGeom>
      </dgm:spPr>
    </dgm:pt>
    <dgm:pt modelId="{D8CBF618-45C6-4554-8DDD-3B120805EADD}" type="pres">
      <dgm:prSet presAssocID="{258A345E-1293-4D00-86EA-372388371331}" presName="rootConnector1" presStyleLbl="node1" presStyleIdx="0" presStyleCnt="0"/>
      <dgm:spPr/>
    </dgm:pt>
    <dgm:pt modelId="{4C3842D3-F0D4-40BD-8A6C-BCA9313C642F}" type="pres">
      <dgm:prSet presAssocID="{258A345E-1293-4D00-86EA-372388371331}" presName="hierChild2" presStyleCnt="0"/>
      <dgm:spPr/>
    </dgm:pt>
    <dgm:pt modelId="{B371B987-CAA3-415A-829F-ABB92A59FC61}" type="pres">
      <dgm:prSet presAssocID="{CC8155E1-FC34-4735-8BDE-3593C31588B4}" presName="Name37" presStyleLbl="parChTrans1D2" presStyleIdx="0" presStyleCnt="4"/>
      <dgm:spPr/>
    </dgm:pt>
    <dgm:pt modelId="{051D4BCF-F577-44AB-9606-64F839F7BD6B}" type="pres">
      <dgm:prSet presAssocID="{6BCF021F-AC44-4D5C-9581-DFB916A29BB8}" presName="hierRoot2" presStyleCnt="0">
        <dgm:presLayoutVars>
          <dgm:hierBranch val="init"/>
        </dgm:presLayoutVars>
      </dgm:prSet>
      <dgm:spPr/>
    </dgm:pt>
    <dgm:pt modelId="{9754DFE2-E6DC-4B4D-B82A-4719A666D1CC}" type="pres">
      <dgm:prSet presAssocID="{6BCF021F-AC44-4D5C-9581-DFB916A29BB8}" presName="rootComposite" presStyleCnt="0"/>
      <dgm:spPr/>
    </dgm:pt>
    <dgm:pt modelId="{13D4B8E8-FCEC-40D8-8DBC-324E6ED3A04B}" type="pres">
      <dgm:prSet presAssocID="{6BCF021F-AC44-4D5C-9581-DFB916A29BB8}" presName="rootText" presStyleLbl="node2" presStyleIdx="0" presStyleCnt="4" custScaleX="240302" custScaleY="213634" custLinFactNeighborX="4266" custLinFactNeighborY="-44420">
        <dgm:presLayoutVars>
          <dgm:chPref val="3"/>
        </dgm:presLayoutVars>
      </dgm:prSet>
      <dgm:spPr>
        <a:prstGeom prst="round2DiagRect">
          <a:avLst/>
        </a:prstGeom>
      </dgm:spPr>
    </dgm:pt>
    <dgm:pt modelId="{9A65F2E7-5957-4288-B24B-B28B029869E3}" type="pres">
      <dgm:prSet presAssocID="{6BCF021F-AC44-4D5C-9581-DFB916A29BB8}" presName="rootConnector" presStyleLbl="node2" presStyleIdx="0" presStyleCnt="4"/>
      <dgm:spPr/>
    </dgm:pt>
    <dgm:pt modelId="{45C11E5F-0A87-45A4-8430-3B6D71BA7AEF}" type="pres">
      <dgm:prSet presAssocID="{6BCF021F-AC44-4D5C-9581-DFB916A29BB8}" presName="hierChild4" presStyleCnt="0"/>
      <dgm:spPr/>
    </dgm:pt>
    <dgm:pt modelId="{D6C226D1-5905-4B8B-9DDA-B8E0C675926A}" type="pres">
      <dgm:prSet presAssocID="{6BCF021F-AC44-4D5C-9581-DFB916A29BB8}" presName="hierChild5" presStyleCnt="0"/>
      <dgm:spPr/>
    </dgm:pt>
    <dgm:pt modelId="{80ED5289-A097-44B7-A86B-9B7FCDF7B014}" type="pres">
      <dgm:prSet presAssocID="{00B7CCE0-EEFA-48A9-B066-1D82520494E7}" presName="Name37" presStyleLbl="parChTrans1D2" presStyleIdx="1" presStyleCnt="4"/>
      <dgm:spPr/>
    </dgm:pt>
    <dgm:pt modelId="{7811C8AD-5E30-43E0-81F6-1B42FEAE12E9}" type="pres">
      <dgm:prSet presAssocID="{8C7F2BEC-0B85-4CDE-9114-B0043B536AAB}" presName="hierRoot2" presStyleCnt="0">
        <dgm:presLayoutVars>
          <dgm:hierBranch val="init"/>
        </dgm:presLayoutVars>
      </dgm:prSet>
      <dgm:spPr/>
    </dgm:pt>
    <dgm:pt modelId="{5AE928F7-C569-468C-A5FA-AB10632FEB88}" type="pres">
      <dgm:prSet presAssocID="{8C7F2BEC-0B85-4CDE-9114-B0043B536AAB}" presName="rootComposite" presStyleCnt="0"/>
      <dgm:spPr/>
    </dgm:pt>
    <dgm:pt modelId="{867A49FE-BF17-438D-9826-E094C6CD868A}" type="pres">
      <dgm:prSet presAssocID="{8C7F2BEC-0B85-4CDE-9114-B0043B536AAB}" presName="rootText" presStyleLbl="node2" presStyleIdx="1" presStyleCnt="4" custScaleX="190946" custScaleY="213154" custLinFactNeighborX="-7014" custLinFactNeighborY="-44180">
        <dgm:presLayoutVars>
          <dgm:chPref val="3"/>
        </dgm:presLayoutVars>
      </dgm:prSet>
      <dgm:spPr>
        <a:prstGeom prst="round2DiagRect">
          <a:avLst/>
        </a:prstGeom>
      </dgm:spPr>
    </dgm:pt>
    <dgm:pt modelId="{CC780487-E548-4B2F-81B9-12032837D58F}" type="pres">
      <dgm:prSet presAssocID="{8C7F2BEC-0B85-4CDE-9114-B0043B536AAB}" presName="rootConnector" presStyleLbl="node2" presStyleIdx="1" presStyleCnt="4"/>
      <dgm:spPr/>
    </dgm:pt>
    <dgm:pt modelId="{048887D5-22B4-43D9-B683-FD47098A3124}" type="pres">
      <dgm:prSet presAssocID="{8C7F2BEC-0B85-4CDE-9114-B0043B536AAB}" presName="hierChild4" presStyleCnt="0"/>
      <dgm:spPr/>
    </dgm:pt>
    <dgm:pt modelId="{82735EAF-6011-4718-9B16-1A9F00E1BAFB}" type="pres">
      <dgm:prSet presAssocID="{8C7F2BEC-0B85-4CDE-9114-B0043B536AAB}" presName="hierChild5" presStyleCnt="0"/>
      <dgm:spPr/>
    </dgm:pt>
    <dgm:pt modelId="{A09A4CFD-8229-4209-9CC4-111BD206C05C}" type="pres">
      <dgm:prSet presAssocID="{0D8B1067-88DF-4F3E-B649-084581070051}" presName="Name37" presStyleLbl="parChTrans1D2" presStyleIdx="2" presStyleCnt="4"/>
      <dgm:spPr/>
    </dgm:pt>
    <dgm:pt modelId="{61B23CCF-E67C-4E86-9B66-AE3A543DD34E}" type="pres">
      <dgm:prSet presAssocID="{943B55F5-EC9F-4919-852C-601B19E8C5AC}" presName="hierRoot2" presStyleCnt="0">
        <dgm:presLayoutVars>
          <dgm:hierBranch val="init"/>
        </dgm:presLayoutVars>
      </dgm:prSet>
      <dgm:spPr/>
    </dgm:pt>
    <dgm:pt modelId="{3F48CD82-6FB7-4A0B-85CC-FE309544132F}" type="pres">
      <dgm:prSet presAssocID="{943B55F5-EC9F-4919-852C-601B19E8C5AC}" presName="rootComposite" presStyleCnt="0"/>
      <dgm:spPr/>
    </dgm:pt>
    <dgm:pt modelId="{F1E3AF71-1BFE-4E5E-903B-303B2697918B}" type="pres">
      <dgm:prSet presAssocID="{943B55F5-EC9F-4919-852C-601B19E8C5AC}" presName="rootText" presStyleLbl="node2" presStyleIdx="2" presStyleCnt="4" custScaleX="217353" custScaleY="195885" custLinFactNeighborX="3282" custLinFactNeighborY="-44180">
        <dgm:presLayoutVars>
          <dgm:chPref val="3"/>
        </dgm:presLayoutVars>
      </dgm:prSet>
      <dgm:spPr>
        <a:prstGeom prst="round2DiagRect">
          <a:avLst/>
        </a:prstGeom>
      </dgm:spPr>
    </dgm:pt>
    <dgm:pt modelId="{C712506B-8819-4D69-A564-47796274BFC0}" type="pres">
      <dgm:prSet presAssocID="{943B55F5-EC9F-4919-852C-601B19E8C5AC}" presName="rootConnector" presStyleLbl="node2" presStyleIdx="2" presStyleCnt="4"/>
      <dgm:spPr/>
    </dgm:pt>
    <dgm:pt modelId="{18A24618-3F3D-40A5-A946-2052272FF46F}" type="pres">
      <dgm:prSet presAssocID="{943B55F5-EC9F-4919-852C-601B19E8C5AC}" presName="hierChild4" presStyleCnt="0"/>
      <dgm:spPr/>
    </dgm:pt>
    <dgm:pt modelId="{6B1E0EDE-546B-4E90-A764-F685F1C63225}" type="pres">
      <dgm:prSet presAssocID="{943B55F5-EC9F-4919-852C-601B19E8C5AC}" presName="hierChild5" presStyleCnt="0"/>
      <dgm:spPr/>
    </dgm:pt>
    <dgm:pt modelId="{7FE1EC6F-3C08-4943-94EE-29B64E831547}" type="pres">
      <dgm:prSet presAssocID="{CCB83476-3BF5-466E-BAE3-4EAB4E88DD36}" presName="Name37" presStyleLbl="parChTrans1D2" presStyleIdx="3" presStyleCnt="4"/>
      <dgm:spPr/>
    </dgm:pt>
    <dgm:pt modelId="{34F62598-969D-420A-9D5C-DF9EEF9F08B5}" type="pres">
      <dgm:prSet presAssocID="{2693BD0C-E112-4FB1-8159-2BF60126C7C8}" presName="hierRoot2" presStyleCnt="0">
        <dgm:presLayoutVars>
          <dgm:hierBranch val="init"/>
        </dgm:presLayoutVars>
      </dgm:prSet>
      <dgm:spPr/>
    </dgm:pt>
    <dgm:pt modelId="{8328E965-7BC2-43E6-84CE-6D3D3CA8FDE5}" type="pres">
      <dgm:prSet presAssocID="{2693BD0C-E112-4FB1-8159-2BF60126C7C8}" presName="rootComposite" presStyleCnt="0"/>
      <dgm:spPr/>
    </dgm:pt>
    <dgm:pt modelId="{DAB95986-300F-42ED-B594-AADF34540F4D}" type="pres">
      <dgm:prSet presAssocID="{2693BD0C-E112-4FB1-8159-2BF60126C7C8}" presName="rootText" presStyleLbl="node2" presStyleIdx="3" presStyleCnt="4" custScaleX="185898" custScaleY="230203" custLinFactNeighborX="-5645" custLinFactNeighborY="-43778">
        <dgm:presLayoutVars>
          <dgm:chPref val="3"/>
        </dgm:presLayoutVars>
      </dgm:prSet>
      <dgm:spPr>
        <a:prstGeom prst="round2DiagRect">
          <a:avLst/>
        </a:prstGeom>
      </dgm:spPr>
    </dgm:pt>
    <dgm:pt modelId="{DE594CC4-764D-4340-84FD-4E1AEB14B56B}" type="pres">
      <dgm:prSet presAssocID="{2693BD0C-E112-4FB1-8159-2BF60126C7C8}" presName="rootConnector" presStyleLbl="node2" presStyleIdx="3" presStyleCnt="4"/>
      <dgm:spPr/>
    </dgm:pt>
    <dgm:pt modelId="{B7CB51CB-F2C2-471C-A0D3-80083B094E8D}" type="pres">
      <dgm:prSet presAssocID="{2693BD0C-E112-4FB1-8159-2BF60126C7C8}" presName="hierChild4" presStyleCnt="0"/>
      <dgm:spPr/>
    </dgm:pt>
    <dgm:pt modelId="{1A59965A-A857-4CCD-8A35-672A10530B6A}" type="pres">
      <dgm:prSet presAssocID="{2693BD0C-E112-4FB1-8159-2BF60126C7C8}" presName="hierChild5" presStyleCnt="0"/>
      <dgm:spPr/>
    </dgm:pt>
    <dgm:pt modelId="{AF7C87D8-14FF-4888-BB19-784B9F3311C3}" type="pres">
      <dgm:prSet presAssocID="{258A345E-1293-4D00-86EA-372388371331}" presName="hierChild3" presStyleCnt="0"/>
      <dgm:spPr/>
    </dgm:pt>
  </dgm:ptLst>
  <dgm:cxnLst>
    <dgm:cxn modelId="{C6C82A1B-7416-4F8F-9B66-AD77D174E075}" type="presOf" srcId="{0D8B1067-88DF-4F3E-B649-084581070051}" destId="{A09A4CFD-8229-4209-9CC4-111BD206C05C}" srcOrd="0" destOrd="0" presId="urn:microsoft.com/office/officeart/2005/8/layout/orgChart1"/>
    <dgm:cxn modelId="{8D9D6322-F941-462A-9449-5F581EEE7D1E}" type="presOf" srcId="{258A345E-1293-4D00-86EA-372388371331}" destId="{D8CBF618-45C6-4554-8DDD-3B120805EADD}" srcOrd="1" destOrd="0" presId="urn:microsoft.com/office/officeart/2005/8/layout/orgChart1"/>
    <dgm:cxn modelId="{ED399432-1C3F-4D93-AC9A-7215380F6A52}" type="presOf" srcId="{00B7CCE0-EEFA-48A9-B066-1D82520494E7}" destId="{80ED5289-A097-44B7-A86B-9B7FCDF7B014}" srcOrd="0" destOrd="0" presId="urn:microsoft.com/office/officeart/2005/8/layout/orgChart1"/>
    <dgm:cxn modelId="{8516DD66-09A8-41F6-BEBB-B3871C121234}" type="presOf" srcId="{CD233AE1-B786-45EA-B831-4C059BA29EAE}" destId="{524AF7E8-A076-4EB7-AD1F-673B16A5CEB5}" srcOrd="0" destOrd="0" presId="urn:microsoft.com/office/officeart/2005/8/layout/orgChart1"/>
    <dgm:cxn modelId="{FD951250-BDD0-4521-900A-70DD5ABD0211}" srcId="{258A345E-1293-4D00-86EA-372388371331}" destId="{943B55F5-EC9F-4919-852C-601B19E8C5AC}" srcOrd="2" destOrd="0" parTransId="{0D8B1067-88DF-4F3E-B649-084581070051}" sibTransId="{7BCF42E0-09FE-41CD-A12E-41A55667E22B}"/>
    <dgm:cxn modelId="{3079A554-BDA0-4BEF-886C-264215FDF501}" type="presOf" srcId="{8C7F2BEC-0B85-4CDE-9114-B0043B536AAB}" destId="{867A49FE-BF17-438D-9826-E094C6CD868A}" srcOrd="0" destOrd="0" presId="urn:microsoft.com/office/officeart/2005/8/layout/orgChart1"/>
    <dgm:cxn modelId="{13204258-2199-4F54-B08E-ACECB5EF1B24}" srcId="{258A345E-1293-4D00-86EA-372388371331}" destId="{6BCF021F-AC44-4D5C-9581-DFB916A29BB8}" srcOrd="0" destOrd="0" parTransId="{CC8155E1-FC34-4735-8BDE-3593C31588B4}" sibTransId="{31FACBAE-549F-4395-8D71-3F3E74208585}"/>
    <dgm:cxn modelId="{1769178A-B709-4A80-BAB5-0D959158EB47}" type="presOf" srcId="{6BCF021F-AC44-4D5C-9581-DFB916A29BB8}" destId="{9A65F2E7-5957-4288-B24B-B28B029869E3}" srcOrd="1" destOrd="0" presId="urn:microsoft.com/office/officeart/2005/8/layout/orgChart1"/>
    <dgm:cxn modelId="{D981B58B-7C64-4F0F-BB36-64B75DD47B62}" type="presOf" srcId="{2693BD0C-E112-4FB1-8159-2BF60126C7C8}" destId="{DAB95986-300F-42ED-B594-AADF34540F4D}" srcOrd="0" destOrd="0" presId="urn:microsoft.com/office/officeart/2005/8/layout/orgChart1"/>
    <dgm:cxn modelId="{B6ABE5C2-A888-4252-9C42-C75D3F0B8F8B}" type="presOf" srcId="{6BCF021F-AC44-4D5C-9581-DFB916A29BB8}" destId="{13D4B8E8-FCEC-40D8-8DBC-324E6ED3A04B}" srcOrd="0" destOrd="0" presId="urn:microsoft.com/office/officeart/2005/8/layout/orgChart1"/>
    <dgm:cxn modelId="{D951C5C6-0D71-4F27-942A-CCE48741BE36}" srcId="{258A345E-1293-4D00-86EA-372388371331}" destId="{2693BD0C-E112-4FB1-8159-2BF60126C7C8}" srcOrd="3" destOrd="0" parTransId="{CCB83476-3BF5-466E-BAE3-4EAB4E88DD36}" sibTransId="{5F6B382B-033E-4606-A013-61D26C9FB40C}"/>
    <dgm:cxn modelId="{B47838CB-FC23-4874-9AA1-3A6F64E55D22}" type="presOf" srcId="{CC8155E1-FC34-4735-8BDE-3593C31588B4}" destId="{B371B987-CAA3-415A-829F-ABB92A59FC61}" srcOrd="0" destOrd="0" presId="urn:microsoft.com/office/officeart/2005/8/layout/orgChart1"/>
    <dgm:cxn modelId="{775E8FCD-78A4-4917-BC79-F3D3191F5113}" type="presOf" srcId="{8C7F2BEC-0B85-4CDE-9114-B0043B536AAB}" destId="{CC780487-E548-4B2F-81B9-12032837D58F}" srcOrd="1" destOrd="0" presId="urn:microsoft.com/office/officeart/2005/8/layout/orgChart1"/>
    <dgm:cxn modelId="{448A35D6-2721-4997-AEC0-F887102795E9}" type="presOf" srcId="{943B55F5-EC9F-4919-852C-601B19E8C5AC}" destId="{F1E3AF71-1BFE-4E5E-903B-303B2697918B}" srcOrd="0" destOrd="0" presId="urn:microsoft.com/office/officeart/2005/8/layout/orgChart1"/>
    <dgm:cxn modelId="{D66F88DB-10EA-4C88-8C19-5AFDF704B659}" type="presOf" srcId="{258A345E-1293-4D00-86EA-372388371331}" destId="{C6929872-55FC-4078-9141-BAE36ABC49A2}" srcOrd="0" destOrd="0" presId="urn:microsoft.com/office/officeart/2005/8/layout/orgChart1"/>
    <dgm:cxn modelId="{435B32DE-2A6C-4304-8421-7F038E7680B2}" srcId="{258A345E-1293-4D00-86EA-372388371331}" destId="{8C7F2BEC-0B85-4CDE-9114-B0043B536AAB}" srcOrd="1" destOrd="0" parTransId="{00B7CCE0-EEFA-48A9-B066-1D82520494E7}" sibTransId="{0EDCF425-CE61-44B1-A0F2-9EE8A5DABD6D}"/>
    <dgm:cxn modelId="{4326A3DE-5F97-4128-A0B4-66BED5970066}" type="presOf" srcId="{CCB83476-3BF5-466E-BAE3-4EAB4E88DD36}" destId="{7FE1EC6F-3C08-4943-94EE-29B64E831547}" srcOrd="0" destOrd="0" presId="urn:microsoft.com/office/officeart/2005/8/layout/orgChart1"/>
    <dgm:cxn modelId="{75FA66E4-B0D0-40FC-A813-8F79DBE223FD}" type="presOf" srcId="{943B55F5-EC9F-4919-852C-601B19E8C5AC}" destId="{C712506B-8819-4D69-A564-47796274BFC0}" srcOrd="1" destOrd="0" presId="urn:microsoft.com/office/officeart/2005/8/layout/orgChart1"/>
    <dgm:cxn modelId="{7AA1E7E4-52C8-42B3-87E4-C31CA84A774A}" type="presOf" srcId="{2693BD0C-E112-4FB1-8159-2BF60126C7C8}" destId="{DE594CC4-764D-4340-84FD-4E1AEB14B56B}" srcOrd="1" destOrd="0" presId="urn:microsoft.com/office/officeart/2005/8/layout/orgChart1"/>
    <dgm:cxn modelId="{A8CA45F0-7922-44AA-84E6-C455A24D174E}" srcId="{CD233AE1-B786-45EA-B831-4C059BA29EAE}" destId="{258A345E-1293-4D00-86EA-372388371331}" srcOrd="0" destOrd="0" parTransId="{80424D3A-D557-43BD-A034-D68FF30A6093}" sibTransId="{BB5F9891-5899-44C2-AAC8-D58960563C83}"/>
    <dgm:cxn modelId="{9755CC11-FD02-496E-B1D6-E210763BF68E}" type="presParOf" srcId="{524AF7E8-A076-4EB7-AD1F-673B16A5CEB5}" destId="{6DEB9E55-A265-4844-A336-19C7A0A73B36}" srcOrd="0" destOrd="0" presId="urn:microsoft.com/office/officeart/2005/8/layout/orgChart1"/>
    <dgm:cxn modelId="{3C6E5ABB-161E-494D-88D3-0687FB78D8DF}" type="presParOf" srcId="{6DEB9E55-A265-4844-A336-19C7A0A73B36}" destId="{9A1BCEF4-08B2-4318-AF4C-7DC1351498CF}" srcOrd="0" destOrd="0" presId="urn:microsoft.com/office/officeart/2005/8/layout/orgChart1"/>
    <dgm:cxn modelId="{8565F164-C333-4367-B394-E029F0E51F4B}" type="presParOf" srcId="{9A1BCEF4-08B2-4318-AF4C-7DC1351498CF}" destId="{C6929872-55FC-4078-9141-BAE36ABC49A2}" srcOrd="0" destOrd="0" presId="urn:microsoft.com/office/officeart/2005/8/layout/orgChart1"/>
    <dgm:cxn modelId="{BD459EBD-0683-4415-BE0D-A2C5EEA6168C}" type="presParOf" srcId="{9A1BCEF4-08B2-4318-AF4C-7DC1351498CF}" destId="{D8CBF618-45C6-4554-8DDD-3B120805EADD}" srcOrd="1" destOrd="0" presId="urn:microsoft.com/office/officeart/2005/8/layout/orgChart1"/>
    <dgm:cxn modelId="{D495A0B5-2159-4BEE-9A0C-920CC05B3034}" type="presParOf" srcId="{6DEB9E55-A265-4844-A336-19C7A0A73B36}" destId="{4C3842D3-F0D4-40BD-8A6C-BCA9313C642F}" srcOrd="1" destOrd="0" presId="urn:microsoft.com/office/officeart/2005/8/layout/orgChart1"/>
    <dgm:cxn modelId="{391A12B9-8D0F-4B57-8665-C84EC5814901}" type="presParOf" srcId="{4C3842D3-F0D4-40BD-8A6C-BCA9313C642F}" destId="{B371B987-CAA3-415A-829F-ABB92A59FC61}" srcOrd="0" destOrd="0" presId="urn:microsoft.com/office/officeart/2005/8/layout/orgChart1"/>
    <dgm:cxn modelId="{54B6EDBE-D51D-43AE-BE4C-D3233244952B}" type="presParOf" srcId="{4C3842D3-F0D4-40BD-8A6C-BCA9313C642F}" destId="{051D4BCF-F577-44AB-9606-64F839F7BD6B}" srcOrd="1" destOrd="0" presId="urn:microsoft.com/office/officeart/2005/8/layout/orgChart1"/>
    <dgm:cxn modelId="{B1FA0CD4-32CE-4299-B7E3-BDA7B7EC276D}" type="presParOf" srcId="{051D4BCF-F577-44AB-9606-64F839F7BD6B}" destId="{9754DFE2-E6DC-4B4D-B82A-4719A666D1CC}" srcOrd="0" destOrd="0" presId="urn:microsoft.com/office/officeart/2005/8/layout/orgChart1"/>
    <dgm:cxn modelId="{0C61B4CA-716D-476D-9DAA-CBFC84246E96}" type="presParOf" srcId="{9754DFE2-E6DC-4B4D-B82A-4719A666D1CC}" destId="{13D4B8E8-FCEC-40D8-8DBC-324E6ED3A04B}" srcOrd="0" destOrd="0" presId="urn:microsoft.com/office/officeart/2005/8/layout/orgChart1"/>
    <dgm:cxn modelId="{B3B3B98B-7692-421F-B4D7-0F219EE4726F}" type="presParOf" srcId="{9754DFE2-E6DC-4B4D-B82A-4719A666D1CC}" destId="{9A65F2E7-5957-4288-B24B-B28B029869E3}" srcOrd="1" destOrd="0" presId="urn:microsoft.com/office/officeart/2005/8/layout/orgChart1"/>
    <dgm:cxn modelId="{11EAA0B7-8BE1-413C-929A-6824C78D8015}" type="presParOf" srcId="{051D4BCF-F577-44AB-9606-64F839F7BD6B}" destId="{45C11E5F-0A87-45A4-8430-3B6D71BA7AEF}" srcOrd="1" destOrd="0" presId="urn:microsoft.com/office/officeart/2005/8/layout/orgChart1"/>
    <dgm:cxn modelId="{8D4E272F-6A9F-417A-9FE6-68366ADC2304}" type="presParOf" srcId="{051D4BCF-F577-44AB-9606-64F839F7BD6B}" destId="{D6C226D1-5905-4B8B-9DDA-B8E0C675926A}" srcOrd="2" destOrd="0" presId="urn:microsoft.com/office/officeart/2005/8/layout/orgChart1"/>
    <dgm:cxn modelId="{CE3F3B66-96DA-4C1D-9014-DCFDFA6B94C9}" type="presParOf" srcId="{4C3842D3-F0D4-40BD-8A6C-BCA9313C642F}" destId="{80ED5289-A097-44B7-A86B-9B7FCDF7B014}" srcOrd="2" destOrd="0" presId="urn:microsoft.com/office/officeart/2005/8/layout/orgChart1"/>
    <dgm:cxn modelId="{51959163-1302-4DC8-B7AC-BC459C65D9A5}" type="presParOf" srcId="{4C3842D3-F0D4-40BD-8A6C-BCA9313C642F}" destId="{7811C8AD-5E30-43E0-81F6-1B42FEAE12E9}" srcOrd="3" destOrd="0" presId="urn:microsoft.com/office/officeart/2005/8/layout/orgChart1"/>
    <dgm:cxn modelId="{55F241EE-1392-4DCD-801F-7CF178B1F764}" type="presParOf" srcId="{7811C8AD-5E30-43E0-81F6-1B42FEAE12E9}" destId="{5AE928F7-C569-468C-A5FA-AB10632FEB88}" srcOrd="0" destOrd="0" presId="urn:microsoft.com/office/officeart/2005/8/layout/orgChart1"/>
    <dgm:cxn modelId="{5DAF8BD6-DFC4-4E25-A439-D249DBB746C1}" type="presParOf" srcId="{5AE928F7-C569-468C-A5FA-AB10632FEB88}" destId="{867A49FE-BF17-438D-9826-E094C6CD868A}" srcOrd="0" destOrd="0" presId="urn:microsoft.com/office/officeart/2005/8/layout/orgChart1"/>
    <dgm:cxn modelId="{92C48F50-DB4B-4639-A228-C8A8F41A7FF4}" type="presParOf" srcId="{5AE928F7-C569-468C-A5FA-AB10632FEB88}" destId="{CC780487-E548-4B2F-81B9-12032837D58F}" srcOrd="1" destOrd="0" presId="urn:microsoft.com/office/officeart/2005/8/layout/orgChart1"/>
    <dgm:cxn modelId="{A9C7A5E5-59D5-4F7E-8C05-3B0BB5C79C4C}" type="presParOf" srcId="{7811C8AD-5E30-43E0-81F6-1B42FEAE12E9}" destId="{048887D5-22B4-43D9-B683-FD47098A3124}" srcOrd="1" destOrd="0" presId="urn:microsoft.com/office/officeart/2005/8/layout/orgChart1"/>
    <dgm:cxn modelId="{CAF3D8DD-5362-4E90-8A72-B5D8AAA4FBEF}" type="presParOf" srcId="{7811C8AD-5E30-43E0-81F6-1B42FEAE12E9}" destId="{82735EAF-6011-4718-9B16-1A9F00E1BAFB}" srcOrd="2" destOrd="0" presId="urn:microsoft.com/office/officeart/2005/8/layout/orgChart1"/>
    <dgm:cxn modelId="{1B9FABCE-A691-4926-8EAA-BFBEADE51CC5}" type="presParOf" srcId="{4C3842D3-F0D4-40BD-8A6C-BCA9313C642F}" destId="{A09A4CFD-8229-4209-9CC4-111BD206C05C}" srcOrd="4" destOrd="0" presId="urn:microsoft.com/office/officeart/2005/8/layout/orgChart1"/>
    <dgm:cxn modelId="{DC3F35E0-A379-4FEA-BDC0-457AB1F5C111}" type="presParOf" srcId="{4C3842D3-F0D4-40BD-8A6C-BCA9313C642F}" destId="{61B23CCF-E67C-4E86-9B66-AE3A543DD34E}" srcOrd="5" destOrd="0" presId="urn:microsoft.com/office/officeart/2005/8/layout/orgChart1"/>
    <dgm:cxn modelId="{AEB075DD-2C8B-4299-B26D-1CFFDDE4F1D2}" type="presParOf" srcId="{61B23CCF-E67C-4E86-9B66-AE3A543DD34E}" destId="{3F48CD82-6FB7-4A0B-85CC-FE309544132F}" srcOrd="0" destOrd="0" presId="urn:microsoft.com/office/officeart/2005/8/layout/orgChart1"/>
    <dgm:cxn modelId="{ECB8CC3A-53E6-4BC3-A432-4460C382DF71}" type="presParOf" srcId="{3F48CD82-6FB7-4A0B-85CC-FE309544132F}" destId="{F1E3AF71-1BFE-4E5E-903B-303B2697918B}" srcOrd="0" destOrd="0" presId="urn:microsoft.com/office/officeart/2005/8/layout/orgChart1"/>
    <dgm:cxn modelId="{5262C7D3-90AE-4B09-B779-77295E0A5341}" type="presParOf" srcId="{3F48CD82-6FB7-4A0B-85CC-FE309544132F}" destId="{C712506B-8819-4D69-A564-47796274BFC0}" srcOrd="1" destOrd="0" presId="urn:microsoft.com/office/officeart/2005/8/layout/orgChart1"/>
    <dgm:cxn modelId="{C0A90891-8493-4505-AE54-B208487C7EDD}" type="presParOf" srcId="{61B23CCF-E67C-4E86-9B66-AE3A543DD34E}" destId="{18A24618-3F3D-40A5-A946-2052272FF46F}" srcOrd="1" destOrd="0" presId="urn:microsoft.com/office/officeart/2005/8/layout/orgChart1"/>
    <dgm:cxn modelId="{9C42F554-54C6-49D3-8B1B-64081C2B88F1}" type="presParOf" srcId="{61B23CCF-E67C-4E86-9B66-AE3A543DD34E}" destId="{6B1E0EDE-546B-4E90-A764-F685F1C63225}" srcOrd="2" destOrd="0" presId="urn:microsoft.com/office/officeart/2005/8/layout/orgChart1"/>
    <dgm:cxn modelId="{7CDC1724-4A7D-45D5-824B-F56B617B78BF}" type="presParOf" srcId="{4C3842D3-F0D4-40BD-8A6C-BCA9313C642F}" destId="{7FE1EC6F-3C08-4943-94EE-29B64E831547}" srcOrd="6" destOrd="0" presId="urn:microsoft.com/office/officeart/2005/8/layout/orgChart1"/>
    <dgm:cxn modelId="{51B802F9-AB46-4808-A750-04CE31002C45}" type="presParOf" srcId="{4C3842D3-F0D4-40BD-8A6C-BCA9313C642F}" destId="{34F62598-969D-420A-9D5C-DF9EEF9F08B5}" srcOrd="7" destOrd="0" presId="urn:microsoft.com/office/officeart/2005/8/layout/orgChart1"/>
    <dgm:cxn modelId="{B8997CC1-2CB9-4886-A2ED-38A1CE81D29B}" type="presParOf" srcId="{34F62598-969D-420A-9D5C-DF9EEF9F08B5}" destId="{8328E965-7BC2-43E6-84CE-6D3D3CA8FDE5}" srcOrd="0" destOrd="0" presId="urn:microsoft.com/office/officeart/2005/8/layout/orgChart1"/>
    <dgm:cxn modelId="{172EF0C9-3D0C-4454-A9D2-20472ACDF8B3}" type="presParOf" srcId="{8328E965-7BC2-43E6-84CE-6D3D3CA8FDE5}" destId="{DAB95986-300F-42ED-B594-AADF34540F4D}" srcOrd="0" destOrd="0" presId="urn:microsoft.com/office/officeart/2005/8/layout/orgChart1"/>
    <dgm:cxn modelId="{F617B3BF-9B7A-42F6-BBE3-802990046D22}" type="presParOf" srcId="{8328E965-7BC2-43E6-84CE-6D3D3CA8FDE5}" destId="{DE594CC4-764D-4340-84FD-4E1AEB14B56B}" srcOrd="1" destOrd="0" presId="urn:microsoft.com/office/officeart/2005/8/layout/orgChart1"/>
    <dgm:cxn modelId="{83A7CB9B-8A25-4BCC-BDD9-CCEDA2F03958}" type="presParOf" srcId="{34F62598-969D-420A-9D5C-DF9EEF9F08B5}" destId="{B7CB51CB-F2C2-471C-A0D3-80083B094E8D}" srcOrd="1" destOrd="0" presId="urn:microsoft.com/office/officeart/2005/8/layout/orgChart1"/>
    <dgm:cxn modelId="{4FAA3D9F-D2BE-445D-A0E8-EB15C0A40ED9}" type="presParOf" srcId="{34F62598-969D-420A-9D5C-DF9EEF9F08B5}" destId="{1A59965A-A857-4CCD-8A35-672A10530B6A}" srcOrd="2" destOrd="0" presId="urn:microsoft.com/office/officeart/2005/8/layout/orgChart1"/>
    <dgm:cxn modelId="{83703074-E17F-423F-B49C-0F543D921277}" type="presParOf" srcId="{6DEB9E55-A265-4844-A336-19C7A0A73B36}" destId="{AF7C87D8-14FF-4888-BB19-784B9F3311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233AE1-B786-45EA-B831-4C059BA29EAE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58A345E-1293-4D00-86EA-372388371331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2) На развитие экономики на сумму 3 970,0 тыс. руб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80424D3A-D557-43BD-A034-D68FF30A6093}" type="parTrans" cxnId="{A8CA45F0-7922-44AA-84E6-C455A24D174E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5F9891-5899-44C2-AAC8-D58960563C83}" type="sibTrans" cxnId="{A8CA45F0-7922-44AA-84E6-C455A24D174E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CF021F-AC44-4D5C-9581-DFB916A29BB8}">
      <dgm:prSet phldrT="[Текст]" custT="1"/>
      <dgm:spPr/>
      <dgm:t>
        <a:bodyPr bIns="0" anchor="ctr" anchorCtr="1"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малого и среднего предпринимательства </a:t>
          </a:r>
          <a:b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- 1 500,0 </a:t>
          </a:r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8155E1-FC34-4735-8BDE-3593C31588B4}" type="parTrans" cxnId="{13204258-2199-4F54-B08E-ACECB5EF1B24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FACBAE-549F-4395-8D71-3F3E74208585}" type="sibTrans" cxnId="{13204258-2199-4F54-B08E-ACECB5EF1B24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7F2BEC-0B85-4CDE-9114-B0043B536AAB}">
      <dgm:prSet phldrT="[Текст]" custT="1"/>
      <dgm:spPr/>
      <dgm:t>
        <a:bodyPr anchor="ctr" anchorCtr="1"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с/хозяйства и регулирования рынков сельскохозяйственной продукции, сырья и продовольствия - 2 000,0 </a:t>
          </a:r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B7CCE0-EEFA-48A9-B066-1D82520494E7}" type="parTrans" cxnId="{435B32DE-2A6C-4304-8421-7F038E7680B2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DCF425-CE61-44B1-A0F2-9EE8A5DABD6D}" type="sibTrans" cxnId="{435B32DE-2A6C-4304-8421-7F038E7680B2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4AF7E8-A076-4EB7-AD1F-673B16A5CEB5}" type="pres">
      <dgm:prSet presAssocID="{CD233AE1-B786-45EA-B831-4C059BA29E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EB9E55-A265-4844-A336-19C7A0A73B36}" type="pres">
      <dgm:prSet presAssocID="{258A345E-1293-4D00-86EA-372388371331}" presName="hierRoot1" presStyleCnt="0">
        <dgm:presLayoutVars>
          <dgm:hierBranch val="init"/>
        </dgm:presLayoutVars>
      </dgm:prSet>
      <dgm:spPr/>
    </dgm:pt>
    <dgm:pt modelId="{9A1BCEF4-08B2-4318-AF4C-7DC1351498CF}" type="pres">
      <dgm:prSet presAssocID="{258A345E-1293-4D00-86EA-372388371331}" presName="rootComposite1" presStyleCnt="0"/>
      <dgm:spPr/>
    </dgm:pt>
    <dgm:pt modelId="{C6929872-55FC-4078-9141-BAE36ABC49A2}" type="pres">
      <dgm:prSet presAssocID="{258A345E-1293-4D00-86EA-372388371331}" presName="rootText1" presStyleLbl="node0" presStyleIdx="0" presStyleCnt="1" custScaleX="409899" custScaleY="44995" custLinFactNeighborX="2000" custLinFactNeighborY="3638">
        <dgm:presLayoutVars>
          <dgm:chPref val="3"/>
        </dgm:presLayoutVars>
      </dgm:prSet>
      <dgm:spPr>
        <a:prstGeom prst="roundRect">
          <a:avLst/>
        </a:prstGeom>
      </dgm:spPr>
    </dgm:pt>
    <dgm:pt modelId="{D8CBF618-45C6-4554-8DDD-3B120805EADD}" type="pres">
      <dgm:prSet presAssocID="{258A345E-1293-4D00-86EA-372388371331}" presName="rootConnector1" presStyleLbl="node1" presStyleIdx="0" presStyleCnt="0"/>
      <dgm:spPr/>
    </dgm:pt>
    <dgm:pt modelId="{4C3842D3-F0D4-40BD-8A6C-BCA9313C642F}" type="pres">
      <dgm:prSet presAssocID="{258A345E-1293-4D00-86EA-372388371331}" presName="hierChild2" presStyleCnt="0"/>
      <dgm:spPr/>
    </dgm:pt>
    <dgm:pt modelId="{B371B987-CAA3-415A-829F-ABB92A59FC61}" type="pres">
      <dgm:prSet presAssocID="{CC8155E1-FC34-4735-8BDE-3593C31588B4}" presName="Name37" presStyleLbl="parChTrans1D2" presStyleIdx="0" presStyleCnt="2"/>
      <dgm:spPr/>
    </dgm:pt>
    <dgm:pt modelId="{051D4BCF-F577-44AB-9606-64F839F7BD6B}" type="pres">
      <dgm:prSet presAssocID="{6BCF021F-AC44-4D5C-9581-DFB916A29BB8}" presName="hierRoot2" presStyleCnt="0">
        <dgm:presLayoutVars>
          <dgm:hierBranch val="init"/>
        </dgm:presLayoutVars>
      </dgm:prSet>
      <dgm:spPr/>
    </dgm:pt>
    <dgm:pt modelId="{9754DFE2-E6DC-4B4D-B82A-4719A666D1CC}" type="pres">
      <dgm:prSet presAssocID="{6BCF021F-AC44-4D5C-9581-DFB916A29BB8}" presName="rootComposite" presStyleCnt="0"/>
      <dgm:spPr/>
    </dgm:pt>
    <dgm:pt modelId="{13D4B8E8-FCEC-40D8-8DBC-324E6ED3A04B}" type="pres">
      <dgm:prSet presAssocID="{6BCF021F-AC44-4D5C-9581-DFB916A29BB8}" presName="rootText" presStyleLbl="node2" presStyleIdx="0" presStyleCnt="2" custScaleX="195982" custScaleY="62498" custLinFactNeighborX="-3407" custLinFactNeighborY="-19754">
        <dgm:presLayoutVars>
          <dgm:chPref val="3"/>
        </dgm:presLayoutVars>
      </dgm:prSet>
      <dgm:spPr>
        <a:prstGeom prst="round2DiagRect">
          <a:avLst/>
        </a:prstGeom>
      </dgm:spPr>
    </dgm:pt>
    <dgm:pt modelId="{9A65F2E7-5957-4288-B24B-B28B029869E3}" type="pres">
      <dgm:prSet presAssocID="{6BCF021F-AC44-4D5C-9581-DFB916A29BB8}" presName="rootConnector" presStyleLbl="node2" presStyleIdx="0" presStyleCnt="2"/>
      <dgm:spPr/>
    </dgm:pt>
    <dgm:pt modelId="{45C11E5F-0A87-45A4-8430-3B6D71BA7AEF}" type="pres">
      <dgm:prSet presAssocID="{6BCF021F-AC44-4D5C-9581-DFB916A29BB8}" presName="hierChild4" presStyleCnt="0"/>
      <dgm:spPr/>
    </dgm:pt>
    <dgm:pt modelId="{D6C226D1-5905-4B8B-9DDA-B8E0C675926A}" type="pres">
      <dgm:prSet presAssocID="{6BCF021F-AC44-4D5C-9581-DFB916A29BB8}" presName="hierChild5" presStyleCnt="0"/>
      <dgm:spPr/>
    </dgm:pt>
    <dgm:pt modelId="{80ED5289-A097-44B7-A86B-9B7FCDF7B014}" type="pres">
      <dgm:prSet presAssocID="{00B7CCE0-EEFA-48A9-B066-1D82520494E7}" presName="Name37" presStyleLbl="parChTrans1D2" presStyleIdx="1" presStyleCnt="2"/>
      <dgm:spPr/>
    </dgm:pt>
    <dgm:pt modelId="{7811C8AD-5E30-43E0-81F6-1B42FEAE12E9}" type="pres">
      <dgm:prSet presAssocID="{8C7F2BEC-0B85-4CDE-9114-B0043B536AAB}" presName="hierRoot2" presStyleCnt="0">
        <dgm:presLayoutVars>
          <dgm:hierBranch val="init"/>
        </dgm:presLayoutVars>
      </dgm:prSet>
      <dgm:spPr/>
    </dgm:pt>
    <dgm:pt modelId="{5AE928F7-C569-468C-A5FA-AB10632FEB88}" type="pres">
      <dgm:prSet presAssocID="{8C7F2BEC-0B85-4CDE-9114-B0043B536AAB}" presName="rootComposite" presStyleCnt="0"/>
      <dgm:spPr/>
    </dgm:pt>
    <dgm:pt modelId="{867A49FE-BF17-438D-9826-E094C6CD868A}" type="pres">
      <dgm:prSet presAssocID="{8C7F2BEC-0B85-4CDE-9114-B0043B536AAB}" presName="rootText" presStyleLbl="node2" presStyleIdx="1" presStyleCnt="2" custScaleX="287624" custScaleY="74930" custLinFactNeighborX="10792" custLinFactNeighborY="-19754">
        <dgm:presLayoutVars>
          <dgm:chPref val="3"/>
        </dgm:presLayoutVars>
      </dgm:prSet>
      <dgm:spPr>
        <a:prstGeom prst="round2DiagRect">
          <a:avLst/>
        </a:prstGeom>
      </dgm:spPr>
    </dgm:pt>
    <dgm:pt modelId="{CC780487-E548-4B2F-81B9-12032837D58F}" type="pres">
      <dgm:prSet presAssocID="{8C7F2BEC-0B85-4CDE-9114-B0043B536AAB}" presName="rootConnector" presStyleLbl="node2" presStyleIdx="1" presStyleCnt="2"/>
      <dgm:spPr/>
    </dgm:pt>
    <dgm:pt modelId="{048887D5-22B4-43D9-B683-FD47098A3124}" type="pres">
      <dgm:prSet presAssocID="{8C7F2BEC-0B85-4CDE-9114-B0043B536AAB}" presName="hierChild4" presStyleCnt="0"/>
      <dgm:spPr/>
    </dgm:pt>
    <dgm:pt modelId="{82735EAF-6011-4718-9B16-1A9F00E1BAFB}" type="pres">
      <dgm:prSet presAssocID="{8C7F2BEC-0B85-4CDE-9114-B0043B536AAB}" presName="hierChild5" presStyleCnt="0"/>
      <dgm:spPr/>
    </dgm:pt>
    <dgm:pt modelId="{AF7C87D8-14FF-4888-BB19-784B9F3311C3}" type="pres">
      <dgm:prSet presAssocID="{258A345E-1293-4D00-86EA-372388371331}" presName="hierChild3" presStyleCnt="0"/>
      <dgm:spPr/>
    </dgm:pt>
  </dgm:ptLst>
  <dgm:cxnLst>
    <dgm:cxn modelId="{9000CF13-8407-4ECE-8571-3607FAFAB76E}" type="presOf" srcId="{CD233AE1-B786-45EA-B831-4C059BA29EAE}" destId="{524AF7E8-A076-4EB7-AD1F-673B16A5CEB5}" srcOrd="0" destOrd="0" presId="urn:microsoft.com/office/officeart/2005/8/layout/orgChart1"/>
    <dgm:cxn modelId="{6D65E92B-876D-4BF5-AE53-654F486003E6}" type="presOf" srcId="{258A345E-1293-4D00-86EA-372388371331}" destId="{D8CBF618-45C6-4554-8DDD-3B120805EADD}" srcOrd="1" destOrd="0" presId="urn:microsoft.com/office/officeart/2005/8/layout/orgChart1"/>
    <dgm:cxn modelId="{EC64D66B-02CA-4D80-961F-82B37E920294}" type="presOf" srcId="{00B7CCE0-EEFA-48A9-B066-1D82520494E7}" destId="{80ED5289-A097-44B7-A86B-9B7FCDF7B014}" srcOrd="0" destOrd="0" presId="urn:microsoft.com/office/officeart/2005/8/layout/orgChart1"/>
    <dgm:cxn modelId="{FBCE646E-173A-409A-B18D-E144A8A95117}" type="presOf" srcId="{6BCF021F-AC44-4D5C-9581-DFB916A29BB8}" destId="{13D4B8E8-FCEC-40D8-8DBC-324E6ED3A04B}" srcOrd="0" destOrd="0" presId="urn:microsoft.com/office/officeart/2005/8/layout/orgChart1"/>
    <dgm:cxn modelId="{E2400A54-AB13-4B50-83B7-CC5A54BDD3A5}" type="presOf" srcId="{8C7F2BEC-0B85-4CDE-9114-B0043B536AAB}" destId="{CC780487-E548-4B2F-81B9-12032837D58F}" srcOrd="1" destOrd="0" presId="urn:microsoft.com/office/officeart/2005/8/layout/orgChart1"/>
    <dgm:cxn modelId="{13204258-2199-4F54-B08E-ACECB5EF1B24}" srcId="{258A345E-1293-4D00-86EA-372388371331}" destId="{6BCF021F-AC44-4D5C-9581-DFB916A29BB8}" srcOrd="0" destOrd="0" parTransId="{CC8155E1-FC34-4735-8BDE-3593C31588B4}" sibTransId="{31FACBAE-549F-4395-8D71-3F3E74208585}"/>
    <dgm:cxn modelId="{8C75C09C-1140-47D7-A905-0B320202135B}" type="presOf" srcId="{6BCF021F-AC44-4D5C-9581-DFB916A29BB8}" destId="{9A65F2E7-5957-4288-B24B-B28B029869E3}" srcOrd="1" destOrd="0" presId="urn:microsoft.com/office/officeart/2005/8/layout/orgChart1"/>
    <dgm:cxn modelId="{D2E208C5-8589-4C81-96FF-23B0C079286C}" type="presOf" srcId="{CC8155E1-FC34-4735-8BDE-3593C31588B4}" destId="{B371B987-CAA3-415A-829F-ABB92A59FC61}" srcOrd="0" destOrd="0" presId="urn:microsoft.com/office/officeart/2005/8/layout/orgChart1"/>
    <dgm:cxn modelId="{A368D5CA-7FB1-4CCD-B85C-2856478860D4}" type="presOf" srcId="{8C7F2BEC-0B85-4CDE-9114-B0043B536AAB}" destId="{867A49FE-BF17-438D-9826-E094C6CD868A}" srcOrd="0" destOrd="0" presId="urn:microsoft.com/office/officeart/2005/8/layout/orgChart1"/>
    <dgm:cxn modelId="{22D532D7-6202-4611-BD9C-41DADB0DE170}" type="presOf" srcId="{258A345E-1293-4D00-86EA-372388371331}" destId="{C6929872-55FC-4078-9141-BAE36ABC49A2}" srcOrd="0" destOrd="0" presId="urn:microsoft.com/office/officeart/2005/8/layout/orgChart1"/>
    <dgm:cxn modelId="{435B32DE-2A6C-4304-8421-7F038E7680B2}" srcId="{258A345E-1293-4D00-86EA-372388371331}" destId="{8C7F2BEC-0B85-4CDE-9114-B0043B536AAB}" srcOrd="1" destOrd="0" parTransId="{00B7CCE0-EEFA-48A9-B066-1D82520494E7}" sibTransId="{0EDCF425-CE61-44B1-A0F2-9EE8A5DABD6D}"/>
    <dgm:cxn modelId="{A8CA45F0-7922-44AA-84E6-C455A24D174E}" srcId="{CD233AE1-B786-45EA-B831-4C059BA29EAE}" destId="{258A345E-1293-4D00-86EA-372388371331}" srcOrd="0" destOrd="0" parTransId="{80424D3A-D557-43BD-A034-D68FF30A6093}" sibTransId="{BB5F9891-5899-44C2-AAC8-D58960563C83}"/>
    <dgm:cxn modelId="{B9ACF9C2-24C9-498F-8FF6-0D5B78428324}" type="presParOf" srcId="{524AF7E8-A076-4EB7-AD1F-673B16A5CEB5}" destId="{6DEB9E55-A265-4844-A336-19C7A0A73B36}" srcOrd="0" destOrd="0" presId="urn:microsoft.com/office/officeart/2005/8/layout/orgChart1"/>
    <dgm:cxn modelId="{15B19FAF-0BD0-493A-A016-72A47DE00789}" type="presParOf" srcId="{6DEB9E55-A265-4844-A336-19C7A0A73B36}" destId="{9A1BCEF4-08B2-4318-AF4C-7DC1351498CF}" srcOrd="0" destOrd="0" presId="urn:microsoft.com/office/officeart/2005/8/layout/orgChart1"/>
    <dgm:cxn modelId="{531D755A-3B6E-4ACA-91B6-DD86E35E4DEA}" type="presParOf" srcId="{9A1BCEF4-08B2-4318-AF4C-7DC1351498CF}" destId="{C6929872-55FC-4078-9141-BAE36ABC49A2}" srcOrd="0" destOrd="0" presId="urn:microsoft.com/office/officeart/2005/8/layout/orgChart1"/>
    <dgm:cxn modelId="{04199321-52EC-4D34-854E-FF391F45B582}" type="presParOf" srcId="{9A1BCEF4-08B2-4318-AF4C-7DC1351498CF}" destId="{D8CBF618-45C6-4554-8DDD-3B120805EADD}" srcOrd="1" destOrd="0" presId="urn:microsoft.com/office/officeart/2005/8/layout/orgChart1"/>
    <dgm:cxn modelId="{D866A2F7-1C6E-4373-ABB5-8D5A17CBA76B}" type="presParOf" srcId="{6DEB9E55-A265-4844-A336-19C7A0A73B36}" destId="{4C3842D3-F0D4-40BD-8A6C-BCA9313C642F}" srcOrd="1" destOrd="0" presId="urn:microsoft.com/office/officeart/2005/8/layout/orgChart1"/>
    <dgm:cxn modelId="{4DE46FC2-547A-452A-8A56-9CAF8E7A3AA2}" type="presParOf" srcId="{4C3842D3-F0D4-40BD-8A6C-BCA9313C642F}" destId="{B371B987-CAA3-415A-829F-ABB92A59FC61}" srcOrd="0" destOrd="0" presId="urn:microsoft.com/office/officeart/2005/8/layout/orgChart1"/>
    <dgm:cxn modelId="{C5AD7ED1-6C17-48A0-BC27-3149DBFF347B}" type="presParOf" srcId="{4C3842D3-F0D4-40BD-8A6C-BCA9313C642F}" destId="{051D4BCF-F577-44AB-9606-64F839F7BD6B}" srcOrd="1" destOrd="0" presId="urn:microsoft.com/office/officeart/2005/8/layout/orgChart1"/>
    <dgm:cxn modelId="{18523DFD-0AD0-4DE4-BDEC-24D91C333965}" type="presParOf" srcId="{051D4BCF-F577-44AB-9606-64F839F7BD6B}" destId="{9754DFE2-E6DC-4B4D-B82A-4719A666D1CC}" srcOrd="0" destOrd="0" presId="urn:microsoft.com/office/officeart/2005/8/layout/orgChart1"/>
    <dgm:cxn modelId="{1C1E8D63-6E8E-4D48-9826-CFC8CC3BB6D8}" type="presParOf" srcId="{9754DFE2-E6DC-4B4D-B82A-4719A666D1CC}" destId="{13D4B8E8-FCEC-40D8-8DBC-324E6ED3A04B}" srcOrd="0" destOrd="0" presId="urn:microsoft.com/office/officeart/2005/8/layout/orgChart1"/>
    <dgm:cxn modelId="{C6D6B2D2-6D1C-4CA6-B56B-8DDDCA31ACA5}" type="presParOf" srcId="{9754DFE2-E6DC-4B4D-B82A-4719A666D1CC}" destId="{9A65F2E7-5957-4288-B24B-B28B029869E3}" srcOrd="1" destOrd="0" presId="urn:microsoft.com/office/officeart/2005/8/layout/orgChart1"/>
    <dgm:cxn modelId="{805868A0-54F9-4224-92DD-65C853B271D8}" type="presParOf" srcId="{051D4BCF-F577-44AB-9606-64F839F7BD6B}" destId="{45C11E5F-0A87-45A4-8430-3B6D71BA7AEF}" srcOrd="1" destOrd="0" presId="urn:microsoft.com/office/officeart/2005/8/layout/orgChart1"/>
    <dgm:cxn modelId="{57A013D5-FD6F-4619-B3E5-18AAA6DBC9E6}" type="presParOf" srcId="{051D4BCF-F577-44AB-9606-64F839F7BD6B}" destId="{D6C226D1-5905-4B8B-9DDA-B8E0C675926A}" srcOrd="2" destOrd="0" presId="urn:microsoft.com/office/officeart/2005/8/layout/orgChart1"/>
    <dgm:cxn modelId="{998FC8DB-13A9-459F-9DE0-70B3CBA50EC6}" type="presParOf" srcId="{4C3842D3-F0D4-40BD-8A6C-BCA9313C642F}" destId="{80ED5289-A097-44B7-A86B-9B7FCDF7B014}" srcOrd="2" destOrd="0" presId="urn:microsoft.com/office/officeart/2005/8/layout/orgChart1"/>
    <dgm:cxn modelId="{AB4A3599-528F-4D25-8573-390D0DB99F62}" type="presParOf" srcId="{4C3842D3-F0D4-40BD-8A6C-BCA9313C642F}" destId="{7811C8AD-5E30-43E0-81F6-1B42FEAE12E9}" srcOrd="3" destOrd="0" presId="urn:microsoft.com/office/officeart/2005/8/layout/orgChart1"/>
    <dgm:cxn modelId="{DA4BBC0C-0542-4AF9-B267-3AB1C26B33DE}" type="presParOf" srcId="{7811C8AD-5E30-43E0-81F6-1B42FEAE12E9}" destId="{5AE928F7-C569-468C-A5FA-AB10632FEB88}" srcOrd="0" destOrd="0" presId="urn:microsoft.com/office/officeart/2005/8/layout/orgChart1"/>
    <dgm:cxn modelId="{1350CDDB-0DE6-4EF7-AFCB-D1793E8DB30F}" type="presParOf" srcId="{5AE928F7-C569-468C-A5FA-AB10632FEB88}" destId="{867A49FE-BF17-438D-9826-E094C6CD868A}" srcOrd="0" destOrd="0" presId="urn:microsoft.com/office/officeart/2005/8/layout/orgChart1"/>
    <dgm:cxn modelId="{297F9134-C38E-40D8-89C5-D0234B2B49EB}" type="presParOf" srcId="{5AE928F7-C569-468C-A5FA-AB10632FEB88}" destId="{CC780487-E548-4B2F-81B9-12032837D58F}" srcOrd="1" destOrd="0" presId="urn:microsoft.com/office/officeart/2005/8/layout/orgChart1"/>
    <dgm:cxn modelId="{44E92ECF-1C99-4C0C-BE3D-600CC27A2A3D}" type="presParOf" srcId="{7811C8AD-5E30-43E0-81F6-1B42FEAE12E9}" destId="{048887D5-22B4-43D9-B683-FD47098A3124}" srcOrd="1" destOrd="0" presId="urn:microsoft.com/office/officeart/2005/8/layout/orgChart1"/>
    <dgm:cxn modelId="{F765FAFA-9652-4C03-A57D-8CE302CC0CD3}" type="presParOf" srcId="{7811C8AD-5E30-43E0-81F6-1B42FEAE12E9}" destId="{82735EAF-6011-4718-9B16-1A9F00E1BAFB}" srcOrd="2" destOrd="0" presId="urn:microsoft.com/office/officeart/2005/8/layout/orgChart1"/>
    <dgm:cxn modelId="{0F9E3D8A-25FF-4711-AD82-D4B47AC8E0DC}" type="presParOf" srcId="{6DEB9E55-A265-4844-A336-19C7A0A73B36}" destId="{AF7C87D8-14FF-4888-BB19-784B9F3311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233AE1-B786-45EA-B831-4C059BA29EAE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58A345E-1293-4D00-86EA-372388371331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3) На благоустройство сельских территорий на сумму 266,0 тыс. руб., трудоустройство безработных граждан</a:t>
          </a:r>
        </a:p>
      </dgm:t>
    </dgm:pt>
    <dgm:pt modelId="{80424D3A-D557-43BD-A034-D68FF30A6093}" type="parTrans" cxnId="{A8CA45F0-7922-44AA-84E6-C455A24D174E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5F9891-5899-44C2-AAC8-D58960563C83}" type="sibTrans" cxnId="{A8CA45F0-7922-44AA-84E6-C455A24D174E}">
      <dgm:prSet/>
      <dgm:spPr/>
      <dgm:t>
        <a:bodyPr/>
        <a:lstStyle/>
        <a:p>
          <a:endParaRPr lang="ru-RU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4AF7E8-A076-4EB7-AD1F-673B16A5CEB5}" type="pres">
      <dgm:prSet presAssocID="{CD233AE1-B786-45EA-B831-4C059BA29E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EB9E55-A265-4844-A336-19C7A0A73B36}" type="pres">
      <dgm:prSet presAssocID="{258A345E-1293-4D00-86EA-372388371331}" presName="hierRoot1" presStyleCnt="0">
        <dgm:presLayoutVars>
          <dgm:hierBranch val="init"/>
        </dgm:presLayoutVars>
      </dgm:prSet>
      <dgm:spPr/>
    </dgm:pt>
    <dgm:pt modelId="{9A1BCEF4-08B2-4318-AF4C-7DC1351498CF}" type="pres">
      <dgm:prSet presAssocID="{258A345E-1293-4D00-86EA-372388371331}" presName="rootComposite1" presStyleCnt="0"/>
      <dgm:spPr/>
    </dgm:pt>
    <dgm:pt modelId="{C6929872-55FC-4078-9141-BAE36ABC49A2}" type="pres">
      <dgm:prSet presAssocID="{258A345E-1293-4D00-86EA-372388371331}" presName="rootText1" presStyleLbl="node0" presStyleIdx="0" presStyleCnt="1" custScaleX="601248" custScaleY="44995" custLinFactNeighborX="-552" custLinFactNeighborY="28084">
        <dgm:presLayoutVars>
          <dgm:chPref val="3"/>
        </dgm:presLayoutVars>
      </dgm:prSet>
      <dgm:spPr>
        <a:prstGeom prst="roundRect">
          <a:avLst/>
        </a:prstGeom>
      </dgm:spPr>
    </dgm:pt>
    <dgm:pt modelId="{D8CBF618-45C6-4554-8DDD-3B120805EADD}" type="pres">
      <dgm:prSet presAssocID="{258A345E-1293-4D00-86EA-372388371331}" presName="rootConnector1" presStyleLbl="node1" presStyleIdx="0" presStyleCnt="0"/>
      <dgm:spPr/>
    </dgm:pt>
    <dgm:pt modelId="{4C3842D3-F0D4-40BD-8A6C-BCA9313C642F}" type="pres">
      <dgm:prSet presAssocID="{258A345E-1293-4D00-86EA-372388371331}" presName="hierChild2" presStyleCnt="0"/>
      <dgm:spPr/>
    </dgm:pt>
    <dgm:pt modelId="{AF7C87D8-14FF-4888-BB19-784B9F3311C3}" type="pres">
      <dgm:prSet presAssocID="{258A345E-1293-4D00-86EA-372388371331}" presName="hierChild3" presStyleCnt="0"/>
      <dgm:spPr/>
    </dgm:pt>
  </dgm:ptLst>
  <dgm:cxnLst>
    <dgm:cxn modelId="{AE6834D1-609D-4930-829D-0511ED4B08A8}" type="presOf" srcId="{CD233AE1-B786-45EA-B831-4C059BA29EAE}" destId="{524AF7E8-A076-4EB7-AD1F-673B16A5CEB5}" srcOrd="0" destOrd="0" presId="urn:microsoft.com/office/officeart/2005/8/layout/orgChart1"/>
    <dgm:cxn modelId="{4C7613E2-1443-4C16-8434-9F89E02655FB}" type="presOf" srcId="{258A345E-1293-4D00-86EA-372388371331}" destId="{D8CBF618-45C6-4554-8DDD-3B120805EADD}" srcOrd="1" destOrd="0" presId="urn:microsoft.com/office/officeart/2005/8/layout/orgChart1"/>
    <dgm:cxn modelId="{016B4AEF-3A75-42DA-8140-B723BAEFD5FB}" type="presOf" srcId="{258A345E-1293-4D00-86EA-372388371331}" destId="{C6929872-55FC-4078-9141-BAE36ABC49A2}" srcOrd="0" destOrd="0" presId="urn:microsoft.com/office/officeart/2005/8/layout/orgChart1"/>
    <dgm:cxn modelId="{A8CA45F0-7922-44AA-84E6-C455A24D174E}" srcId="{CD233AE1-B786-45EA-B831-4C059BA29EAE}" destId="{258A345E-1293-4D00-86EA-372388371331}" srcOrd="0" destOrd="0" parTransId="{80424D3A-D557-43BD-A034-D68FF30A6093}" sibTransId="{BB5F9891-5899-44C2-AAC8-D58960563C83}"/>
    <dgm:cxn modelId="{E4765E21-181A-4B1B-B7D2-32EEEC55C001}" type="presParOf" srcId="{524AF7E8-A076-4EB7-AD1F-673B16A5CEB5}" destId="{6DEB9E55-A265-4844-A336-19C7A0A73B36}" srcOrd="0" destOrd="0" presId="urn:microsoft.com/office/officeart/2005/8/layout/orgChart1"/>
    <dgm:cxn modelId="{1AA7B06B-213F-4875-A7F1-42A733E564D9}" type="presParOf" srcId="{6DEB9E55-A265-4844-A336-19C7A0A73B36}" destId="{9A1BCEF4-08B2-4318-AF4C-7DC1351498CF}" srcOrd="0" destOrd="0" presId="urn:microsoft.com/office/officeart/2005/8/layout/orgChart1"/>
    <dgm:cxn modelId="{11B5FB3E-7FDE-457B-B572-0C0B82A3D1C0}" type="presParOf" srcId="{9A1BCEF4-08B2-4318-AF4C-7DC1351498CF}" destId="{C6929872-55FC-4078-9141-BAE36ABC49A2}" srcOrd="0" destOrd="0" presId="urn:microsoft.com/office/officeart/2005/8/layout/orgChart1"/>
    <dgm:cxn modelId="{E335EB6C-1A75-4B17-B586-CE206E957538}" type="presParOf" srcId="{9A1BCEF4-08B2-4318-AF4C-7DC1351498CF}" destId="{D8CBF618-45C6-4554-8DDD-3B120805EADD}" srcOrd="1" destOrd="0" presId="urn:microsoft.com/office/officeart/2005/8/layout/orgChart1"/>
    <dgm:cxn modelId="{BB8D916F-E274-4732-9F01-D7313ACA68E2}" type="presParOf" srcId="{6DEB9E55-A265-4844-A336-19C7A0A73B36}" destId="{4C3842D3-F0D4-40BD-8A6C-BCA9313C642F}" srcOrd="1" destOrd="0" presId="urn:microsoft.com/office/officeart/2005/8/layout/orgChart1"/>
    <dgm:cxn modelId="{5B4E839E-ADD3-4F3C-933C-7DE15C9870C4}" type="presParOf" srcId="{6DEB9E55-A265-4844-A336-19C7A0A73B36}" destId="{AF7C87D8-14FF-4888-BB19-784B9F3311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6385C-0CDB-4B3D-977D-8874BECC6EB8}">
      <dsp:nvSpPr>
        <dsp:cNvPr id="0" name=""/>
        <dsp:cNvSpPr/>
      </dsp:nvSpPr>
      <dsp:spPr>
        <a:xfrm>
          <a:off x="-50175" y="57561"/>
          <a:ext cx="4248472" cy="911360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          </a:t>
          </a:r>
          <a:r>
            <a:rPr lang="ru-RU" sz="1600" i="1" kern="1200" dirty="0"/>
            <a:t>Первоначально             утвержденные параметры</a:t>
          </a:r>
        </a:p>
      </dsp:txBody>
      <dsp:txXfrm>
        <a:off x="-50175" y="57561"/>
        <a:ext cx="3307641" cy="911360"/>
      </dsp:txXfrm>
    </dsp:sp>
    <dsp:sp modelId="{220D7161-70DC-47C8-B8D0-CA2E4EC4DB52}">
      <dsp:nvSpPr>
        <dsp:cNvPr id="0" name=""/>
        <dsp:cNvSpPr/>
      </dsp:nvSpPr>
      <dsp:spPr>
        <a:xfrm>
          <a:off x="2725208" y="259001"/>
          <a:ext cx="1377626" cy="5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71EAF5-3C2F-4D35-BEDE-8D2071EB1864}">
      <dsp:nvSpPr>
        <dsp:cNvPr id="0" name=""/>
        <dsp:cNvSpPr/>
      </dsp:nvSpPr>
      <dsp:spPr>
        <a:xfrm>
          <a:off x="-43435" y="1008109"/>
          <a:ext cx="4248472" cy="911360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3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/>
            <a:t>Общие изменения (+) за год </a:t>
          </a:r>
        </a:p>
      </dsp:txBody>
      <dsp:txXfrm>
        <a:off x="-43435" y="1008109"/>
        <a:ext cx="3307641" cy="911360"/>
      </dsp:txXfrm>
    </dsp:sp>
    <dsp:sp modelId="{2FD69C4F-25C6-4583-9A3B-E41E0B85FCCB}">
      <dsp:nvSpPr>
        <dsp:cNvPr id="0" name=""/>
        <dsp:cNvSpPr/>
      </dsp:nvSpPr>
      <dsp:spPr>
        <a:xfrm>
          <a:off x="2912122" y="1220588"/>
          <a:ext cx="1205707" cy="4751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9AF92E-CF3B-4B49-B3D0-C84E61A8735B}">
      <dsp:nvSpPr>
        <dsp:cNvPr id="0" name=""/>
        <dsp:cNvSpPr/>
      </dsp:nvSpPr>
      <dsp:spPr>
        <a:xfrm>
          <a:off x="-84046" y="1978207"/>
          <a:ext cx="4248472" cy="911360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/>
            <a:t>Уточненные параметры</a:t>
          </a:r>
        </a:p>
      </dsp:txBody>
      <dsp:txXfrm>
        <a:off x="-84046" y="1978207"/>
        <a:ext cx="3307641" cy="911360"/>
      </dsp:txXfrm>
    </dsp:sp>
    <dsp:sp modelId="{84BFB333-064E-4D4D-9018-28A305384E9A}">
      <dsp:nvSpPr>
        <dsp:cNvPr id="0" name=""/>
        <dsp:cNvSpPr/>
      </dsp:nvSpPr>
      <dsp:spPr>
        <a:xfrm>
          <a:off x="2760269" y="2175584"/>
          <a:ext cx="1368152" cy="55912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6385C-0CDB-4B3D-977D-8874BECC6EB8}">
      <dsp:nvSpPr>
        <dsp:cNvPr id="0" name=""/>
        <dsp:cNvSpPr/>
      </dsp:nvSpPr>
      <dsp:spPr>
        <a:xfrm>
          <a:off x="0" y="55264"/>
          <a:ext cx="4312096" cy="911360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i="1" kern="1200" dirty="0"/>
            <a:t>Первоначально               утвержденные параметры</a:t>
          </a:r>
        </a:p>
      </dsp:txBody>
      <dsp:txXfrm>
        <a:off x="953555" y="55264"/>
        <a:ext cx="3358540" cy="911360"/>
      </dsp:txXfrm>
    </dsp:sp>
    <dsp:sp modelId="{220D7161-70DC-47C8-B8D0-CA2E4EC4DB52}">
      <dsp:nvSpPr>
        <dsp:cNvPr id="0" name=""/>
        <dsp:cNvSpPr/>
      </dsp:nvSpPr>
      <dsp:spPr>
        <a:xfrm>
          <a:off x="-685" y="301434"/>
          <a:ext cx="1388641" cy="4890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71EAF5-3C2F-4D35-BEDE-8D2071EB1864}">
      <dsp:nvSpPr>
        <dsp:cNvPr id="0" name=""/>
        <dsp:cNvSpPr/>
      </dsp:nvSpPr>
      <dsp:spPr>
        <a:xfrm>
          <a:off x="0" y="1017442"/>
          <a:ext cx="4312096" cy="911360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3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      </a:t>
          </a:r>
          <a:r>
            <a:rPr lang="ru-RU" sz="1600" i="1" kern="1200" dirty="0"/>
            <a:t>Общие изменения (+) за год</a:t>
          </a:r>
        </a:p>
      </dsp:txBody>
      <dsp:txXfrm>
        <a:off x="953555" y="1017442"/>
        <a:ext cx="3358540" cy="911360"/>
      </dsp:txXfrm>
    </dsp:sp>
    <dsp:sp modelId="{2FD69C4F-25C6-4583-9A3B-E41E0B85FCCB}">
      <dsp:nvSpPr>
        <dsp:cNvPr id="0" name=""/>
        <dsp:cNvSpPr/>
      </dsp:nvSpPr>
      <dsp:spPr>
        <a:xfrm>
          <a:off x="76188" y="1220588"/>
          <a:ext cx="1117160" cy="47517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9AF92E-CF3B-4B49-B3D0-C84E61A8735B}">
      <dsp:nvSpPr>
        <dsp:cNvPr id="0" name=""/>
        <dsp:cNvSpPr/>
      </dsp:nvSpPr>
      <dsp:spPr>
        <a:xfrm>
          <a:off x="34705" y="1994994"/>
          <a:ext cx="4312096" cy="911360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   </a:t>
          </a:r>
          <a:r>
            <a:rPr lang="ru-RU" sz="1600" i="1" kern="1200" dirty="0"/>
            <a:t>Уточненные параметры</a:t>
          </a:r>
        </a:p>
      </dsp:txBody>
      <dsp:txXfrm>
        <a:off x="988261" y="1994994"/>
        <a:ext cx="3358540" cy="911360"/>
      </dsp:txXfrm>
    </dsp:sp>
    <dsp:sp modelId="{84BFB333-064E-4D4D-9018-28A305384E9A}">
      <dsp:nvSpPr>
        <dsp:cNvPr id="0" name=""/>
        <dsp:cNvSpPr/>
      </dsp:nvSpPr>
      <dsp:spPr>
        <a:xfrm>
          <a:off x="38384" y="2164370"/>
          <a:ext cx="1427407" cy="57033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35E53-B1AC-4F19-A44D-C09461A37C92}">
      <dsp:nvSpPr>
        <dsp:cNvPr id="0" name=""/>
        <dsp:cNvSpPr/>
      </dsp:nvSpPr>
      <dsp:spPr>
        <a:xfrm>
          <a:off x="4802505" y="2409287"/>
          <a:ext cx="91440" cy="448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877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41215-44E3-4D2C-AF9F-94ADA079CA20}">
      <dsp:nvSpPr>
        <dsp:cNvPr id="0" name=""/>
        <dsp:cNvSpPr/>
      </dsp:nvSpPr>
      <dsp:spPr>
        <a:xfrm>
          <a:off x="2962275" y="980680"/>
          <a:ext cx="1885950" cy="448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823"/>
              </a:lnTo>
              <a:lnTo>
                <a:pt x="1885950" y="305823"/>
              </a:lnTo>
              <a:lnTo>
                <a:pt x="1885950" y="4487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D931B-FE6F-48DA-9B5E-91E861C94C71}">
      <dsp:nvSpPr>
        <dsp:cNvPr id="0" name=""/>
        <dsp:cNvSpPr/>
      </dsp:nvSpPr>
      <dsp:spPr>
        <a:xfrm>
          <a:off x="2916555" y="2409287"/>
          <a:ext cx="91440" cy="448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877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92493-EC24-4DBD-9683-A883F6084603}">
      <dsp:nvSpPr>
        <dsp:cNvPr id="0" name=""/>
        <dsp:cNvSpPr/>
      </dsp:nvSpPr>
      <dsp:spPr>
        <a:xfrm>
          <a:off x="2916555" y="980680"/>
          <a:ext cx="91440" cy="448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87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7DF75-4257-4005-8105-490F697E6446}">
      <dsp:nvSpPr>
        <dsp:cNvPr id="0" name=""/>
        <dsp:cNvSpPr/>
      </dsp:nvSpPr>
      <dsp:spPr>
        <a:xfrm>
          <a:off x="1030605" y="2409287"/>
          <a:ext cx="91440" cy="448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8770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F6009-4BCC-45C9-816C-5EC56586D2BB}">
      <dsp:nvSpPr>
        <dsp:cNvPr id="0" name=""/>
        <dsp:cNvSpPr/>
      </dsp:nvSpPr>
      <dsp:spPr>
        <a:xfrm>
          <a:off x="1076325" y="980680"/>
          <a:ext cx="1885950" cy="448770"/>
        </a:xfrm>
        <a:custGeom>
          <a:avLst/>
          <a:gdLst/>
          <a:ahLst/>
          <a:cxnLst/>
          <a:rect l="0" t="0" r="0" b="0"/>
          <a:pathLst>
            <a:path>
              <a:moveTo>
                <a:pt x="1885950" y="0"/>
              </a:moveTo>
              <a:lnTo>
                <a:pt x="1885950" y="305823"/>
              </a:lnTo>
              <a:lnTo>
                <a:pt x="0" y="305823"/>
              </a:lnTo>
              <a:lnTo>
                <a:pt x="0" y="4487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4E773-C378-461C-BDBB-0EB4EC08C81F}">
      <dsp:nvSpPr>
        <dsp:cNvPr id="0" name=""/>
        <dsp:cNvSpPr/>
      </dsp:nvSpPr>
      <dsp:spPr>
        <a:xfrm>
          <a:off x="2190750" y="843"/>
          <a:ext cx="1543049" cy="979836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AA08266-AF75-42F5-A4F3-E29C6EB62CF7}">
      <dsp:nvSpPr>
        <dsp:cNvPr id="0" name=""/>
        <dsp:cNvSpPr/>
      </dsp:nvSpPr>
      <dsp:spPr>
        <a:xfrm>
          <a:off x="2362200" y="163721"/>
          <a:ext cx="1543049" cy="979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Доходы бюджета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 1 737 058,6 тыс. руб.</a:t>
          </a:r>
        </a:p>
      </dsp:txBody>
      <dsp:txXfrm>
        <a:off x="2390898" y="192419"/>
        <a:ext cx="1485653" cy="922440"/>
      </dsp:txXfrm>
    </dsp:sp>
    <dsp:sp modelId="{2EDFDA2B-ED6A-4880-8525-51C95E5F5698}">
      <dsp:nvSpPr>
        <dsp:cNvPr id="0" name=""/>
        <dsp:cNvSpPr/>
      </dsp:nvSpPr>
      <dsp:spPr>
        <a:xfrm>
          <a:off x="304800" y="1429450"/>
          <a:ext cx="1543049" cy="979836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C987D41-4B43-4A31-8CE9-E4EC4A37DE5A}">
      <dsp:nvSpPr>
        <dsp:cNvPr id="0" name=""/>
        <dsp:cNvSpPr/>
      </dsp:nvSpPr>
      <dsp:spPr>
        <a:xfrm>
          <a:off x="476250" y="1592328"/>
          <a:ext cx="1543049" cy="979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Налоговые доходы</a:t>
          </a:r>
        </a:p>
      </dsp:txBody>
      <dsp:txXfrm>
        <a:off x="504948" y="1621026"/>
        <a:ext cx="1485653" cy="922440"/>
      </dsp:txXfrm>
    </dsp:sp>
    <dsp:sp modelId="{E28E8C04-C09A-4C22-BEE3-8AD3D7A2DA28}">
      <dsp:nvSpPr>
        <dsp:cNvPr id="0" name=""/>
        <dsp:cNvSpPr/>
      </dsp:nvSpPr>
      <dsp:spPr>
        <a:xfrm>
          <a:off x="304800" y="2858058"/>
          <a:ext cx="1543049" cy="979836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DB6DF4-14CE-4369-9DB0-4545B0154363}">
      <dsp:nvSpPr>
        <dsp:cNvPr id="0" name=""/>
        <dsp:cNvSpPr/>
      </dsp:nvSpPr>
      <dsp:spPr>
        <a:xfrm>
          <a:off x="476250" y="3020935"/>
          <a:ext cx="1543049" cy="979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376 793,7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тыс. руб.</a:t>
          </a:r>
        </a:p>
      </dsp:txBody>
      <dsp:txXfrm>
        <a:off x="504948" y="3049633"/>
        <a:ext cx="1485653" cy="922440"/>
      </dsp:txXfrm>
    </dsp:sp>
    <dsp:sp modelId="{00328512-4291-4AED-89ED-9B8FDBB073D1}">
      <dsp:nvSpPr>
        <dsp:cNvPr id="0" name=""/>
        <dsp:cNvSpPr/>
      </dsp:nvSpPr>
      <dsp:spPr>
        <a:xfrm>
          <a:off x="2190750" y="1429450"/>
          <a:ext cx="1543049" cy="979836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B27048-8CDB-4215-BD78-C82CA6877A11}">
      <dsp:nvSpPr>
        <dsp:cNvPr id="0" name=""/>
        <dsp:cNvSpPr/>
      </dsp:nvSpPr>
      <dsp:spPr>
        <a:xfrm>
          <a:off x="2362200" y="1592328"/>
          <a:ext cx="1543049" cy="979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Неналоговые доходы</a:t>
          </a:r>
        </a:p>
      </dsp:txBody>
      <dsp:txXfrm>
        <a:off x="2390898" y="1621026"/>
        <a:ext cx="1485653" cy="922440"/>
      </dsp:txXfrm>
    </dsp:sp>
    <dsp:sp modelId="{A4E9AC04-7BBA-4F04-86DB-65A348CB5CF9}">
      <dsp:nvSpPr>
        <dsp:cNvPr id="0" name=""/>
        <dsp:cNvSpPr/>
      </dsp:nvSpPr>
      <dsp:spPr>
        <a:xfrm>
          <a:off x="2190750" y="2858058"/>
          <a:ext cx="1543049" cy="979836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E6E00F0-9A60-4EAC-9909-DA04F5CAF0BF}">
      <dsp:nvSpPr>
        <dsp:cNvPr id="0" name=""/>
        <dsp:cNvSpPr/>
      </dsp:nvSpPr>
      <dsp:spPr>
        <a:xfrm>
          <a:off x="2362200" y="3020935"/>
          <a:ext cx="1543049" cy="979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33 151,5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тыс. руб.</a:t>
          </a:r>
        </a:p>
      </dsp:txBody>
      <dsp:txXfrm>
        <a:off x="2390898" y="3049633"/>
        <a:ext cx="1485653" cy="922440"/>
      </dsp:txXfrm>
    </dsp:sp>
    <dsp:sp modelId="{7DA3EAEB-62BD-4450-8CB5-4B2653131072}">
      <dsp:nvSpPr>
        <dsp:cNvPr id="0" name=""/>
        <dsp:cNvSpPr/>
      </dsp:nvSpPr>
      <dsp:spPr>
        <a:xfrm>
          <a:off x="4076700" y="1429450"/>
          <a:ext cx="1543049" cy="979836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02D3C8-481A-4C48-A4AE-2D06B2BE3EA5}">
      <dsp:nvSpPr>
        <dsp:cNvPr id="0" name=""/>
        <dsp:cNvSpPr/>
      </dsp:nvSpPr>
      <dsp:spPr>
        <a:xfrm>
          <a:off x="4248150" y="1592328"/>
          <a:ext cx="1543049" cy="979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Безвозмездные поступления</a:t>
          </a:r>
        </a:p>
      </dsp:txBody>
      <dsp:txXfrm>
        <a:off x="4276848" y="1621026"/>
        <a:ext cx="1485653" cy="922440"/>
      </dsp:txXfrm>
    </dsp:sp>
    <dsp:sp modelId="{645EC026-5210-4159-B2A4-EB9CE9510496}">
      <dsp:nvSpPr>
        <dsp:cNvPr id="0" name=""/>
        <dsp:cNvSpPr/>
      </dsp:nvSpPr>
      <dsp:spPr>
        <a:xfrm>
          <a:off x="4076700" y="2858058"/>
          <a:ext cx="1543049" cy="979836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E3A4898-211F-418A-B3A0-89844CFD099E}">
      <dsp:nvSpPr>
        <dsp:cNvPr id="0" name=""/>
        <dsp:cNvSpPr/>
      </dsp:nvSpPr>
      <dsp:spPr>
        <a:xfrm>
          <a:off x="4248150" y="3020935"/>
          <a:ext cx="1543049" cy="979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1 327 113,4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тыс. руб.</a:t>
          </a:r>
        </a:p>
      </dsp:txBody>
      <dsp:txXfrm>
        <a:off x="4276848" y="3049633"/>
        <a:ext cx="1485653" cy="9224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1EC6F-3C08-4943-94EE-29B64E831547}">
      <dsp:nvSpPr>
        <dsp:cNvPr id="0" name=""/>
        <dsp:cNvSpPr/>
      </dsp:nvSpPr>
      <dsp:spPr>
        <a:xfrm>
          <a:off x="3615168" y="249592"/>
          <a:ext cx="2937661" cy="175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61"/>
              </a:lnTo>
              <a:lnTo>
                <a:pt x="2937661" y="89861"/>
              </a:lnTo>
              <a:lnTo>
                <a:pt x="2937661" y="17597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A4CFD-8229-4209-9CC4-111BD206C05C}">
      <dsp:nvSpPr>
        <dsp:cNvPr id="0" name=""/>
        <dsp:cNvSpPr/>
      </dsp:nvSpPr>
      <dsp:spPr>
        <a:xfrm>
          <a:off x="3615168" y="249592"/>
          <a:ext cx="1185128" cy="17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213"/>
              </a:lnTo>
              <a:lnTo>
                <a:pt x="1185128" y="88213"/>
              </a:lnTo>
              <a:lnTo>
                <a:pt x="1185128" y="17432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D5289-A097-44B7-A86B-9B7FCDF7B014}">
      <dsp:nvSpPr>
        <dsp:cNvPr id="0" name=""/>
        <dsp:cNvSpPr/>
      </dsp:nvSpPr>
      <dsp:spPr>
        <a:xfrm>
          <a:off x="2869418" y="249592"/>
          <a:ext cx="745750" cy="174323"/>
        </a:xfrm>
        <a:custGeom>
          <a:avLst/>
          <a:gdLst/>
          <a:ahLst/>
          <a:cxnLst/>
          <a:rect l="0" t="0" r="0" b="0"/>
          <a:pathLst>
            <a:path>
              <a:moveTo>
                <a:pt x="745750" y="0"/>
              </a:moveTo>
              <a:lnTo>
                <a:pt x="745750" y="88213"/>
              </a:lnTo>
              <a:lnTo>
                <a:pt x="0" y="88213"/>
              </a:lnTo>
              <a:lnTo>
                <a:pt x="0" y="17432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1B987-CAA3-415A-829F-ABB92A59FC61}">
      <dsp:nvSpPr>
        <dsp:cNvPr id="0" name=""/>
        <dsp:cNvSpPr/>
      </dsp:nvSpPr>
      <dsp:spPr>
        <a:xfrm>
          <a:off x="1021381" y="249592"/>
          <a:ext cx="2593787" cy="173339"/>
        </a:xfrm>
        <a:custGeom>
          <a:avLst/>
          <a:gdLst/>
          <a:ahLst/>
          <a:cxnLst/>
          <a:rect l="0" t="0" r="0" b="0"/>
          <a:pathLst>
            <a:path>
              <a:moveTo>
                <a:pt x="2593787" y="0"/>
              </a:moveTo>
              <a:lnTo>
                <a:pt x="2593787" y="87229"/>
              </a:lnTo>
              <a:lnTo>
                <a:pt x="0" y="87229"/>
              </a:lnTo>
              <a:lnTo>
                <a:pt x="0" y="17333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29872-55FC-4078-9141-BAE36ABC49A2}">
      <dsp:nvSpPr>
        <dsp:cNvPr id="0" name=""/>
        <dsp:cNvSpPr/>
      </dsp:nvSpPr>
      <dsp:spPr>
        <a:xfrm>
          <a:off x="1220078" y="0"/>
          <a:ext cx="4790180" cy="249592"/>
        </a:xfrm>
        <a:prstGeom prst="round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1) Поддержка социальной сферы на сумму 2 824,0 тыс. руб.</a:t>
          </a:r>
        </a:p>
      </dsp:txBody>
      <dsp:txXfrm>
        <a:off x="1232262" y="12184"/>
        <a:ext cx="4765812" cy="225224"/>
      </dsp:txXfrm>
    </dsp:sp>
    <dsp:sp modelId="{13D4B8E8-FCEC-40D8-8DBC-324E6ED3A04B}">
      <dsp:nvSpPr>
        <dsp:cNvPr id="0" name=""/>
        <dsp:cNvSpPr/>
      </dsp:nvSpPr>
      <dsp:spPr>
        <a:xfrm>
          <a:off x="36028" y="422931"/>
          <a:ext cx="1970706" cy="876001"/>
        </a:xfrm>
        <a:prstGeom prst="round2Diag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МТБ учреждений физкультурной  направленности  - 825,0 </a:t>
          </a:r>
          <a:r>
            <a:rPr lang="ru-RU" sz="1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78791" y="465694"/>
        <a:ext cx="1885180" cy="790475"/>
      </dsp:txXfrm>
    </dsp:sp>
    <dsp:sp modelId="{867A49FE-BF17-438D-9826-E094C6CD868A}">
      <dsp:nvSpPr>
        <dsp:cNvPr id="0" name=""/>
        <dsp:cNvSpPr/>
      </dsp:nvSpPr>
      <dsp:spPr>
        <a:xfrm>
          <a:off x="2086448" y="423915"/>
          <a:ext cx="1565940" cy="874033"/>
        </a:xfrm>
        <a:prstGeom prst="round2Diag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Ремонтные работы в учреждениях культуры - 821,0 </a:t>
          </a:r>
          <a:r>
            <a:rPr lang="ru-RU" sz="1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29115" y="466582"/>
        <a:ext cx="1480606" cy="788699"/>
      </dsp:txXfrm>
    </dsp:sp>
    <dsp:sp modelId="{F1E3AF71-1BFE-4E5E-903B-303B2697918B}">
      <dsp:nvSpPr>
        <dsp:cNvPr id="0" name=""/>
        <dsp:cNvSpPr/>
      </dsp:nvSpPr>
      <dsp:spPr>
        <a:xfrm>
          <a:off x="3909046" y="423915"/>
          <a:ext cx="1782503" cy="803222"/>
        </a:xfrm>
        <a:prstGeom prst="round2Diag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1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доступной среды в ОО - 1 100,0 </a:t>
          </a:r>
          <a:r>
            <a:rPr lang="ru-RU" sz="1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3948256" y="463125"/>
        <a:ext cx="1704083" cy="724802"/>
      </dsp:txXfrm>
    </dsp:sp>
    <dsp:sp modelId="{DAB95986-300F-42ED-B594-AADF34540F4D}">
      <dsp:nvSpPr>
        <dsp:cNvPr id="0" name=""/>
        <dsp:cNvSpPr/>
      </dsp:nvSpPr>
      <dsp:spPr>
        <a:xfrm>
          <a:off x="5790559" y="425563"/>
          <a:ext cx="1524541" cy="943942"/>
        </a:xfrm>
        <a:prstGeom prst="round2Diag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Издание книги «Сто имен. Люди земли Корткеросский» - 78,0 </a:t>
          </a:r>
          <a:r>
            <a:rPr lang="ru-RU" sz="1100" b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endParaRPr lang="ru-RU" sz="11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36638" y="471642"/>
        <a:ext cx="1432383" cy="8517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D5289-A097-44B7-A86B-9B7FCDF7B014}">
      <dsp:nvSpPr>
        <dsp:cNvPr id="0" name=""/>
        <dsp:cNvSpPr/>
      </dsp:nvSpPr>
      <dsp:spPr>
        <a:xfrm>
          <a:off x="3701502" y="378307"/>
          <a:ext cx="1551269" cy="135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1269" y="0"/>
              </a:lnTo>
              <a:lnTo>
                <a:pt x="1551269" y="13534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1B987-CAA3-415A-829F-ABB92A59FC61}">
      <dsp:nvSpPr>
        <dsp:cNvPr id="0" name=""/>
        <dsp:cNvSpPr/>
      </dsp:nvSpPr>
      <dsp:spPr>
        <a:xfrm>
          <a:off x="1425482" y="378307"/>
          <a:ext cx="2276019" cy="135345"/>
        </a:xfrm>
        <a:custGeom>
          <a:avLst/>
          <a:gdLst/>
          <a:ahLst/>
          <a:cxnLst/>
          <a:rect l="0" t="0" r="0" b="0"/>
          <a:pathLst>
            <a:path>
              <a:moveTo>
                <a:pt x="2276019" y="0"/>
              </a:moveTo>
              <a:lnTo>
                <a:pt x="0" y="0"/>
              </a:lnTo>
              <a:lnTo>
                <a:pt x="0" y="13534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29872-55FC-4078-9141-BAE36ABC49A2}">
      <dsp:nvSpPr>
        <dsp:cNvPr id="0" name=""/>
        <dsp:cNvSpPr/>
      </dsp:nvSpPr>
      <dsp:spPr>
        <a:xfrm>
          <a:off x="720086" y="51034"/>
          <a:ext cx="5962831" cy="327272"/>
        </a:xfrm>
        <a:prstGeom prst="round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2) На развитие экономики на сумму 3 970,0 тыс. руб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736062" y="67010"/>
        <a:ext cx="5930879" cy="295320"/>
      </dsp:txXfrm>
    </dsp:sp>
    <dsp:sp modelId="{13D4B8E8-FCEC-40D8-8DBC-324E6ED3A04B}">
      <dsp:nvSpPr>
        <dsp:cNvPr id="0" name=""/>
        <dsp:cNvSpPr/>
      </dsp:nvSpPr>
      <dsp:spPr>
        <a:xfrm>
          <a:off x="0" y="513653"/>
          <a:ext cx="2850964" cy="454581"/>
        </a:xfrm>
        <a:prstGeom prst="round2Diag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0" numCol="1" spcCol="1270" anchor="ctr" anchorCtr="1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малого и среднего предпринимательства </a:t>
          </a:r>
          <a:b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- 1 500,0 </a:t>
          </a:r>
          <a:r>
            <a:rPr lang="ru-RU" sz="1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191" y="535844"/>
        <a:ext cx="2806582" cy="410199"/>
      </dsp:txXfrm>
    </dsp:sp>
    <dsp:sp modelId="{867A49FE-BF17-438D-9826-E094C6CD868A}">
      <dsp:nvSpPr>
        <dsp:cNvPr id="0" name=""/>
        <dsp:cNvSpPr/>
      </dsp:nvSpPr>
      <dsp:spPr>
        <a:xfrm>
          <a:off x="3160728" y="513653"/>
          <a:ext cx="4184087" cy="545006"/>
        </a:xfrm>
        <a:prstGeom prst="round2DiagRect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1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с/хозяйства и регулирования рынков сельскохозяйственной продукции, сырья и продовольствия - 2 000,0 </a:t>
          </a:r>
          <a:r>
            <a:rPr lang="ru-RU" sz="1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7333" y="540258"/>
        <a:ext cx="4130877" cy="4917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929872-55FC-4078-9141-BAE36ABC49A2}">
      <dsp:nvSpPr>
        <dsp:cNvPr id="0" name=""/>
        <dsp:cNvSpPr/>
      </dsp:nvSpPr>
      <dsp:spPr>
        <a:xfrm>
          <a:off x="6" y="285603"/>
          <a:ext cx="7762598" cy="290460"/>
        </a:xfrm>
        <a:prstGeom prst="round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3) На благоустройство сельских территорий на сумму 266,0 тыс. руб., трудоустройство безработных граждан</a:t>
          </a:r>
        </a:p>
      </dsp:txBody>
      <dsp:txXfrm>
        <a:off x="14185" y="299782"/>
        <a:ext cx="7734240" cy="262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0.42949</cdr:x>
      <cdr:y>0.04677</cdr:y>
    </cdr:from>
    <cdr:to>
      <cdr:x>0.58333</cdr:x>
      <cdr:y>0.22164</cdr:y>
    </cdr:to>
    <cdr:sp macro="" textlink="">
      <cdr:nvSpPr>
        <cdr:cNvPr id="2" name="Горизонтальный свиток 1"/>
        <cdr:cNvSpPr/>
      </cdr:nvSpPr>
      <cdr:spPr bwMode="auto">
        <a:xfrm xmlns:a="http://schemas.openxmlformats.org/drawingml/2006/main">
          <a:off x="4824536" y="211867"/>
          <a:ext cx="1728192" cy="792088"/>
        </a:xfrm>
        <a:prstGeom xmlns:a="http://schemas.openxmlformats.org/drawingml/2006/main" prst="horizontalScroll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0.52555</cdr:x>
      <cdr:y>0.57642</cdr:y>
    </cdr:from>
    <cdr:to>
      <cdr:x>0.90323</cdr:x>
      <cdr:y>0.6766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73149" y="1328220"/>
          <a:ext cx="843075" cy="230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r>
            <a:rPr lang="ru-RU" sz="900" b="1" dirty="0">
              <a:latin typeface="Bahnschrift SemiBold" panose="020B0502040204020203" pitchFamily="34" charset="0"/>
              <a:cs typeface="Times New Roman" panose="02020603050405020304" pitchFamily="18" charset="0"/>
            </a:rPr>
            <a:t>Субсидии</a:t>
          </a:r>
        </a:p>
      </cdr:txBody>
    </cdr:sp>
  </cdr:relSizeAnchor>
  <cdr:relSizeAnchor xmlns:cdr="http://schemas.openxmlformats.org/drawingml/2006/chartDrawing">
    <cdr:from>
      <cdr:x>0.12903</cdr:x>
      <cdr:y>0.57642</cdr:y>
    </cdr:from>
    <cdr:to>
      <cdr:x>0.5305</cdr:x>
      <cdr:y>0.6766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88032" y="1328220"/>
          <a:ext cx="896180" cy="230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r>
            <a:rPr lang="ru-RU" sz="900" b="1" dirty="0">
              <a:latin typeface="Bahnschrift SemiBold" panose="020B0502040204020203" pitchFamily="34" charset="0"/>
              <a:cs typeface="Times New Roman" panose="02020603050405020304" pitchFamily="18" charset="0"/>
            </a:rPr>
            <a:t>Субвенции</a:t>
          </a:r>
        </a:p>
      </cdr:txBody>
    </cdr:sp>
  </cdr:relSizeAnchor>
  <cdr:relSizeAnchor xmlns:cdr="http://schemas.openxmlformats.org/drawingml/2006/chartDrawing">
    <cdr:from>
      <cdr:x>0.48861</cdr:x>
      <cdr:y>0.28265</cdr:y>
    </cdr:from>
    <cdr:to>
      <cdr:x>0.83073</cdr:x>
      <cdr:y>0.38283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90691" y="737700"/>
          <a:ext cx="763697" cy="261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ru-RU" sz="900" b="1" dirty="0">
              <a:latin typeface="Bahnschrift SemiBold" panose="020B0502040204020203" pitchFamily="34" charset="0"/>
              <a:cs typeface="Times New Roman" panose="02020603050405020304" pitchFamily="18" charset="0"/>
            </a:rPr>
            <a:t>Дотации</a:t>
          </a:r>
        </a:p>
      </cdr:txBody>
    </cdr:sp>
  </cdr:relSizeAnchor>
  <cdr:relSizeAnchor xmlns:cdr="http://schemas.openxmlformats.org/drawingml/2006/chartDrawing">
    <cdr:from>
      <cdr:x>0.3871</cdr:x>
      <cdr:y>0.01227</cdr:y>
    </cdr:from>
    <cdr:to>
      <cdr:x>0.83871</cdr:x>
      <cdr:y>0.17255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864097" y="28270"/>
          <a:ext cx="1008111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>
          <a:spAutoFit/>
        </a:bodyPr>
        <a:lstStyle xmlns:a="http://schemas.openxmlformats.org/drawingml/2006/main"/>
        <a:p xmlns:a="http://schemas.openxmlformats.org/drawingml/2006/main">
          <a:r>
            <a:rPr lang="ru-RU" sz="900" b="1" dirty="0">
              <a:latin typeface="Bahnschrift SemiBold" panose="020B0502040204020203" pitchFamily="34" charset="0"/>
              <a:cs typeface="Times New Roman" panose="02020603050405020304" pitchFamily="18" charset="0"/>
            </a:rPr>
            <a:t>Прочие</a:t>
          </a:r>
          <a:r>
            <a:rPr lang="ru-RU" sz="900" dirty="0">
              <a:latin typeface="Bahnschrift SemiBold" panose="020B0502040204020203" pitchFamily="34" charset="0"/>
              <a:cs typeface="Times New Roman" panose="02020603050405020304" pitchFamily="18" charset="0"/>
            </a:rPr>
            <a:t> </a:t>
          </a:r>
          <a:r>
            <a:rPr lang="ru-RU" sz="900" b="1" dirty="0">
              <a:latin typeface="Bahnschrift SemiBold" panose="020B0502040204020203" pitchFamily="34" charset="0"/>
              <a:cs typeface="Times New Roman" panose="02020603050405020304" pitchFamily="18" charset="0"/>
            </a:rPr>
            <a:t>безвозмездные</a:t>
          </a:r>
        </a:p>
      </cdr:txBody>
    </cdr:sp>
  </cdr:relSizeAnchor>
  <cdr:relSizeAnchor xmlns:cdr="http://schemas.openxmlformats.org/drawingml/2006/chartDrawing">
    <cdr:from>
      <cdr:x>0.19501</cdr:x>
      <cdr:y>0.26137</cdr:y>
    </cdr:from>
    <cdr:to>
      <cdr:x>0.55431</cdr:x>
      <cdr:y>0.36155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35307" y="682156"/>
          <a:ext cx="802061" cy="2614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 anchorCtr="0">
          <a:spAutoFit/>
        </a:bodyPr>
        <a:lstStyle xmlns:a="http://schemas.openxmlformats.org/drawingml/2006/main"/>
        <a:p xmlns:a="http://schemas.openxmlformats.org/drawingml/2006/main">
          <a:r>
            <a:rPr lang="ru-RU" sz="900" b="1" dirty="0">
              <a:solidFill>
                <a:schemeClr val="tx1"/>
              </a:solidFill>
              <a:latin typeface="Bahnschrift SemiBold" panose="020B0502040204020203" pitchFamily="34" charset="0"/>
              <a:cs typeface="Times New Roman" panose="02020603050405020304" pitchFamily="18" charset="0"/>
            </a:rPr>
            <a:t>Иные МБТ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0.7835</cdr:x>
      <cdr:y>0.12791</cdr:y>
    </cdr:from>
    <cdr:to>
      <cdr:x>0.80712</cdr:x>
      <cdr:y>0.16335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76192" y="519832"/>
          <a:ext cx="144016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A5826-5357-4684-A2E7-8C6D1DEC94F6}" type="datetimeFigureOut">
              <a:rPr lang="ru-RU" smtClean="0"/>
              <a:t>13.05.2025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7E52C-7F22-4E1B-8634-32273B78EB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63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7E52C-7F22-4E1B-8634-32273B78EB6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33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7E52C-7F22-4E1B-8634-32273B78EB6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166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7E52C-7F22-4E1B-8634-32273B78EB6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432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7E52C-7F22-4E1B-8634-32273B78EB6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945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7E52C-7F22-4E1B-8634-32273B78EB6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652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7E52C-7F22-4E1B-8634-32273B78EB6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36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7E52C-7F22-4E1B-8634-32273B78EB6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70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7E52C-7F22-4E1B-8634-32273B78EB6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085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7E52C-7F22-4E1B-8634-32273B78EB6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24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50A49-9AE3-4D91-BA5A-F289EE02EB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57071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BC681-A87F-4441-A3D6-783FBFC052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40CE6-00B0-4632-9F11-32DD805E68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60115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6" y="548641"/>
            <a:ext cx="4829287" cy="36710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832F61-D42F-4093-812D-77D832DA84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50AFD-F406-4CEA-B5B3-90081C451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22993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0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4" y="2349219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1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50A49-9AE3-4D91-BA5A-F289EE02EB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 descr="Изображение выглядит как ткань, одежда, синий">
            <a:extLst>
              <a:ext uri="{FF2B5EF4-FFF2-40B4-BE49-F238E27FC236}">
                <a16:creationId xmlns:a16="http://schemas.microsoft.com/office/drawing/2014/main" id="{3D0A519D-294D-99D2-B730-51DFDBFB6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82"/>
            <a:ext cx="9144000" cy="71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57071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2CB91-6A48-4A44-8BDA-F3AAD177AD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95490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30D5C5-ED82-4326-BB7E-4521CFDEDC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FC964-0FDD-44DA-B231-1E765BA90E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55786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A97B1C-2E6D-4C30-A86A-563A6771F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389A2-A717-47B2-B10C-FE8A739EB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38104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Bahnschrift SemiBold" panose="020B0502040204020203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Bahnschrift SemiBold" panose="020B0502040204020203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2CF1D-8ECA-4919-9D48-B2CA4361AE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F9AD6-4518-4C9A-ABEB-7CD1C60432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71123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C84DA-F4AD-4249-99BE-A0CA8346AD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85424-8055-4B0D-B376-2270F09E27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88779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2B0BC-9354-4254-9BE9-AA7BE0BC1C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6ECB2-A360-4A02-87DB-AEB8E8FFA9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11901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8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8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2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C9CAD4-BBBA-4147-BBBA-01DAF39190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B49FF-8970-43DC-82E6-B0CF587D43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8856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2CB91-6A48-4A44-8BDA-F3AAD177AD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95490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1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24369-95DF-4990-9AB1-BC6A8D79BD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C7144-688A-4CF1-8C5A-72EC827852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49051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BC681-A87F-4441-A3D6-783FBFC052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40CE6-00B0-4632-9F11-32DD805E68D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60115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6" y="548641"/>
            <a:ext cx="4829287" cy="36710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832F61-D42F-4093-812D-77D832DA84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50AFD-F406-4CEA-B5B3-90081C451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22993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30D5C5-ED82-4326-BB7E-4521CFDEDC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FC964-0FDD-44DA-B231-1E765BA90E9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55786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A97B1C-2E6D-4C30-A86A-563A6771F0D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389A2-A717-47B2-B10C-FE8A739EB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38104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Bahnschrift SemiBold" panose="020B0502040204020203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Bahnschrift SemiBold" panose="020B0502040204020203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2CF1D-8ECA-4919-9D48-B2CA4361AE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F9AD6-4518-4C9A-ABEB-7CD1C60432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71123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CC84DA-F4AD-4249-99BE-A0CA8346AD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85424-8055-4B0D-B376-2270F09E27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788779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2B0BC-9354-4254-9BE9-AA7BE0BC1C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6ECB2-A360-4A02-87DB-AEB8E8FFA9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11901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8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8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2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C9CAD4-BBBA-4147-BBBA-01DAF39190C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B49FF-8970-43DC-82E6-B0CF587D43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8856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1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24369-95DF-4990-9AB1-BC6A8D79BD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C7144-688A-4CF1-8C5A-72EC827852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49051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  <a:alpha val="75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-92546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2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  <a:cs typeface="+mn-cs"/>
              </a:rPr>
              <a:t>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FE50A49-9AE3-4D91-BA5A-F289EE02EB75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pic>
        <p:nvPicPr>
          <p:cNvPr id="11" name="Рисунок 10" descr="Изображение выглядит как ткань, одежда, синий">
            <a:extLst>
              <a:ext uri="{FF2B5EF4-FFF2-40B4-BE49-F238E27FC236}">
                <a16:creationId xmlns:a16="http://schemas.microsoft.com/office/drawing/2014/main" id="{152A9395-CD00-48D2-6C8F-CCC2A2A84C9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4" y="-77678"/>
            <a:ext cx="9144000" cy="71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9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fade thruBlk="1"/>
  </p:transition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Bahnschrift SemiBold" panose="020B0502040204020203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  <a:alpha val="75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2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>
                    <a:tint val="75000"/>
                  </a:prstClr>
                </a:solidFill>
                <a:cs typeface="+mn-cs"/>
              </a:rPr>
              <a:t>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FE50A49-9AE3-4D91-BA5A-F289EE02EB75}" type="slidenum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79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>
    <p:fade thruBlk="1"/>
  </p:transition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Bahnschrift SemiBold" panose="020B0502040204020203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Bahnschrift SemiBold" panose="020B0502040204020203" pitchFamily="34" charset="0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chart" Target="../charts/chart18.xml"/><Relationship Id="rId4" Type="http://schemas.openxmlformats.org/officeDocument/2006/relationships/chart" Target="../charts/chart17.xml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20.pn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.xml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hart" Target="../charts/char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6.xml"/><Relationship Id="rId5" Type="http://schemas.openxmlformats.org/officeDocument/2006/relationships/image" Target="../media/image11.jpeg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320514" y="1995686"/>
            <a:ext cx="8496943" cy="2367574"/>
          </a:xfrm>
        </p:spPr>
        <p:txBody>
          <a:bodyPr anchor="ctr"/>
          <a:lstStyle/>
          <a:p>
            <a:pPr marL="0" indent="0" algn="ctr" fontAlgn="base">
              <a:spcAft>
                <a:spcPct val="0"/>
              </a:spcAft>
              <a:buNone/>
              <a:defRPr/>
            </a:pPr>
            <a:r>
              <a:rPr lang="ru-RU" sz="3200" b="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rPr>
              <a:t>По проекту решения Совета муниципального района «Корткеросский» «Об утверждении отчета об исполнении бюджета муниципального образования муниципального района «Корткеросский» за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202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/>
                <a:cs typeface="Arial" panose="020B0604020202020204" pitchFamily="34" charset="0"/>
              </a:rPr>
              <a:t>4</a:t>
            </a:r>
            <a:r>
              <a:rPr lang="ru-RU" sz="3200" b="0" dirty="0">
                <a:solidFill>
                  <a:schemeClr val="bg2">
                    <a:lumMod val="25000"/>
                  </a:schemeClr>
                </a:solidFill>
                <a:effectLst/>
                <a:latin typeface="Franklin Gothic Book" panose="020B0503020102020204" pitchFamily="34" charset="0"/>
                <a:cs typeface="Arial" panose="020B0604020202020204" pitchFamily="34" charset="0"/>
              </a:rPr>
              <a:t> год» </a:t>
            </a:r>
            <a:endParaRPr lang="ru-RU" sz="3200" b="0" dirty="0">
              <a:ln w="3175"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Изображение выглядит как символ, эмблема, герб, птица&#10;&#10;Автоматически созданное описание">
            <a:extLst>
              <a:ext uri="{FF2B5EF4-FFF2-40B4-BE49-F238E27FC236}">
                <a16:creationId xmlns:a16="http://schemas.microsoft.com/office/drawing/2014/main" id="{652BCB03-EFC7-61BB-F400-BB48BE033F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" y="-31230"/>
            <a:ext cx="577969" cy="65876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EEA83F-2803-405F-88F0-4AEE6658E206}"/>
              </a:ext>
            </a:extLst>
          </p:cNvPr>
          <p:cNvSpPr txBox="1"/>
          <p:nvPr/>
        </p:nvSpPr>
        <p:spPr>
          <a:xfrm>
            <a:off x="0" y="915566"/>
            <a:ext cx="9150028" cy="584775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«Бюджет для граждан»</a:t>
            </a:r>
          </a:p>
        </p:txBody>
      </p:sp>
    </p:spTree>
    <p:extLst>
      <p:ext uri="{BB962C8B-B14F-4D97-AF65-F5344CB8AC3E}">
        <p14:creationId xmlns:p14="http://schemas.microsoft.com/office/powerpoint/2010/main" val="955786753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50A49-9AE3-4D91-BA5A-F289EE02EB7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203716519"/>
              </p:ext>
            </p:extLst>
          </p:nvPr>
        </p:nvGraphicFramePr>
        <p:xfrm>
          <a:off x="-6028" y="1366064"/>
          <a:ext cx="9144000" cy="3777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12056" y="-59227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Динамика безвозмездных поступлений в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2023-2024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годах, тыс. рублей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5472" y="444387"/>
            <a:ext cx="9001000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безвозмездных поступлений в 2024 году к уровню 2023 года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уменьшился на 22,8% или на 392 040 тыс. руб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 за счет увеличения объема выделенной дотации (+2 350 тыс. руб. или 1,5%), уменьшения субсидий (-463 073 тыс. руб. или в 2 раза), роста субвенций (+59 713 тыс. руб. или на 10,8%), иных МБТ (+15 076 тыс. руб. или 37,2%) и прочих безвозмездных поступлений (+274,6 тыс. руб. или на 3,8%). </a:t>
            </a:r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56" y="1366064"/>
            <a:ext cx="194421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36883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6ECB2-A360-4A02-87DB-AEB8E8FFA9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543494"/>
              </p:ext>
            </p:extLst>
          </p:nvPr>
        </p:nvGraphicFramePr>
        <p:xfrm>
          <a:off x="1979712" y="388404"/>
          <a:ext cx="7164288" cy="4740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1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6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99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81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назначения на 2024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2024 год   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исполнения от уточненного плана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от утвержденных назначений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34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1 333 289,29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1 327 113,38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-6 175,91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34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161 596,86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161 596,86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54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499 978,65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495 819,47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4 159,18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 полном объеме поступили субсидии на обеспечение мероприятий по переселению граждан из аварийного жилищного фонда – </a:t>
                      </a:r>
                      <a:r>
                        <a:rPr lang="ru-RU" sz="7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4 480 тыс. руб</a:t>
                      </a:r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608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615 028,56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612 981,83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2 046,73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kumimoji="0" lang="ru-RU" sz="7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в полном объеме с</a:t>
                      </a:r>
                      <a:r>
                        <a:rPr lang="ru-RU" sz="7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убвенции</a:t>
                      </a:r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местным бюджетам на выполнение передаваемых полномочий Республики Коми </a:t>
                      </a:r>
                      <a:r>
                        <a:rPr lang="ru-RU" sz="7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1 329 тыс. руб</a:t>
                      </a:r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в том числе:</a:t>
                      </a:r>
                    </a:p>
                    <a:p>
                      <a:pPr algn="l" rtl="0" fontAlgn="t"/>
                      <a:r>
                        <a:rPr lang="ru-RU" sz="7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на возмещение недополученных доходов, возникающих в результате государственного регулирования цен на топливо твердое, используемое для нужд отопления – </a:t>
                      </a:r>
                      <a:r>
                        <a:rPr lang="ru-RU" sz="75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449 тыс. руб</a:t>
                      </a:r>
                      <a:r>
                        <a:rPr lang="ru-RU" sz="7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</a:t>
                      </a:r>
                    </a:p>
                    <a:p>
                      <a:pPr algn="l" rtl="0" fontAlgn="t"/>
                      <a:r>
                        <a:rPr lang="ru-RU" sz="7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по обращению с животными без владельцев – </a:t>
                      </a:r>
                      <a:r>
                        <a:rPr lang="ru-RU" sz="75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6 тыс. руб</a:t>
                      </a:r>
                      <a:r>
                        <a:rPr lang="ru-RU" sz="7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</a:t>
                      </a:r>
                    </a:p>
                    <a:p>
                      <a:pPr algn="l" rtl="0" fontAlgn="t"/>
                      <a:r>
                        <a:rPr lang="ru-RU" sz="7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по предоставлению мер социальной поддержки в форме выплаты компенсации педагогическим работникам муниципальных образовательных организаций в Республике Коми, работающим и проживающим в сельских населенных пунктах или поселках городского типа – </a:t>
                      </a:r>
                      <a:r>
                        <a:rPr lang="ru-RU" sz="75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807 тыс. руб</a:t>
                      </a:r>
                      <a:r>
                        <a:rPr lang="ru-RU" sz="7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</a:t>
                      </a:r>
                    </a:p>
                    <a:p>
                      <a:pPr algn="l" rtl="0" fontAlgn="t"/>
                      <a:r>
                        <a:rPr lang="ru-RU" sz="7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на осуществление государственных полномочий Республики Коми, предусмотренных пунктом 11,12,14 статьи 1 Закона Республики Коми "О наделении органов местного самоуправления в Республике Коми отдельными государственными полномочиями Республики Коми" – </a:t>
                      </a:r>
                      <a:r>
                        <a:rPr lang="ru-RU" sz="75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67 тыс. руб</a:t>
                      </a:r>
                      <a:r>
                        <a:rPr lang="ru-RU" sz="75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</a:t>
                      </a:r>
                    </a:p>
                    <a:p>
                      <a:pPr algn="l" rtl="0" fontAlgn="t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Субвенции на предоставление компенсации родителям (законным представителям) платы за присмотр и уход за детьми, посещающими образовательные организации на территории Республики Коми, реализующие образовательную программу дошкольного образования – </a:t>
                      </a:r>
                      <a:r>
                        <a:rPr lang="ru-RU" sz="7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705 тыс. руб</a:t>
                      </a:r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</a:t>
                      </a:r>
                    </a:p>
                    <a:p>
                      <a:pPr algn="l" rtl="0" fontAlgn="t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Субвенции на осуществление полномочий по составлению (изменению) списков кандидатов в присяжные заседатели федеральных судов 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34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55 633,14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55 633,14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734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7 529,10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7 559,10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30,00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541"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возврата бюджетами и организациями остатков субсидий, субвенций и иных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516,91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516,91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2766">
                <a:tc>
                  <a:txBody>
                    <a:bodyPr/>
                    <a:lstStyle/>
                    <a:p>
                      <a:pPr algn="l" fontAlgn="b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МБТ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      6 993,93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          6 993,93 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-   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 anchor="b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7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44" marR="7644" marT="7644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0"/>
            <a:ext cx="9150028" cy="400110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Исполнение доходной части бюджета по безвозмездным поступлениям, тыс.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руб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11">
            <a:extLst>
              <a:ext uri="{FF2B5EF4-FFF2-40B4-BE49-F238E27FC236}">
                <a16:creationId xmlns:a16="http://schemas.microsoft.com/office/drawing/2014/main" id="{FCF50356-9F17-48EB-BE27-598DB2433A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089033"/>
              </p:ext>
            </p:extLst>
          </p:nvPr>
        </p:nvGraphicFramePr>
        <p:xfrm>
          <a:off x="-183788" y="465898"/>
          <a:ext cx="2379523" cy="275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 descr="Picture backgroun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0" y="3363838"/>
            <a:ext cx="1719736" cy="1588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9984147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Основные показатели исполнения бюджета </a:t>
            </a:r>
          </a:p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(общие характеристики) за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202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3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-202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4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год, тыс. рублей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6BF533-95A1-4CD8-9357-6663245E49F3}"/>
              </a:ext>
            </a:extLst>
          </p:cNvPr>
          <p:cNvSpPr txBox="1"/>
          <p:nvPr/>
        </p:nvSpPr>
        <p:spPr>
          <a:xfrm>
            <a:off x="251520" y="727413"/>
            <a:ext cx="22322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РАСХОДЫ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6D5990DB-7DE4-42D8-9988-A834E77167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1126660"/>
              </p:ext>
            </p:extLst>
          </p:nvPr>
        </p:nvGraphicFramePr>
        <p:xfrm>
          <a:off x="22085" y="1451055"/>
          <a:ext cx="5031305" cy="3692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381CBC62-D31F-423A-84C2-0C76A81ABE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6150774"/>
              </p:ext>
            </p:extLst>
          </p:nvPr>
        </p:nvGraphicFramePr>
        <p:xfrm>
          <a:off x="5019088" y="1327577"/>
          <a:ext cx="3492516" cy="3665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140545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ка 4">
            <a:extLst>
              <a:ext uri="{FF2B5EF4-FFF2-40B4-BE49-F238E27FC236}">
                <a16:creationId xmlns:a16="http://schemas.microsoft.com/office/drawing/2014/main" id="{D957F8B3-4785-4E7C-8074-73AF43C8C4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016" y="2180704"/>
            <a:ext cx="1101310" cy="551151"/>
          </a:xfrm>
          <a:prstGeom prst="rect">
            <a:avLst/>
          </a:prstGeom>
        </p:spPr>
      </p:pic>
      <p:pic>
        <p:nvPicPr>
          <p:cNvPr id="5" name="Картинка 1" descr="http://o-gorodok.minsk.edu.by/ru/sm_full.aspx?guid=17193">
            <a:extLst>
              <a:ext uri="{FF2B5EF4-FFF2-40B4-BE49-F238E27FC236}">
                <a16:creationId xmlns:a16="http://schemas.microsoft.com/office/drawing/2014/main" id="{810382FA-ED26-4DE2-8F3C-342DF18E1AE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00" y="466474"/>
            <a:ext cx="1108613" cy="78554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Заголовок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14808" y="0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Динамика и структура расходов бюджета, тыс. рублей</a:t>
            </a:r>
          </a:p>
        </p:txBody>
      </p:sp>
      <p:graphicFrame>
        <p:nvGraphicFramePr>
          <p:cNvPr id="11" name="Диаграмма 25">
            <a:extLst>
              <a:ext uri="{FF2B5EF4-FFF2-40B4-BE49-F238E27FC236}">
                <a16:creationId xmlns:a16="http://schemas.microsoft.com/office/drawing/2014/main" id="{3E567F74-D080-48FD-9103-61C1440ED4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312082"/>
              </p:ext>
            </p:extLst>
          </p:nvPr>
        </p:nvGraphicFramePr>
        <p:xfrm>
          <a:off x="1115616" y="451646"/>
          <a:ext cx="3456383" cy="4425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23">
            <a:extLst>
              <a:ext uri="{FF2B5EF4-FFF2-40B4-BE49-F238E27FC236}">
                <a16:creationId xmlns:a16="http://schemas.microsoft.com/office/drawing/2014/main" id="{4C1F6306-FAEA-4237-9DE5-C641F607C3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28974"/>
              </p:ext>
            </p:extLst>
          </p:nvPr>
        </p:nvGraphicFramePr>
        <p:xfrm>
          <a:off x="4644008" y="505603"/>
          <a:ext cx="3952918" cy="382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BEFCE94-BBC8-464A-943D-4EFE8480D5F8}"/>
              </a:ext>
            </a:extLst>
          </p:cNvPr>
          <p:cNvSpPr/>
          <p:nvPr/>
        </p:nvSpPr>
        <p:spPr>
          <a:xfrm>
            <a:off x="5220072" y="3911037"/>
            <a:ext cx="2808312" cy="1074492"/>
          </a:xfrm>
          <a:prstGeom prst="rect">
            <a:avLst/>
          </a:prstGeom>
          <a:solidFill>
            <a:srgbClr val="9CA3D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Социальная сфера = </a:t>
            </a:r>
          </a:p>
          <a:p>
            <a:pPr algn="just"/>
            <a:r>
              <a:rPr lang="ru-RU" sz="11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Образование + Социальная политика + Культура + Физическая культура и спорт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C6E89A5-082B-401C-AB55-68E79D4A95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2" y="2804365"/>
            <a:ext cx="1075045" cy="64146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02C6F99-D603-4B0B-B2BA-EA2B83C831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28" y="4317127"/>
            <a:ext cx="1103356" cy="69493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F29A2CB-C7D0-40D1-9ADD-B9DD378249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69" y="3543262"/>
            <a:ext cx="1097257" cy="70085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E6219F0-4AF4-414E-82CE-3E2C9FA126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1" y="1341623"/>
            <a:ext cx="1114716" cy="79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94943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6ECB2-A360-4A02-87DB-AEB8E8FFA9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670630"/>
              </p:ext>
            </p:extLst>
          </p:nvPr>
        </p:nvGraphicFramePr>
        <p:xfrm>
          <a:off x="1" y="555526"/>
          <a:ext cx="9133477" cy="4515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1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6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09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996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262">
                <a:tc>
                  <a:txBody>
                    <a:bodyPr/>
                    <a:lstStyle/>
                    <a:p>
                      <a:pPr algn="l" fontAlgn="ctr"/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 gridSpan="3"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измерения, руб.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 в бюджете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Кассовые расходы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исполнения от  плана (при отклонении на 10% и более)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600" b="1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4 470 174,48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4 460 237,83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МО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80 130,00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80 130,00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92 945 079,47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91 400 042,39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17 127 312,82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17 119 860,78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60 000,00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произведено согласно фактических расходов.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1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47 602 922,96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45 292 217,26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b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произведено согласно фактических расходов.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Гражданская оборона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177 417,91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177 416,08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8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918 534,89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918 534,89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1 064 357,57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992 925,01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93,3%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произведено согласно фактических расходов.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3 718 000,00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3 718 000,00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14 386 921,18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14 386 298,90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43 744 955,87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40 132 880,33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91,7%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произведено согласно фактических расходов.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Связь и информатика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425 000,00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424 985,35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21 353 855,16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20 904 679,37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8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200 022 807,28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194 837 947,05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97,4%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632 385,92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439 913,56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69,6%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произведено согласно фактических расходов.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5 067 788,89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2 425 688,45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47,9%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произведено согласно фактических расходов.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8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146 184 043,47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146 184 043,47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8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684 361 029,94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684 361 029,94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49 504 319,91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49 504 319,91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2 398 829,79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2 398 829,79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9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29 229 928,24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29 153 540,52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98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185 045 245,54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185 045 245,54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9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36 790 562,67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36 639 388,98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9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8 097 769,52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8 097 769,52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80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9 300 000,00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8 492 964,00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91,3%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произведены по фактическим расходам согласно списков с соцзащиты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01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17 134 190,50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16 429 484,09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95,9%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осуществлено по фактической потребности.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9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22 420 078,82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22 420 078,82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9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 высших достижений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37 310 763,48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37 310 763,48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9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физической культуры и спорта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11 047 882,00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11 003 258,33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9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внутреннего долга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14 920,66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14 920,66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980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21 354 600,00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21 354 600,00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9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68 783 555,01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68 783 555,01</a:t>
                      </a:r>
                      <a:endParaRPr lang="ru-RU" sz="6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" marR="2396" marT="2396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  <p:sp>
        <p:nvSpPr>
          <p:cNvPr id="5" name="Заголовок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1" y="-60027"/>
            <a:ext cx="9150028" cy="615553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/>
            <a:r>
              <a:rPr lang="ru-RU" sz="1700" b="1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cs typeface="Times New Roman" panose="02020603050405020304" pitchFamily="18" charset="0"/>
              </a:rPr>
              <a:t>Исполнение расходной части бюджета по разделам и подразделам классификации расходов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3533837670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4620C34-F7A5-46A2-9F09-9D8D23B3A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9613128"/>
              </p:ext>
            </p:extLst>
          </p:nvPr>
        </p:nvGraphicFramePr>
        <p:xfrm>
          <a:off x="1140684" y="1225305"/>
          <a:ext cx="7362439" cy="173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173BE25-5F2E-4C10-8D8E-F0E9D9D3B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5577477"/>
              </p:ext>
            </p:extLst>
          </p:nvPr>
        </p:nvGraphicFramePr>
        <p:xfrm>
          <a:off x="971600" y="2571750"/>
          <a:ext cx="7344816" cy="1226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B34ADFAC-2695-4E55-9249-8A08411F65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4197212"/>
              </p:ext>
            </p:extLst>
          </p:nvPr>
        </p:nvGraphicFramePr>
        <p:xfrm>
          <a:off x="755576" y="3795886"/>
          <a:ext cx="7776864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02A42B-DA84-4478-B58C-60B33634E7D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067"/>
            <a:ext cx="2066361" cy="1071165"/>
          </a:xfrm>
          <a:prstGeom prst="rect">
            <a:avLst/>
          </a:prstGeom>
        </p:spPr>
      </p:pic>
      <p:sp>
        <p:nvSpPr>
          <p:cNvPr id="8" name="Скругленный прямоугольник 9">
            <a:extLst>
              <a:ext uri="{FF2B5EF4-FFF2-40B4-BE49-F238E27FC236}">
                <a16:creationId xmlns:a16="http://schemas.microsoft.com/office/drawing/2014/main" id="{16411C60-3B0B-4AFB-8442-E0BA5138D638}"/>
              </a:ext>
            </a:extLst>
          </p:cNvPr>
          <p:cNvSpPr/>
          <p:nvPr/>
        </p:nvSpPr>
        <p:spPr>
          <a:xfrm>
            <a:off x="2173865" y="195486"/>
            <a:ext cx="6696744" cy="861454"/>
          </a:xfrm>
          <a:prstGeom prst="roundRect">
            <a:avLst>
              <a:gd name="adj" fmla="val 9341"/>
            </a:avLst>
          </a:prstGeom>
          <a:solidFill>
            <a:schemeClr val="accent2">
              <a:lumMod val="60000"/>
              <a:lumOff val="40000"/>
            </a:schemeClr>
          </a:solidFill>
          <a:ln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безвозмездных средств в рамках социального партнерства АО</a:t>
            </a:r>
            <a:r>
              <a:rPr lang="en-US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«СЛПК»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7 060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,0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7935642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5368" y="0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 «НАРОДНЫЙ БЮДЖЕТ»</a:t>
            </a:r>
          </a:p>
        </p:txBody>
      </p:sp>
      <p:sp>
        <p:nvSpPr>
          <p:cNvPr id="3" name="Объект 4">
            <a:extLst>
              <a:ext uri="{FF2B5EF4-FFF2-40B4-BE49-F238E27FC236}">
                <a16:creationId xmlns:a16="http://schemas.microsoft.com/office/drawing/2014/main" id="{1BE6C9A2-D768-402A-A442-63F15F087C90}"/>
              </a:ext>
            </a:extLst>
          </p:cNvPr>
          <p:cNvSpPr txBox="1">
            <a:spLocks/>
          </p:cNvSpPr>
          <p:nvPr/>
        </p:nvSpPr>
        <p:spPr>
          <a:xfrm>
            <a:off x="179512" y="987574"/>
            <a:ext cx="8712968" cy="3528392"/>
          </a:xfrm>
          <a:prstGeom prst="roundRect">
            <a:avLst>
              <a:gd name="adj" fmla="val 9614"/>
            </a:avLst>
          </a:prstGeom>
          <a:solidFill>
            <a:schemeClr val="accent4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/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малого и среднего предпринимательства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приобретена дровокольная линия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1,1млн.руб;</a:t>
            </a:r>
          </a:p>
          <a:p>
            <a:pPr algn="just" fontAlgn="auto"/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торговли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 торговый объект в труднодоступном населении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д.Троицк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сумму 2,4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auto"/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агропромышленного комплекса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приобретено оборудование для убойного пункта на сумму 1,7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auto"/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культуры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отремонтирована кровля и облицовка фасада здания сельской библиотеки, отремонтирован зрительный зал ЦКД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с.Корткерос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проведен фестиваль кузнечного мастерства «Корт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Айка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общую сумму ;</a:t>
            </a:r>
          </a:p>
          <a:p>
            <a:pPr algn="just" fontAlgn="auto"/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образования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спортивный дворик для дошколят в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п.Аджером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заменили деревянные окна на окна из ПВХ в детском садике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с.Мордино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сумму 2,4млн.руб; </a:t>
            </a:r>
          </a:p>
          <a:p>
            <a:pPr algn="just" fontAlgn="auto"/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дорожной деятельности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отремонтированы автомобильные дороги общего пользования по населенным пунктам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с.Сторожевск,пст.Визябож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д. Важкурья, 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т.ж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д.Важкурья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восстановлены линии электроосвещения на общую сумму 9 069,3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7BBDD4-12A6-404E-8AAD-54D78D9691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" y="-164554"/>
            <a:ext cx="1656184" cy="1041883"/>
          </a:xfrm>
          <a:prstGeom prst="rect">
            <a:avLst/>
          </a:prstGeom>
        </p:spPr>
      </p:pic>
      <p:pic>
        <p:nvPicPr>
          <p:cNvPr id="3074" name="Picture 2" descr="фото пандус ДК Нивше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621" y="4226994"/>
            <a:ext cx="1576727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076" name="Picture 4" descr="потолок ЦК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241" y="4222352"/>
            <a:ext cx="1466873" cy="8602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3078" name="Picture 6" descr="кровля библиотека Подтыбо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48" y="4241161"/>
            <a:ext cx="1626893" cy="8499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3080" name="Picture 8" descr="W4-03o9sXV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" y="0"/>
            <a:ext cx="1801044" cy="102311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579595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3539FF2-9349-4EAB-B77E-79A7D1628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714160"/>
              </p:ext>
            </p:extLst>
          </p:nvPr>
        </p:nvGraphicFramePr>
        <p:xfrm>
          <a:off x="109011" y="464455"/>
          <a:ext cx="3814917" cy="1243199"/>
        </p:xfrm>
        <a:graphic>
          <a:graphicData uri="http://schemas.openxmlformats.org/drawingml/2006/table">
            <a:tbl>
              <a:tblPr firstRow="1" lastRow="1" bandRow="1">
                <a:tableStyleId>{8A107856-5554-42FB-B03E-39F5DBC370BA}</a:tableStyleId>
              </a:tblPr>
              <a:tblGrid>
                <a:gridCol w="3814917">
                  <a:extLst>
                    <a:ext uri="{9D8B030D-6E8A-4147-A177-3AD203B41FA5}">
                      <a16:colId xmlns:a16="http://schemas.microsoft.com/office/drawing/2014/main" val="188622773"/>
                    </a:ext>
                  </a:extLst>
                </a:gridCol>
              </a:tblGrid>
              <a:tr h="12431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В рамках реализации «инициативных проектов» в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2024 году на сумму 1 251,0 тыс. рублей, выделенную из</a:t>
                      </a:r>
                      <a:r>
                        <a:rPr lang="ru-RU" sz="1200" b="0" kern="1200" cap="none" spc="0" baseline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бюджета МО МР «Корткеросский» сделано следующее: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70537634"/>
                  </a:ext>
                </a:extLst>
              </a:tr>
            </a:tbl>
          </a:graphicData>
        </a:graphic>
      </p:graphicFrame>
      <p:sp>
        <p:nvSpPr>
          <p:cNvPr id="6" name="Прямоугольник: скругленные углы 15">
            <a:extLst>
              <a:ext uri="{FF2B5EF4-FFF2-40B4-BE49-F238E27FC236}">
                <a16:creationId xmlns:a16="http://schemas.microsoft.com/office/drawing/2014/main" id="{5E78D7B9-55DD-431F-A877-328325B03A1F}"/>
              </a:ext>
            </a:extLst>
          </p:cNvPr>
          <p:cNvSpPr/>
          <p:nvPr/>
        </p:nvSpPr>
        <p:spPr>
          <a:xfrm>
            <a:off x="107504" y="123478"/>
            <a:ext cx="3816424" cy="432048"/>
          </a:xfrm>
          <a:prstGeom prst="roundRect">
            <a:avLst>
              <a:gd name="adj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«Инициативные проекты» </a:t>
            </a:r>
          </a:p>
        </p:txBody>
      </p:sp>
      <p:sp>
        <p:nvSpPr>
          <p:cNvPr id="11" name="Прямоугольник: скругленные углы 9">
            <a:extLst>
              <a:ext uri="{FF2B5EF4-FFF2-40B4-BE49-F238E27FC236}">
                <a16:creationId xmlns:a16="http://schemas.microsoft.com/office/drawing/2014/main" id="{6F8FE133-BB73-8481-D9F0-6A0E0E8DAB0D}"/>
              </a:ext>
            </a:extLst>
          </p:cNvPr>
          <p:cNvSpPr/>
          <p:nvPr/>
        </p:nvSpPr>
        <p:spPr>
          <a:xfrm>
            <a:off x="4067944" y="123478"/>
            <a:ext cx="4974928" cy="504056"/>
          </a:xfrm>
          <a:prstGeom prst="roundRect">
            <a:avLst>
              <a:gd name="adj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«Народные инициативы»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53539FF2-9349-4EAB-B77E-79A7D1628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263352"/>
              </p:ext>
            </p:extLst>
          </p:nvPr>
        </p:nvGraphicFramePr>
        <p:xfrm>
          <a:off x="110518" y="1707654"/>
          <a:ext cx="3813410" cy="864096"/>
        </p:xfrm>
        <a:graphic>
          <a:graphicData uri="http://schemas.openxmlformats.org/drawingml/2006/table">
            <a:tbl>
              <a:tblPr firstRow="1" lastRow="1" bandRow="1">
                <a:tableStyleId>{8A107856-5554-42FB-B03E-39F5DBC370BA}</a:tableStyleId>
              </a:tblPr>
              <a:tblGrid>
                <a:gridCol w="3813410">
                  <a:extLst>
                    <a:ext uri="{9D8B030D-6E8A-4147-A177-3AD203B41FA5}">
                      <a16:colId xmlns:a16="http://schemas.microsoft.com/office/drawing/2014/main" val="188622773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отремонтирован социокультурный центр п. </a:t>
                      </a:r>
                      <a:r>
                        <a:rPr lang="ru-RU" sz="1200" b="0" kern="1200" cap="none" spc="0" dirty="0" err="1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Усть-Лэкчим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70537634"/>
                  </a:ext>
                </a:extLst>
              </a:tr>
            </a:tbl>
          </a:graphicData>
        </a:graphic>
      </p:graphicFrame>
      <p:sp>
        <p:nvSpPr>
          <p:cNvPr id="15" name="Прямоугольник: скругленные углы 9">
            <a:extLst>
              <a:ext uri="{FF2B5EF4-FFF2-40B4-BE49-F238E27FC236}">
                <a16:creationId xmlns:a16="http://schemas.microsoft.com/office/drawing/2014/main" id="{6F8FE133-BB73-8481-D9F0-6A0E0E8DAB0D}"/>
              </a:ext>
            </a:extLst>
          </p:cNvPr>
          <p:cNvSpPr/>
          <p:nvPr/>
        </p:nvSpPr>
        <p:spPr>
          <a:xfrm>
            <a:off x="2603546" y="3075806"/>
            <a:ext cx="4398864" cy="492450"/>
          </a:xfrm>
          <a:prstGeom prst="roundRect">
            <a:avLst>
              <a:gd name="adj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«Наказы избирателей»</a:t>
            </a: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53539FF2-9349-4EAB-B77E-79A7D1628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90382"/>
              </p:ext>
            </p:extLst>
          </p:nvPr>
        </p:nvGraphicFramePr>
        <p:xfrm>
          <a:off x="265743" y="3579862"/>
          <a:ext cx="8777129" cy="576064"/>
        </p:xfrm>
        <a:graphic>
          <a:graphicData uri="http://schemas.openxmlformats.org/drawingml/2006/table">
            <a:tbl>
              <a:tblPr firstRow="1" lastRow="1" bandRow="1">
                <a:tableStyleId>{8A107856-5554-42FB-B03E-39F5DBC370BA}</a:tableStyleId>
              </a:tblPr>
              <a:tblGrid>
                <a:gridCol w="8777129">
                  <a:extLst>
                    <a:ext uri="{9D8B030D-6E8A-4147-A177-3AD203B41FA5}">
                      <a16:colId xmlns:a16="http://schemas.microsoft.com/office/drawing/2014/main" val="18862277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В рамках реализации «наказов избирателей» в 2024 году на сумму 1 667,0 тыс. рублей, выделенную из республиканского бюджета Республики Коми сделано следующее:</a:t>
                      </a:r>
                      <a:endParaRPr lang="ru-RU" sz="12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70537634"/>
                  </a:ext>
                </a:extLst>
              </a:tr>
            </a:tbl>
          </a:graphicData>
        </a:graphic>
      </p:graphicFrame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53539FF2-9349-4EAB-B77E-79A7D1628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344410"/>
              </p:ext>
            </p:extLst>
          </p:nvPr>
        </p:nvGraphicFramePr>
        <p:xfrm>
          <a:off x="265742" y="4155925"/>
          <a:ext cx="8777130" cy="648072"/>
        </p:xfrm>
        <a:graphic>
          <a:graphicData uri="http://schemas.openxmlformats.org/drawingml/2006/table">
            <a:tbl>
              <a:tblPr firstRow="1" lastRow="1" bandRow="1">
                <a:tableStyleId>{8A107856-5554-42FB-B03E-39F5DBC370BA}</a:tableStyleId>
              </a:tblPr>
              <a:tblGrid>
                <a:gridCol w="8777130">
                  <a:extLst>
                    <a:ext uri="{9D8B030D-6E8A-4147-A177-3AD203B41FA5}">
                      <a16:colId xmlns:a16="http://schemas.microsoft.com/office/drawing/2014/main" val="18862277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171450" indent="-171450" algn="ctr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отремонтирован социокультурный центр п. </a:t>
                      </a:r>
                      <a:r>
                        <a:rPr lang="ru-RU" sz="1200" b="0" kern="1200" cap="none" spc="0" dirty="0" err="1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Усть-Лэкчим</a:t>
                      </a:r>
                      <a:r>
                        <a:rPr lang="ru-RU" sz="1200" b="0" kern="1200" cap="none" spc="0" dirty="0">
                          <a:ln w="0"/>
                          <a:solidFill>
                            <a:schemeClr val="tx1"/>
                          </a:solidFill>
                          <a:effectLst/>
                          <a:latin typeface="Bahnschrift SemiBold" panose="020B0502040204020203" pitchFamily="34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70537634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53539FF2-9349-4EAB-B77E-79A7D1628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644161"/>
              </p:ext>
            </p:extLst>
          </p:nvPr>
        </p:nvGraphicFramePr>
        <p:xfrm>
          <a:off x="4067944" y="555525"/>
          <a:ext cx="4974928" cy="2160241"/>
        </p:xfrm>
        <a:graphic>
          <a:graphicData uri="http://schemas.openxmlformats.org/drawingml/2006/table">
            <a:tbl>
              <a:tblPr firstRow="1" lastRow="1" bandRow="1">
                <a:tableStyleId>{8A107856-5554-42FB-B03E-39F5DBC370BA}</a:tableStyleId>
              </a:tblPr>
              <a:tblGrid>
                <a:gridCol w="4974928">
                  <a:extLst>
                    <a:ext uri="{9D8B030D-6E8A-4147-A177-3AD203B41FA5}">
                      <a16:colId xmlns:a16="http://schemas.microsoft.com/office/drawing/2014/main" val="188622773"/>
                    </a:ext>
                  </a:extLst>
                </a:gridCol>
              </a:tblGrid>
              <a:tr h="2160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rgbClr val="FF0000"/>
                          </a:solidFill>
                        </a:rPr>
                        <a:t>   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В рамках гранта на поощрение МО МР, МО, ГО в РК за участие в проекте «Народный бюджет» и реализацию народных проектов в рамках проекта «Народный бюджет», а также на развитие народных инициатив в МО в РК в 2024 году на сумму 6 341,3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</a:rPr>
                        <a:t>тыс.руб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. сделано следующее: приобретены контейнеры для ТКО в СП, отремонтирована туристическая база, приобретены музыкальные инструментов для ансамбля, проложен трубопровод в центре досуга, обустроено биатлонное стрельбище в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</a:rPr>
                        <a:t>с.Корткерос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, приобретено спортивное оборудование, приобретен снегоход, в</a:t>
                      </a:r>
                      <a:r>
                        <a:rPr lang="ru-RU" sz="1100" b="0" baseline="0" dirty="0">
                          <a:solidFill>
                            <a:schemeClr val="tx1"/>
                          </a:solidFill>
                        </a:rPr>
                        <a:t> СП «Нившера» 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</a:rPr>
                        <a:t>создана и обустроена универсальная спортивная площадка, в СП «Мордино» установлены уличные тренажеры, в здании администрации СП «Додзь» смонтированы внутренние сети канализации и установлена накопительная емкость</a:t>
                      </a:r>
                      <a:endParaRPr lang="ru-RU" sz="1100" b="0" kern="1200" cap="none" spc="0" dirty="0">
                        <a:ln w="0"/>
                        <a:solidFill>
                          <a:schemeClr val="tx1"/>
                        </a:solidFill>
                        <a:effectLst/>
                        <a:latin typeface="Bahnschrift SemiBold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70537634"/>
                  </a:ext>
                </a:extLst>
              </a:tr>
            </a:tbl>
          </a:graphicData>
        </a:graphic>
      </p:graphicFrame>
      <p:pic>
        <p:nvPicPr>
          <p:cNvPr id="3074" name="Picture 2" descr="стало 2 (вместо бывшей котельной - новые помещения для клубных формирований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28949"/>
            <a:ext cx="1152128" cy="79308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3076" name="Picture 4" descr="лесница стал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09" y="2695029"/>
            <a:ext cx="1296144" cy="8939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078" name="Picture 6" descr="музыкальные инструменты для  вокального коллекти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96" y="2715766"/>
            <a:ext cx="1848676" cy="85249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36110230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1403648" y="314479"/>
            <a:ext cx="7494029" cy="41293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Реализация национальных</a:t>
            </a:r>
            <a:r>
              <a:rPr lang="en-US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региональных) проектов в 2024 году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20"/>
            <a:ext cx="1403648" cy="733533"/>
          </a:xfrm>
          <a:prstGeom prst="rect">
            <a:avLst/>
          </a:prstGeom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4519"/>
            <a:ext cx="1512168" cy="110412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97" y="1439387"/>
            <a:ext cx="1472164" cy="110412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8" name="Прямоугольник: скругленные углы 15">
            <a:extLst>
              <a:ext uri="{FF2B5EF4-FFF2-40B4-BE49-F238E27FC236}">
                <a16:creationId xmlns:a16="http://schemas.microsoft.com/office/drawing/2014/main" id="{5E78D7B9-55DD-431F-A877-328325B03A1F}"/>
              </a:ext>
            </a:extLst>
          </p:cNvPr>
          <p:cNvSpPr/>
          <p:nvPr/>
        </p:nvSpPr>
        <p:spPr>
          <a:xfrm>
            <a:off x="362862" y="3008976"/>
            <a:ext cx="6441386" cy="43204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устойчивого сокращения непригодного для проживания жилищного фонда» 181 685,2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5">
            <a:extLst>
              <a:ext uri="{FF2B5EF4-FFF2-40B4-BE49-F238E27FC236}">
                <a16:creationId xmlns:a16="http://schemas.microsoft.com/office/drawing/2014/main" id="{5E78D7B9-55DD-431F-A877-328325B03A1F}"/>
              </a:ext>
            </a:extLst>
          </p:cNvPr>
          <p:cNvSpPr/>
          <p:nvPr/>
        </p:nvSpPr>
        <p:spPr>
          <a:xfrm>
            <a:off x="4979613" y="1190550"/>
            <a:ext cx="2540927" cy="877143"/>
          </a:xfrm>
          <a:prstGeom prst="roundRect">
            <a:avLst>
              <a:gd name="adj" fmla="val 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</a:t>
            </a:r>
            <a:endParaRPr lang="en-US" sz="1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«Патриотическое воспитание граждан Российской Федерации» 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5 838,8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5">
            <a:extLst>
              <a:ext uri="{FF2B5EF4-FFF2-40B4-BE49-F238E27FC236}">
                <a16:creationId xmlns:a16="http://schemas.microsoft.com/office/drawing/2014/main" id="{5E78D7B9-55DD-431F-A877-328325B03A1F}"/>
              </a:ext>
            </a:extLst>
          </p:cNvPr>
          <p:cNvSpPr/>
          <p:nvPr/>
        </p:nvSpPr>
        <p:spPr>
          <a:xfrm>
            <a:off x="6765660" y="3922599"/>
            <a:ext cx="1991789" cy="757734"/>
          </a:xfrm>
          <a:prstGeom prst="roundRect">
            <a:avLst>
              <a:gd name="adj" fmla="val 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</a:t>
            </a:r>
            <a:endParaRPr lang="en-US" sz="1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«Творческие люди» 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276,3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5">
            <a:extLst>
              <a:ext uri="{FF2B5EF4-FFF2-40B4-BE49-F238E27FC236}">
                <a16:creationId xmlns:a16="http://schemas.microsoft.com/office/drawing/2014/main" id="{5E78D7B9-55DD-431F-A877-328325B03A1F}"/>
              </a:ext>
            </a:extLst>
          </p:cNvPr>
          <p:cNvSpPr/>
          <p:nvPr/>
        </p:nvSpPr>
        <p:spPr>
          <a:xfrm>
            <a:off x="103322" y="1190551"/>
            <a:ext cx="2378914" cy="78113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ru-RU" sz="1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</a:t>
            </a:r>
            <a:endParaRPr lang="en-US" sz="1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активность» 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1 464,8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15">
            <a:extLst>
              <a:ext uri="{FF2B5EF4-FFF2-40B4-BE49-F238E27FC236}">
                <a16:creationId xmlns:a16="http://schemas.microsoft.com/office/drawing/2014/main" id="{5E78D7B9-55DD-431F-A877-328325B03A1F}"/>
              </a:ext>
            </a:extLst>
          </p:cNvPr>
          <p:cNvSpPr/>
          <p:nvPr/>
        </p:nvSpPr>
        <p:spPr>
          <a:xfrm>
            <a:off x="103321" y="4046263"/>
            <a:ext cx="2236431" cy="469703"/>
          </a:xfrm>
          <a:prstGeom prst="roundRect">
            <a:avLst>
              <a:gd name="adj" fmla="val 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just">
              <a:buNone/>
            </a:pPr>
            <a:r>
              <a:rPr lang="ru-RU" sz="1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</a:t>
            </a:r>
            <a:endParaRPr lang="en-US" sz="1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«Культурная среда»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31 674,6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E78D7B9-55DD-431F-A877-328325B03A1F}"/>
              </a:ext>
            </a:extLst>
          </p:cNvPr>
          <p:cNvSpPr/>
          <p:nvPr/>
        </p:nvSpPr>
        <p:spPr>
          <a:xfrm>
            <a:off x="2123728" y="3614215"/>
            <a:ext cx="3816424" cy="432048"/>
          </a:xfrm>
          <a:prstGeom prst="roundRect">
            <a:avLst>
              <a:gd name="adj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"Культура"</a:t>
            </a:r>
          </a:p>
        </p:txBody>
      </p:sp>
      <p:sp>
        <p:nvSpPr>
          <p:cNvPr id="19" name="Прямоугольник: скругленные углы 15">
            <a:extLst>
              <a:ext uri="{FF2B5EF4-FFF2-40B4-BE49-F238E27FC236}">
                <a16:creationId xmlns:a16="http://schemas.microsoft.com/office/drawing/2014/main" id="{5E78D7B9-55DD-431F-A877-328325B03A1F}"/>
              </a:ext>
            </a:extLst>
          </p:cNvPr>
          <p:cNvSpPr/>
          <p:nvPr/>
        </p:nvSpPr>
        <p:spPr>
          <a:xfrm>
            <a:off x="2123728" y="742081"/>
            <a:ext cx="3816424" cy="432048"/>
          </a:xfrm>
          <a:prstGeom prst="roundRect">
            <a:avLst>
              <a:gd name="adj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"Образование"</a:t>
            </a:r>
          </a:p>
        </p:txBody>
      </p:sp>
      <p:sp>
        <p:nvSpPr>
          <p:cNvPr id="20" name="Прямоугольник: скругленные углы 15">
            <a:extLst>
              <a:ext uri="{FF2B5EF4-FFF2-40B4-BE49-F238E27FC236}">
                <a16:creationId xmlns:a16="http://schemas.microsoft.com/office/drawing/2014/main" id="{5E78D7B9-55DD-431F-A877-328325B03A1F}"/>
              </a:ext>
            </a:extLst>
          </p:cNvPr>
          <p:cNvSpPr/>
          <p:nvPr/>
        </p:nvSpPr>
        <p:spPr>
          <a:xfrm>
            <a:off x="2123728" y="2576928"/>
            <a:ext cx="3816424" cy="432048"/>
          </a:xfrm>
          <a:prstGeom prst="roundRect">
            <a:avLst>
              <a:gd name="adj" fmla="val 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"Жилье и городская среда"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590" y="2045641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Отремонтировано помещение и приобретено оборудование в РЦДО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321" y="4556685"/>
            <a:ext cx="22635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Кап.ремонт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домов культуры в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п.Визябож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д.Нившера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открытие модельной библиотеки в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п.Аджером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зал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18" y="4083919"/>
            <a:ext cx="1028164" cy="94553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4102" name="Picture 6" descr="фасад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24" y="4184372"/>
            <a:ext cx="1237340" cy="94553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4104" name="Picture 8" descr="DmOdN8TmUh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852" y="4064109"/>
            <a:ext cx="1238427" cy="9851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4106" name="Picture 10" descr="https://sun9-31.userapi.com/impg/D-CePOwkVCQ8LtUcCztdl6_cTd34okxYnUoegA/3oJKYcDiPMk.jpg?size=1280x853&amp;quality=95&amp;sign=1add0e49aa4740e62602a41f5c2b78c0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000" y="4213429"/>
            <a:ext cx="1296144" cy="91957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4108" name="Picture 12" descr="https://sun9-10.userapi.com/impg/0Qho4SuRQrLzt6UkCsCih-80zvOrKg8rg7dkKw/8kMVO1xPP68.jpg?size=2560x1920&amp;quality=95&amp;sign=924e762c2b32f206d53e9370d65cb928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540" y="1536145"/>
            <a:ext cx="1377137" cy="97455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202902"/>
            <a:ext cx="1342082" cy="109723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28891791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14954"/>
            <a:ext cx="9150028" cy="414088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  <a:ln>
            <a:solidFill>
              <a:schemeClr val="bg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b="1" i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Aharoni" panose="02010803020104030203" pitchFamily="2" charset="-79"/>
              </a:rPr>
              <a:t>Дорожного фонда муниципального образования в 2024 году</a:t>
            </a: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C9F24DE7-9C48-4656-A678-E359A4CE8929}"/>
              </a:ext>
            </a:extLst>
          </p:cNvPr>
          <p:cNvSpPr/>
          <p:nvPr/>
        </p:nvSpPr>
        <p:spPr>
          <a:xfrm>
            <a:off x="826305" y="771551"/>
            <a:ext cx="2374529" cy="9255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Источники формирования</a:t>
            </a:r>
          </a:p>
        </p:txBody>
      </p:sp>
      <p:sp>
        <p:nvSpPr>
          <p:cNvPr id="59" name="Скругленный прямоугольник 10">
            <a:extLst>
              <a:ext uri="{FF2B5EF4-FFF2-40B4-BE49-F238E27FC236}">
                <a16:creationId xmlns:a16="http://schemas.microsoft.com/office/drawing/2014/main" id="{AEA4F445-4A7C-4D06-B19D-A0FFF1AB0784}"/>
              </a:ext>
            </a:extLst>
          </p:cNvPr>
          <p:cNvSpPr/>
          <p:nvPr/>
        </p:nvSpPr>
        <p:spPr>
          <a:xfrm>
            <a:off x="826305" y="1990546"/>
            <a:ext cx="2374529" cy="49047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Доходы от уплаты акцизов – </a:t>
            </a:r>
            <a:b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10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19 542,4 </a:t>
            </a:r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60" name="Скругленный прямоугольник 11">
            <a:extLst>
              <a:ext uri="{FF2B5EF4-FFF2-40B4-BE49-F238E27FC236}">
                <a16:creationId xmlns:a16="http://schemas.microsoft.com/office/drawing/2014/main" id="{350F5AAD-27E4-4575-9DE4-62CF2FF6F688}"/>
              </a:ext>
            </a:extLst>
          </p:cNvPr>
          <p:cNvSpPr/>
          <p:nvPr/>
        </p:nvSpPr>
        <p:spPr>
          <a:xfrm>
            <a:off x="822787" y="2594847"/>
            <a:ext cx="2374529" cy="1006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Поступления в виде МБТ на финансирование обеспечения дорожной деятельности, а также безвозмездные поступления от физ. и юр. лиц – </a:t>
            </a:r>
            <a:b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10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20 000,8</a:t>
            </a:r>
            <a:r>
              <a:rPr lang="ru-RU" sz="1000" b="1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61" name="Скругленный прямоугольник 12">
            <a:extLst>
              <a:ext uri="{FF2B5EF4-FFF2-40B4-BE49-F238E27FC236}">
                <a16:creationId xmlns:a16="http://schemas.microsoft.com/office/drawing/2014/main" id="{D95E7FFE-B2E5-4B02-8B85-5403582F9057}"/>
              </a:ext>
            </a:extLst>
          </p:cNvPr>
          <p:cNvSpPr/>
          <p:nvPr/>
        </p:nvSpPr>
        <p:spPr>
          <a:xfrm>
            <a:off x="822787" y="3798411"/>
            <a:ext cx="2374529" cy="5463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Остаток ассигнований неиспользуемый в 2023 году – </a:t>
            </a:r>
            <a:b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</a:br>
            <a:r>
              <a:rPr lang="ru-RU" sz="10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4 201,7</a:t>
            </a:r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 тыс. руб.</a:t>
            </a:r>
          </a:p>
        </p:txBody>
      </p:sp>
      <p:sp>
        <p:nvSpPr>
          <p:cNvPr id="62" name="Выноска-облако 13">
            <a:extLst>
              <a:ext uri="{FF2B5EF4-FFF2-40B4-BE49-F238E27FC236}">
                <a16:creationId xmlns:a16="http://schemas.microsoft.com/office/drawing/2014/main" id="{8130323D-3AE6-4B89-B0AE-ADD331FBDC2F}"/>
              </a:ext>
            </a:extLst>
          </p:cNvPr>
          <p:cNvSpPr/>
          <p:nvPr/>
        </p:nvSpPr>
        <p:spPr>
          <a:xfrm>
            <a:off x="3363891" y="2357525"/>
            <a:ext cx="2431734" cy="1706813"/>
          </a:xfrm>
          <a:prstGeom prst="cloud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Объем бюджетных ассигнований дорожного хозяйства (дорожного фонда) –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43 745,0</a:t>
            </a:r>
            <a:r>
              <a:rPr lang="ru-RU" sz="12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тыс. руб.</a:t>
            </a:r>
          </a:p>
        </p:txBody>
      </p: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BDBE25C5-0C51-426F-9B38-5BE8450D299F}"/>
              </a:ext>
            </a:extLst>
          </p:cNvPr>
          <p:cNvCxnSpPr/>
          <p:nvPr/>
        </p:nvCxnSpPr>
        <p:spPr>
          <a:xfrm flipV="1">
            <a:off x="3203848" y="3795886"/>
            <a:ext cx="361154" cy="278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3963CEA9-5FFD-4145-A50F-F11C5083A05F}"/>
              </a:ext>
            </a:extLst>
          </p:cNvPr>
          <p:cNvCxnSpPr/>
          <p:nvPr/>
        </p:nvCxnSpPr>
        <p:spPr>
          <a:xfrm>
            <a:off x="3203848" y="2352490"/>
            <a:ext cx="397046" cy="219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AC8AC350-0B4E-497E-8493-F1FC796D3B00}"/>
              </a:ext>
            </a:extLst>
          </p:cNvPr>
          <p:cNvCxnSpPr/>
          <p:nvPr/>
        </p:nvCxnSpPr>
        <p:spPr>
          <a:xfrm>
            <a:off x="3191076" y="3247489"/>
            <a:ext cx="2287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0FCA5F8F-6C27-48E1-9D4B-18EE11B417E7}"/>
              </a:ext>
            </a:extLst>
          </p:cNvPr>
          <p:cNvCxnSpPr/>
          <p:nvPr/>
        </p:nvCxnSpPr>
        <p:spPr>
          <a:xfrm flipV="1">
            <a:off x="5508104" y="2357805"/>
            <a:ext cx="412962" cy="21394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19203BCF-BC21-4AE9-8222-E48FAB61E077}"/>
              </a:ext>
            </a:extLst>
          </p:cNvPr>
          <p:cNvCxnSpPr/>
          <p:nvPr/>
        </p:nvCxnSpPr>
        <p:spPr>
          <a:xfrm>
            <a:off x="5652120" y="3193483"/>
            <a:ext cx="281659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22D65B14-84BA-40CE-96FA-7771C0A57319}"/>
              </a:ext>
            </a:extLst>
          </p:cNvPr>
          <p:cNvCxnSpPr/>
          <p:nvPr/>
        </p:nvCxnSpPr>
        <p:spPr>
          <a:xfrm>
            <a:off x="5416193" y="3687874"/>
            <a:ext cx="523959" cy="32403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кругленный прямоугольник 30">
            <a:extLst>
              <a:ext uri="{FF2B5EF4-FFF2-40B4-BE49-F238E27FC236}">
                <a16:creationId xmlns:a16="http://schemas.microsoft.com/office/drawing/2014/main" id="{F973CD81-48BE-4555-97ED-ED57E104D796}"/>
              </a:ext>
            </a:extLst>
          </p:cNvPr>
          <p:cNvSpPr/>
          <p:nvPr/>
        </p:nvSpPr>
        <p:spPr>
          <a:xfrm>
            <a:off x="6023502" y="1758796"/>
            <a:ext cx="2374529" cy="9569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Содержание и ремонт автомобильных дорог общего пользования местного значения, в том числе реализация народных проектов в сфере дорожной деятельности –</a:t>
            </a:r>
            <a:r>
              <a:rPr lang="ru-RU" sz="10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 42 544,6</a:t>
            </a:r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70" name="Скругленный прямоугольник 32">
            <a:extLst>
              <a:ext uri="{FF2B5EF4-FFF2-40B4-BE49-F238E27FC236}">
                <a16:creationId xmlns:a16="http://schemas.microsoft.com/office/drawing/2014/main" id="{5F13B83B-0299-46FA-B084-0C31CAD1527C}"/>
              </a:ext>
            </a:extLst>
          </p:cNvPr>
          <p:cNvSpPr/>
          <p:nvPr/>
        </p:nvSpPr>
        <p:spPr>
          <a:xfrm>
            <a:off x="5972459" y="2854515"/>
            <a:ext cx="2374528" cy="71283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Приобретение и устройство наплавных мостов, катеров, паромных переправ – </a:t>
            </a:r>
          </a:p>
          <a:p>
            <a:pPr algn="ctr"/>
            <a:r>
              <a:rPr lang="ru-RU" sz="10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300,4 </a:t>
            </a:r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71" name="Скругленный прямоугольник 33">
            <a:extLst>
              <a:ext uri="{FF2B5EF4-FFF2-40B4-BE49-F238E27FC236}">
                <a16:creationId xmlns:a16="http://schemas.microsoft.com/office/drawing/2014/main" id="{16232C35-F4FD-46AA-B96D-8A1BC6FD1997}"/>
              </a:ext>
            </a:extLst>
          </p:cNvPr>
          <p:cNvSpPr/>
          <p:nvPr/>
        </p:nvSpPr>
        <p:spPr>
          <a:xfrm>
            <a:off x="5972459" y="3690950"/>
            <a:ext cx="2374528" cy="7353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Развитие системы организации движения транспортных средств и пешеходов – </a:t>
            </a:r>
          </a:p>
          <a:p>
            <a:pPr algn="ctr"/>
            <a:r>
              <a:rPr lang="ru-RU" sz="10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900,0 </a:t>
            </a:r>
            <a:r>
              <a:rPr lang="ru-RU" sz="10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тыс. руб.</a:t>
            </a:r>
          </a:p>
        </p:txBody>
      </p:sp>
      <p:pic>
        <p:nvPicPr>
          <p:cNvPr id="72" name="Picture 2" descr="https://dostoyanie-severa.ru/wp-content/uploads/2020/11/avtodor2.jpg">
            <a:extLst>
              <a:ext uri="{FF2B5EF4-FFF2-40B4-BE49-F238E27FC236}">
                <a16:creationId xmlns:a16="http://schemas.microsoft.com/office/drawing/2014/main" id="{C70D3F9A-9BC4-4A5D-B5A9-94A5454BF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789" y="771550"/>
            <a:ext cx="2602688" cy="136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3" name="Таблица 72">
            <a:extLst>
              <a:ext uri="{FF2B5EF4-FFF2-40B4-BE49-F238E27FC236}">
                <a16:creationId xmlns:a16="http://schemas.microsoft.com/office/drawing/2014/main" id="{1DFECFAE-810E-44D8-8E91-E0A2DA738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193953"/>
              </p:ext>
            </p:extLst>
          </p:nvPr>
        </p:nvGraphicFramePr>
        <p:xfrm>
          <a:off x="2944766" y="4456361"/>
          <a:ext cx="3254469" cy="59483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72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1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8225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Bahnschrift SemiBold" panose="020B0502040204020203" pitchFamily="34" charset="0"/>
                        </a:rPr>
                        <a:t>Факт 2023</a:t>
                      </a:r>
                      <a:endParaRPr lang="ru-RU" sz="1300" b="0" dirty="0"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Bahnschrift SemiBold" panose="020B0502040204020203" pitchFamily="34" charset="0"/>
                        </a:rPr>
                        <a:t>План 2024</a:t>
                      </a:r>
                      <a:endParaRPr lang="ru-RU" sz="1300" b="0" dirty="0"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Bahnschrift SemiBold" panose="020B0502040204020203" pitchFamily="34" charset="0"/>
                        </a:rPr>
                        <a:t>Факт 2024</a:t>
                      </a:r>
                      <a:endParaRPr lang="ru-RU" sz="1300" b="0" dirty="0">
                        <a:latin typeface="Bahnschrift SemiBold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606"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Bahnschrift SemiLight" panose="020B0502040204020203" pitchFamily="34" charset="0"/>
                        </a:rPr>
                        <a:t>61 313,0</a:t>
                      </a:r>
                      <a:endParaRPr lang="ru-RU" sz="1300" b="0" dirty="0">
                        <a:latin typeface="Bahnschrift Semi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Bahnschrift SemiLight" panose="020B0502040204020203" pitchFamily="34" charset="0"/>
                        </a:rPr>
                        <a:t>43 745,0</a:t>
                      </a:r>
                      <a:endParaRPr lang="ru-RU" sz="1300" b="0" dirty="0">
                        <a:latin typeface="Bahnschrift Semi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37719" marB="37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Bahnschrift SemiLight" panose="020B0502040204020203" pitchFamily="34" charset="0"/>
                        </a:rPr>
                        <a:t>40 132,9</a:t>
                      </a:r>
                      <a:endParaRPr lang="ru-RU" sz="1300" b="0" dirty="0">
                        <a:latin typeface="Bahnschrift SemiLight" panose="020B0502040204020203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37719" marB="37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9608D7E1-19C3-47F4-948E-EEFCE0156DFB}"/>
              </a:ext>
            </a:extLst>
          </p:cNvPr>
          <p:cNvSpPr/>
          <p:nvPr/>
        </p:nvSpPr>
        <p:spPr>
          <a:xfrm>
            <a:off x="107504" y="4396269"/>
            <a:ext cx="28372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финансирования дорожного фонда по сравнению с 2023 годом составил 34,5% или на 21 180,1 тыс. руб. </a:t>
            </a: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84727BB4-09CE-44AC-A41C-8D0532F3B138}"/>
              </a:ext>
            </a:extLst>
          </p:cNvPr>
          <p:cNvSpPr/>
          <p:nvPr/>
        </p:nvSpPr>
        <p:spPr>
          <a:xfrm>
            <a:off x="5972462" y="800150"/>
            <a:ext cx="2343954" cy="9255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Направления расходования</a:t>
            </a:r>
          </a:p>
        </p:txBody>
      </p:sp>
    </p:spTree>
    <p:extLst>
      <p:ext uri="{BB962C8B-B14F-4D97-AF65-F5344CB8AC3E}">
        <p14:creationId xmlns:p14="http://schemas.microsoft.com/office/powerpoint/2010/main" val="589547813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6ECB2-A360-4A02-87DB-AEB8E8FFA9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55277309"/>
              </p:ext>
            </p:extLst>
          </p:nvPr>
        </p:nvGraphicFramePr>
        <p:xfrm>
          <a:off x="260757" y="2069290"/>
          <a:ext cx="4248472" cy="2916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909509"/>
              </p:ext>
            </p:extLst>
          </p:nvPr>
        </p:nvGraphicFramePr>
        <p:xfrm>
          <a:off x="4724400" y="2069290"/>
          <a:ext cx="4312096" cy="2916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21115" y="1627152"/>
            <a:ext cx="1094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ДОХОДЫ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00834" y="1619007"/>
            <a:ext cx="1159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РАСХОДЫ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Параметры бюджета МР «Корткеросский»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522" y="468983"/>
            <a:ext cx="835292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Исполнение бюджета МОМР «Корткеросский» в 2024 году осуществлялось в соответствии с решением Совета МР «Корткеросский» от 20 декабря 2023 года № 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22/7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МО МР «Корткеросский» на 2024 год и на плановый период 2025 и 2026 годов».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течении 2024 года основные параметры бюджета изменились следующим образом: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 bwMode="auto">
          <a:xfrm>
            <a:off x="2448617" y="1350285"/>
            <a:ext cx="4032448" cy="1437489"/>
          </a:xfrm>
          <a:prstGeom prst="wedgeRoundRectCallou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marL="342900" indent="-3429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16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 bwMode="auto">
          <a:xfrm>
            <a:off x="2483768" y="1322767"/>
            <a:ext cx="3744416" cy="600911"/>
          </a:xfrm>
          <a:prstGeom prst="wedgeRoundRectCallou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marL="342900" indent="-3429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16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5947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b="1" i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Расходы  в разрезе муниципальных программ, тыс. рублей</a:t>
            </a:r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id="{EE2C2C13-39E2-4376-992E-FC22F5690C80}"/>
              </a:ext>
            </a:extLst>
          </p:cNvPr>
          <p:cNvSpPr/>
          <p:nvPr/>
        </p:nvSpPr>
        <p:spPr>
          <a:xfrm>
            <a:off x="107504" y="464671"/>
            <a:ext cx="1990294" cy="97638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Программные </a:t>
            </a:r>
            <a:r>
              <a:rPr lang="ru-RU" sz="14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расходы</a:t>
            </a:r>
            <a:r>
              <a:rPr lang="ru-RU" sz="14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Bahnschrift SemiLight" panose="020B0502040204020203" pitchFamily="34" charset="0"/>
                <a:cs typeface="Times New Roman" panose="02020603050405020304" pitchFamily="18" charset="0"/>
              </a:rPr>
              <a:t>всего </a:t>
            </a:r>
            <a:r>
              <a:rPr lang="ru-RU" sz="14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1 496,1</a:t>
            </a:r>
          </a:p>
        </p:txBody>
      </p:sp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20AEB382-64FE-4A78-AF5B-0AB024CF2D1E}"/>
              </a:ext>
            </a:extLst>
          </p:cNvPr>
          <p:cNvSpPr/>
          <p:nvPr/>
        </p:nvSpPr>
        <p:spPr>
          <a:xfrm>
            <a:off x="108397" y="1686742"/>
            <a:ext cx="1989401" cy="1037027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Доля программных</a:t>
            </a:r>
            <a:r>
              <a:rPr lang="ru-RU" sz="1400" dirty="0">
                <a:solidFill>
                  <a:schemeClr val="tx1"/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 расходов составляет </a:t>
            </a:r>
            <a:r>
              <a:rPr lang="ru-RU" sz="1400" dirty="0">
                <a:solidFill>
                  <a:schemeClr val="tx1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84,8% </a:t>
            </a:r>
          </a:p>
        </p:txBody>
      </p:sp>
      <p:sp>
        <p:nvSpPr>
          <p:cNvPr id="34" name="Шестиугольник 33">
            <a:extLst>
              <a:ext uri="{FF2B5EF4-FFF2-40B4-BE49-F238E27FC236}">
                <a16:creationId xmlns:a16="http://schemas.microsoft.com/office/drawing/2014/main" id="{CA6C0444-DEB4-4ADE-BE9C-FA7FAAF43357}"/>
              </a:ext>
            </a:extLst>
          </p:cNvPr>
          <p:cNvSpPr/>
          <p:nvPr/>
        </p:nvSpPr>
        <p:spPr>
          <a:xfrm>
            <a:off x="297012" y="3717427"/>
            <a:ext cx="358635" cy="264137"/>
          </a:xfrm>
          <a:prstGeom prst="hexagon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atin typeface="Bahnschrift SemiBold" panose="020B0502040204020203" pitchFamily="34" charset="0"/>
            </a:endParaRPr>
          </a:p>
        </p:txBody>
      </p:sp>
      <p:sp>
        <p:nvSpPr>
          <p:cNvPr id="35" name="Шестиугольник 34">
            <a:extLst>
              <a:ext uri="{FF2B5EF4-FFF2-40B4-BE49-F238E27FC236}">
                <a16:creationId xmlns:a16="http://schemas.microsoft.com/office/drawing/2014/main" id="{62BF2F32-623D-497D-9C85-63538E50E1E9}"/>
              </a:ext>
            </a:extLst>
          </p:cNvPr>
          <p:cNvSpPr/>
          <p:nvPr/>
        </p:nvSpPr>
        <p:spPr>
          <a:xfrm>
            <a:off x="297012" y="4170915"/>
            <a:ext cx="358635" cy="264137"/>
          </a:xfrm>
          <a:prstGeom prst="hexagon">
            <a:avLst/>
          </a:prstGeom>
          <a:solidFill>
            <a:srgbClr val="CC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atin typeface="Bahnschrift SemiBold" panose="020B0502040204020203" pitchFamily="34" charset="0"/>
            </a:endParaRPr>
          </a:p>
        </p:txBody>
      </p:sp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id="{DB7DC108-10C9-4FDD-9206-FEBB32CFCE8D}"/>
              </a:ext>
            </a:extLst>
          </p:cNvPr>
          <p:cNvSpPr/>
          <p:nvPr/>
        </p:nvSpPr>
        <p:spPr>
          <a:xfrm>
            <a:off x="297013" y="4634828"/>
            <a:ext cx="358635" cy="264137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>
              <a:latin typeface="Bahnschrift SemiBold" panose="020B05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0157897-2860-4812-8006-0C888046674D}"/>
              </a:ext>
            </a:extLst>
          </p:cNvPr>
          <p:cNvSpPr txBox="1"/>
          <p:nvPr/>
        </p:nvSpPr>
        <p:spPr>
          <a:xfrm rot="10800000" flipV="1">
            <a:off x="303066" y="3269080"/>
            <a:ext cx="1460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% исполнения: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6279EA-FE80-4C7B-8A09-733989658108}"/>
              </a:ext>
            </a:extLst>
          </p:cNvPr>
          <p:cNvSpPr txBox="1"/>
          <p:nvPr/>
        </p:nvSpPr>
        <p:spPr>
          <a:xfrm>
            <a:off x="683564" y="3704564"/>
            <a:ext cx="10801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Bahnschrift SemiBold" panose="020B0502040204020203" pitchFamily="34" charset="0"/>
              </a:rPr>
              <a:t>Более 95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64E0ED-CE3F-4520-9D0A-44E7A17664B6}"/>
              </a:ext>
            </a:extLst>
          </p:cNvPr>
          <p:cNvSpPr txBox="1"/>
          <p:nvPr/>
        </p:nvSpPr>
        <p:spPr>
          <a:xfrm>
            <a:off x="683564" y="4160562"/>
            <a:ext cx="10801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Bahnschrift SemiBold" panose="020B0502040204020203" pitchFamily="34" charset="0"/>
              </a:rPr>
              <a:t>От 90 до 95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A3F5D9F-AE54-4F44-AE74-C424AFAAE728}"/>
              </a:ext>
            </a:extLst>
          </p:cNvPr>
          <p:cNvSpPr txBox="1"/>
          <p:nvPr/>
        </p:nvSpPr>
        <p:spPr>
          <a:xfrm>
            <a:off x="683565" y="4640237"/>
            <a:ext cx="1080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Bahnschrift SemiBold" panose="020B0502040204020203" pitchFamily="34" charset="0"/>
                <a:cs typeface="Times New Roman" panose="02020603050405020304" pitchFamily="18" charset="0"/>
              </a:rPr>
              <a:t>Менее</a:t>
            </a:r>
            <a:r>
              <a:rPr lang="ru-RU" sz="1100" dirty="0">
                <a:latin typeface="Bahnschrift SemiBold" panose="020B0502040204020203" pitchFamily="34" charset="0"/>
              </a:rPr>
              <a:t> 90</a:t>
            </a:r>
          </a:p>
        </p:txBody>
      </p:sp>
      <p:graphicFrame>
        <p:nvGraphicFramePr>
          <p:cNvPr id="41" name="Таблица 11">
            <a:extLst>
              <a:ext uri="{FF2B5EF4-FFF2-40B4-BE49-F238E27FC236}">
                <a16:creationId xmlns:a16="http://schemas.microsoft.com/office/drawing/2014/main" id="{95A2DCDD-CE51-4E36-888F-5884016A3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153458"/>
              </p:ext>
            </p:extLst>
          </p:nvPr>
        </p:nvGraphicFramePr>
        <p:xfrm>
          <a:off x="2106859" y="473834"/>
          <a:ext cx="6857629" cy="420801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{8A107856-5554-42FB-B03E-39F5DBC370BA}</a:tableStyleId>
              </a:tblPr>
              <a:tblGrid>
                <a:gridCol w="4409357">
                  <a:extLst>
                    <a:ext uri="{9D8B030D-6E8A-4147-A177-3AD203B41FA5}">
                      <a16:colId xmlns:a16="http://schemas.microsoft.com/office/drawing/2014/main" val="34172866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8571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154125580"/>
                    </a:ext>
                  </a:extLst>
                </a:gridCol>
              </a:tblGrid>
              <a:tr h="52718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плана) 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8946852"/>
                  </a:ext>
                </a:extLst>
              </a:tr>
              <a:tr h="280820"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 жизнедеятельности населения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1 096,0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1 096,0 (100%)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541812"/>
                  </a:ext>
                </a:extLst>
              </a:tr>
              <a:tr h="2793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экономики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8 724,0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8 724,0 (100%)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823280"/>
                  </a:ext>
                </a:extLst>
              </a:tr>
              <a:tr h="3622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транспортной системы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58 131,9</a:t>
                      </a: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54 519,2 (93,8%)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256434"/>
                  </a:ext>
                </a:extLst>
              </a:tr>
              <a:tr h="443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жилищно-коммунального хозяйства муниципального района "Корткеросский"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211 309,7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203 314,8(96,2%)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70334"/>
                  </a:ext>
                </a:extLst>
              </a:tr>
              <a:tr h="315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905 431,9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903892,7(99,8%)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665285"/>
                  </a:ext>
                </a:extLst>
              </a:tr>
              <a:tr h="3056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 и туризма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240 150,5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239 972,8(99,9%)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742151"/>
                  </a:ext>
                </a:extLst>
              </a:tr>
              <a:tr h="443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физической культуры и спорта на территории МО МР "Корткеросский"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71 510,3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71 443,3(99,9%)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998042"/>
                  </a:ext>
                </a:extLst>
              </a:tr>
              <a:tr h="371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системы муниципального управления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12 212,7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12 116,1(99,2%)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779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правонарушений и обеспечение общественной безопасности на территории муниципального района "Корткеросский" Республики Коми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1 064,3</a:t>
                      </a: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992,9 (93,3%)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309583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051720" y="473257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2024 году бюджет исполнен в рамках 9 муниципальных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2591019427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Голова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000" b="1" i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«Безопасность жизнедеятельности населения»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7ED38CA9-9E25-403C-B0D2-034C5E8EA6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622209"/>
              </p:ext>
            </p:extLst>
          </p:nvPr>
        </p:nvGraphicFramePr>
        <p:xfrm>
          <a:off x="107504" y="1617803"/>
          <a:ext cx="8808765" cy="58056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080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программы</a:t>
                      </a:r>
                    </a:p>
                  </a:txBody>
                  <a:tcPr marL="68580" marR="68580" marT="34301" marB="343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план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факт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81"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4 023,4 тыс. руб., из них: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2 221,4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706,0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1 096,0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1 096,0</a:t>
                      </a:r>
                    </a:p>
                  </a:txBody>
                  <a:tcPr marL="68580" marR="68580" marT="34301" marB="34301" anchor="ctr">
                    <a:solidFill>
                      <a:srgbClr val="FFA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Текст">
            <a:extLst>
              <a:ext uri="{FF2B5EF4-FFF2-40B4-BE49-F238E27FC236}">
                <a16:creationId xmlns:a16="http://schemas.microsoft.com/office/drawing/2014/main" id="{B4D1254E-88F9-4FFD-9AF1-7E170DB9052A}"/>
              </a:ext>
            </a:extLst>
          </p:cNvPr>
          <p:cNvSpPr txBox="1">
            <a:spLocks/>
          </p:cNvSpPr>
          <p:nvPr/>
        </p:nvSpPr>
        <p:spPr>
          <a:xfrm>
            <a:off x="4354724" y="2331208"/>
            <a:ext cx="4609760" cy="218764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1400" dirty="0">
              <a:latin typeface="Bahnschrift SemiBold" panose="020B0502040204020203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5271F8-DDCD-4247-B37E-160E04377740}"/>
              </a:ext>
            </a:extLst>
          </p:cNvPr>
          <p:cNvSpPr/>
          <p:nvPr/>
        </p:nvSpPr>
        <p:spPr>
          <a:xfrm>
            <a:off x="107504" y="873542"/>
            <a:ext cx="6984775" cy="5204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повышение безопасности жизнедеятельности населения муниципального района «Корткеросский».</a:t>
            </a:r>
            <a:endParaRPr lang="ru-RU" sz="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336" y="727413"/>
            <a:ext cx="1368148" cy="8868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51920" y="23312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85030" y="2331208"/>
            <a:ext cx="4464496" cy="384372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Основные направления расходов в 2024 году: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4499988" y="2700540"/>
            <a:ext cx="4464496" cy="2311376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защита населения и территорий МО МР «Корткеросский» от чрезвычайных ситуаций - 420,2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защита населения и территорий МО МР «Корткеросский» от чрезвычайных ситуаций – 177,4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развитие единой дежурно-диспетчерской службы муниципального образования МР «Корткеросский» - 498,4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7" name="Фигура, имеющая форму буквы L 16"/>
          <p:cNvSpPr/>
          <p:nvPr/>
        </p:nvSpPr>
        <p:spPr bwMode="auto">
          <a:xfrm>
            <a:off x="4499988" y="4457556"/>
            <a:ext cx="360040" cy="554360"/>
          </a:xfrm>
          <a:prstGeom prst="corner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16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71A8A1C-9F64-0AA1-7C79-30BA518AF3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50822"/>
            <a:ext cx="2376264" cy="239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58745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Муниципальная программа </a:t>
            </a:r>
            <a:br>
              <a:rPr lang="en-US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b="1" i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«Развитие экономики»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F7F05828-8CD3-425C-B6C5-F7600A81C5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669627"/>
              </p:ext>
            </p:extLst>
          </p:nvPr>
        </p:nvGraphicFramePr>
        <p:xfrm>
          <a:off x="152909" y="1617581"/>
          <a:ext cx="8808765" cy="58056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9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080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программы</a:t>
                      </a:r>
                    </a:p>
                  </a:txBody>
                  <a:tcPr marL="68580" marR="68580" marT="34301" marB="343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план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факт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12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437,4</a:t>
                      </a:r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руб., из них: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6 832,0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5 881,4</a:t>
                      </a:r>
                      <a:endParaRPr lang="en-US" sz="12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8 724,0</a:t>
                      </a:r>
                      <a:endParaRPr lang="en-US" sz="1200" b="0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8 724,0</a:t>
                      </a:r>
                    </a:p>
                  </a:txBody>
                  <a:tcPr marL="68580" marR="68580" marT="34301" marB="34301" anchor="ctr">
                    <a:solidFill>
                      <a:srgbClr val="FFA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Текст">
            <a:extLst>
              <a:ext uri="{FF2B5EF4-FFF2-40B4-BE49-F238E27FC236}">
                <a16:creationId xmlns:a16="http://schemas.microsoft.com/office/drawing/2014/main" id="{B00C83A3-6AAF-4C2F-9530-8EDE370C7855}"/>
              </a:ext>
            </a:extLst>
          </p:cNvPr>
          <p:cNvSpPr txBox="1">
            <a:spLocks/>
          </p:cNvSpPr>
          <p:nvPr/>
        </p:nvSpPr>
        <p:spPr>
          <a:xfrm>
            <a:off x="4165999" y="2329992"/>
            <a:ext cx="4824152" cy="180051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1400" dirty="0">
              <a:latin typeface="Bahnschrift SemiBold" panose="020B0502040204020203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142" y="-20166"/>
            <a:ext cx="1897872" cy="138412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A5271F8-DDCD-4247-B37E-160E04377740}"/>
              </a:ext>
            </a:extLst>
          </p:cNvPr>
          <p:cNvSpPr/>
          <p:nvPr/>
        </p:nvSpPr>
        <p:spPr>
          <a:xfrm>
            <a:off x="155722" y="853486"/>
            <a:ext cx="6984775" cy="6395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u="sng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обеспечение   устойчивого   экономического    развития муниципального района «Корткеросский».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91773" y="2353782"/>
            <a:ext cx="4264203" cy="580562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Основные направления расходов в 2024 году: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4552403" y="2356995"/>
            <a:ext cx="4464496" cy="1765451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малое и среднее предпринимательство в МР «Корткеросский» - 2 637,6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  <a:b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развитие сельского хозяйства и регулирования рынков с/х продукции, сырья и продовольствия – 6 086,4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.</a:t>
            </a:r>
            <a:endParaRPr lang="ru-RU" sz="12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 eaLnBrk="0" hangingPunct="0">
              <a:lnSpc>
                <a:spcPct val="80000"/>
              </a:lnSpc>
              <a:spcBef>
                <a:spcPct val="20000"/>
              </a:spcBef>
            </a:pPr>
            <a:endParaRPr lang="ru-RU" sz="12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 eaLnBrk="0" hangingPunct="0">
              <a:lnSpc>
                <a:spcPct val="80000"/>
              </a:lnSpc>
              <a:spcBef>
                <a:spcPct val="20000"/>
              </a:spcBef>
            </a:pPr>
            <a:endParaRPr lang="ru-RU" sz="12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sz="1200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" name="Рисунок 3" descr="Изображение выглядит как текст, графический дизайн, Графика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6C20142-543B-14C9-AEF6-7F19269BA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28578"/>
            <a:ext cx="2822098" cy="211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478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AB4122DB-2E32-7F0D-03EA-31BEA1D22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94" b="94844" l="3223" r="98438">
                        <a14:foregroundMark x1="24609" y1="14219" x2="24609" y2="14219"/>
                        <a14:foregroundMark x1="27246" y1="7656" x2="30664" y2="32188"/>
                        <a14:foregroundMark x1="30664" y1="32188" x2="52441" y2="41719"/>
                        <a14:foregroundMark x1="52441" y1="41719" x2="52637" y2="41094"/>
                        <a14:foregroundMark x1="16016" y1="3906" x2="5859" y2="20469"/>
                        <a14:foregroundMark x1="5859" y1="20469" x2="6738" y2="25313"/>
                        <a14:foregroundMark x1="11230" y1="36563" x2="20117" y2="53125"/>
                        <a14:foregroundMark x1="20117" y1="53125" x2="20508" y2="52969"/>
                        <a14:foregroundMark x1="96484" y1="60313" x2="95508" y2="86406"/>
                        <a14:foregroundMark x1="69141" y1="94844" x2="89258" y2="93906"/>
                        <a14:foregroundMark x1="98438" y1="91406" x2="98438" y2="91406"/>
                        <a14:foregroundMark x1="85645" y1="58438" x2="85645" y2="58438"/>
                        <a14:foregroundMark x1="93750" y1="58125" x2="36621" y2="10156"/>
                        <a14:foregroundMark x1="36621" y1="10156" x2="22168" y2="25156"/>
                        <a14:foregroundMark x1="22168" y1="25156" x2="35742" y2="67969"/>
                        <a14:foregroundMark x1="35742" y1="67969" x2="39453" y2="72813"/>
                        <a14:foregroundMark x1="55762" y1="14531" x2="27930" y2="6094"/>
                        <a14:foregroundMark x1="27930" y1="6094" x2="14160" y2="22813"/>
                        <a14:foregroundMark x1="14160" y1="22813" x2="18945" y2="42656"/>
                        <a14:foregroundMark x1="4395" y1="11406" x2="3223" y2="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8" y="2790340"/>
            <a:ext cx="3765056" cy="235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Голова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Муниципальная программа  </a:t>
            </a:r>
            <a:br>
              <a:rPr lang="en-US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b="1" i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«Развитие транспортной системы» </a:t>
            </a:r>
          </a:p>
        </p:txBody>
      </p:sp>
      <p:graphicFrame>
        <p:nvGraphicFramePr>
          <p:cNvPr id="11" name="Содержимое 6">
            <a:extLst>
              <a:ext uri="{FF2B5EF4-FFF2-40B4-BE49-F238E27FC236}">
                <a16:creationId xmlns:a16="http://schemas.microsoft.com/office/drawing/2014/main" id="{AE56B8D5-A32C-4C42-96D5-50B4039E3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454856"/>
              </p:ext>
            </p:extLst>
          </p:nvPr>
        </p:nvGraphicFramePr>
        <p:xfrm>
          <a:off x="90290" y="1579360"/>
          <a:ext cx="8808765" cy="62358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9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162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Объем финансирования программы</a:t>
                      </a:r>
                    </a:p>
                  </a:txBody>
                  <a:tcPr marL="68580" marR="68580" marT="34301" marB="343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2024 план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2024 факт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89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+mn-lt"/>
                          <a:cs typeface="Times New Roman" panose="02020603050405020304" pitchFamily="18" charset="0"/>
                        </a:rPr>
                        <a:t>459 906,4 тыс. руб., из них: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200 429,3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201 345,2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58 131,9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54 519,2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Текст">
            <a:extLst>
              <a:ext uri="{FF2B5EF4-FFF2-40B4-BE49-F238E27FC236}">
                <a16:creationId xmlns:a16="http://schemas.microsoft.com/office/drawing/2014/main" id="{1B9844E8-143D-4D79-8C3B-F82C3FB3C855}"/>
              </a:ext>
            </a:extLst>
          </p:cNvPr>
          <p:cNvSpPr txBox="1">
            <a:spLocks/>
          </p:cNvSpPr>
          <p:nvPr/>
        </p:nvSpPr>
        <p:spPr>
          <a:xfrm>
            <a:off x="4354724" y="2331208"/>
            <a:ext cx="4609760" cy="218764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1400" dirty="0">
              <a:latin typeface="Bahnschrift SemiBold" panose="020B0502040204020203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360" y="343556"/>
            <a:ext cx="1944844" cy="120173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A5271F8-DDCD-4247-B37E-160E04377740}"/>
              </a:ext>
            </a:extLst>
          </p:cNvPr>
          <p:cNvSpPr/>
          <p:nvPr/>
        </p:nvSpPr>
        <p:spPr>
          <a:xfrm>
            <a:off x="90290" y="822176"/>
            <a:ext cx="6929982" cy="6712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обеспечение потребностей населения в качественных, доступных и безопасных услугах на автомобильном виде транспорта, а также снижение количества лиц, погибших в результате дорожно-транспортных происшествий.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90290" y="2440590"/>
            <a:ext cx="4464496" cy="384372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1400" dirty="0">
                <a:solidFill>
                  <a:schemeClr val="tx1"/>
                </a:solidFill>
              </a:rPr>
              <a:t>Основные направления расходов в 2024 году: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4774182" y="2431660"/>
            <a:ext cx="4249022" cy="2250500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содержание и ремонт автомобильных дорог общего пользования – 39 082,5 </a:t>
            </a:r>
            <a:r>
              <a:rPr lang="ru-RU" sz="1400" dirty="0" err="1">
                <a:solidFill>
                  <a:schemeClr val="tx1"/>
                </a:solidFill>
              </a:rPr>
              <a:t>тыс.руб</a:t>
            </a:r>
            <a:r>
              <a:rPr lang="ru-RU" sz="1400" dirty="0">
                <a:solidFill>
                  <a:schemeClr val="tx1"/>
                </a:solidFill>
              </a:rPr>
              <a:t>;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</a:rPr>
              <a:t>осуществление перевозок пассажиров и багажа автомобильным транспортом – 14 386,3 </a:t>
            </a:r>
            <a:r>
              <a:rPr lang="ru-RU" sz="1400" dirty="0" err="1">
                <a:solidFill>
                  <a:schemeClr val="tx1"/>
                </a:solidFill>
              </a:rPr>
              <a:t>тыс.руб</a:t>
            </a:r>
            <a:r>
              <a:rPr lang="ru-RU" sz="1400" dirty="0">
                <a:solidFill>
                  <a:schemeClr val="tx1"/>
                </a:solidFill>
              </a:rPr>
              <a:t>;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cs typeface="Times New Roman" panose="02020603050405020304" pitchFamily="18" charset="0"/>
              </a:rPr>
              <a:t>приобретение и устройство наплавных мостов, катеров, паромных переправ – 300,4 </a:t>
            </a:r>
            <a:r>
              <a:rPr lang="ru-RU" sz="1400" dirty="0" err="1"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cs typeface="Times New Roman" panose="02020603050405020304" pitchFamily="18" charset="0"/>
              </a:rPr>
              <a:t>;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cs typeface="Times New Roman" panose="02020603050405020304" pitchFamily="18" charset="0"/>
              </a:rPr>
              <a:t>развитие системы организации движения транспорта и пешеходов – 750,0 </a:t>
            </a:r>
            <a:r>
              <a:rPr lang="ru-RU" sz="1400" dirty="0" err="1"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23760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5447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b="1" i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«Развитие жилищно-коммунального хозяйства МР «Корткеросский»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 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080F9CF7-CD52-43D8-B0D8-2D35AD0434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5939105"/>
              </p:ext>
            </p:extLst>
          </p:nvPr>
        </p:nvGraphicFramePr>
        <p:xfrm>
          <a:off x="155719" y="1479477"/>
          <a:ext cx="8808765" cy="59411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9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2635"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программы</a:t>
                      </a:r>
                    </a:p>
                  </a:txBody>
                  <a:tcPr marL="68580" marR="68580" marT="34301" marB="343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план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факт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304">
                <a:tc>
                  <a:txBody>
                    <a:bodyPr/>
                    <a:lstStyle/>
                    <a:p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1 520 125,2 тыс. руб., из них: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657 712,8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651 102,7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211 309,7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203 314,8</a:t>
                      </a:r>
                    </a:p>
                  </a:txBody>
                  <a:tcPr marL="68580" marR="68580" marT="34301" marB="34301" anchor="ctr">
                    <a:solidFill>
                      <a:srgbClr val="FFA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Текст">
            <a:extLst>
              <a:ext uri="{FF2B5EF4-FFF2-40B4-BE49-F238E27FC236}">
                <a16:creationId xmlns:a16="http://schemas.microsoft.com/office/drawing/2014/main" id="{83744D1F-133C-4D1D-9B2D-F079B70805BF}"/>
              </a:ext>
            </a:extLst>
          </p:cNvPr>
          <p:cNvSpPr txBox="1">
            <a:spLocks/>
          </p:cNvSpPr>
          <p:nvPr/>
        </p:nvSpPr>
        <p:spPr>
          <a:xfrm>
            <a:off x="4354724" y="2331208"/>
            <a:ext cx="4609760" cy="218764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1400" dirty="0">
              <a:latin typeface="Bahnschrift SemiBold" panose="020B0502040204020203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3188">
            <a:off x="7379840" y="-21730"/>
            <a:ext cx="2088232" cy="127015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A5271F8-DDCD-4247-B37E-160E04377740}"/>
              </a:ext>
            </a:extLst>
          </p:cNvPr>
          <p:cNvSpPr/>
          <p:nvPr/>
        </p:nvSpPr>
        <p:spPr>
          <a:xfrm>
            <a:off x="155722" y="853486"/>
            <a:ext cx="7656638" cy="4941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стимулирование жилищного строительства, обеспечение качественными жилищно-коммунальными услугами населения, улучшение экологической безопасности населения. 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07081" y="2467032"/>
            <a:ext cx="4464496" cy="384372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Основные направления расходов в 2024 году: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4716015" y="2440590"/>
            <a:ext cx="4336213" cy="2250500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комплексное развитие систем коммунальной инфраструктуры МО МР «Корткеросский» – 326,1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разработка документов территориального планирования – 336,3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обеспечения доступным и комфортным жильем населения – 200 554,3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отходы – 2 098,0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51F09D76-FBB1-7C2D-AF37-3E282F35A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59" b="99179" l="125" r="99750">
                        <a14:foregroundMark x1="41375" y1="22587" x2="38000" y2="39836"/>
                        <a14:foregroundMark x1="36875" y1="3901" x2="38000" y2="3901"/>
                        <a14:foregroundMark x1="51375" y1="2259" x2="52125" y2="4517"/>
                        <a14:foregroundMark x1="38500" y1="56879" x2="43750" y2="61807"/>
                        <a14:foregroundMark x1="42375" y1="18070" x2="32500" y2="34908"/>
                        <a14:foregroundMark x1="32500" y1="34908" x2="45750" y2="20329"/>
                        <a14:foregroundMark x1="45750" y1="20329" x2="44625" y2="17659"/>
                        <a14:foregroundMark x1="41750" y1="53183" x2="39750" y2="54415"/>
                        <a14:foregroundMark x1="64500" y1="52361" x2="64500" y2="53388"/>
                        <a14:foregroundMark x1="31250" y1="49076" x2="39000" y2="69405"/>
                        <a14:foregroundMark x1="39000" y1="69405" x2="45250" y2="49692"/>
                        <a14:foregroundMark x1="45250" y1="49692" x2="31500" y2="47844"/>
                        <a14:foregroundMark x1="40500" y1="18686" x2="43500" y2="84805"/>
                        <a14:foregroundMark x1="43500" y1="84805" x2="65875" y2="60575"/>
                        <a14:foregroundMark x1="65875" y1="60575" x2="63250" y2="32649"/>
                        <a14:foregroundMark x1="63250" y1="32649" x2="36875" y2="5133"/>
                        <a14:foregroundMark x1="29000" y1="30801" x2="36375" y2="88912"/>
                        <a14:foregroundMark x1="36375" y1="88912" x2="58875" y2="90349"/>
                        <a14:foregroundMark x1="58875" y1="90349" x2="66625" y2="56674"/>
                        <a14:foregroundMark x1="66625" y1="56674" x2="65000" y2="29774"/>
                        <a14:foregroundMark x1="65000" y1="29774" x2="62000" y2="24641"/>
                        <a14:foregroundMark x1="33375" y1="24025" x2="27250" y2="38604"/>
                        <a14:foregroundMark x1="45750" y1="22998" x2="46750" y2="45791"/>
                        <a14:foregroundMark x1="46750" y1="45791" x2="47000" y2="46201"/>
                        <a14:foregroundMark x1="27125" y1="44559" x2="30375" y2="44559"/>
                        <a14:foregroundMark x1="48875" y1="2669" x2="48625" y2="99179"/>
                        <a14:foregroundMark x1="52625" y1="11704" x2="55500" y2="46201"/>
                        <a14:foregroundMark x1="55500" y1="46201" x2="55500" y2="46201"/>
                        <a14:foregroundMark x1="54000" y1="10472" x2="66500" y2="28131"/>
                        <a14:foregroundMark x1="66500" y1="28131" x2="67375" y2="30595"/>
                        <a14:foregroundMark x1="76125" y1="38604" x2="62250" y2="27105"/>
                        <a14:foregroundMark x1="15754" y1="94239" x2="13625" y2="96509"/>
                        <a14:foregroundMark x1="27875" y1="81314" x2="25912" y2="83407"/>
                        <a14:foregroundMark x1="13625" y1="96509" x2="125" y2="96304"/>
                        <a14:foregroundMark x1="125" y1="96304" x2="125" y2="96304"/>
                        <a14:foregroundMark x1="79367" y1="95720" x2="80500" y2="97741"/>
                        <a14:foregroundMark x1="70250" y1="79466" x2="72374" y2="83252"/>
                        <a14:foregroundMark x1="80500" y1="97741" x2="85125" y2="97536"/>
                        <a14:foregroundMark x1="84125" y1="99795" x2="99250" y2="98768"/>
                        <a14:foregroundMark x1="99250" y1="98768" x2="99750" y2="98768"/>
                        <a14:foregroundMark x1="71303" y1="83883" x2="63750" y2="64476"/>
                        <a14:foregroundMark x1="63750" y1="64476" x2="68875" y2="44148"/>
                        <a14:foregroundMark x1="68875" y1="44148" x2="34500" y2="88501"/>
                        <a14:foregroundMark x1="34500" y1="88501" x2="47375" y2="97536"/>
                        <a14:foregroundMark x1="47375" y1="97536" x2="68000" y2="91786"/>
                        <a14:foregroundMark x1="68000" y1="91786" x2="67500" y2="80082"/>
                        <a14:foregroundMark x1="50750" y1="51540" x2="57875" y2="67146"/>
                        <a14:foregroundMark x1="67375" y1="50924" x2="59750" y2="59343"/>
                        <a14:foregroundMark x1="52125" y1="51540" x2="60500" y2="50924"/>
                        <a14:foregroundMark x1="59000" y1="41478" x2="59000" y2="52361"/>
                        <a14:foregroundMark x1="37250" y1="78850" x2="38000" y2="83778"/>
                        <a14:foregroundMark x1="63125" y1="87269" x2="66625" y2="88501"/>
                        <a14:foregroundMark x1="68750" y1="50308" x2="70750" y2="68994"/>
                        <a14:foregroundMark x1="67750" y1="60575" x2="67125" y2="67762"/>
                        <a14:foregroundMark x1="35125" y1="74127" x2="26375" y2="73717"/>
                        <a14:foregroundMark x1="69250" y1="74743" x2="69250" y2="74743"/>
                        <a14:foregroundMark x1="67375" y1="74743" x2="71375" y2="74743"/>
                        <a14:foregroundMark x1="68125" y1="44353" x2="71625" y2="44969"/>
                        <a14:foregroundMark x1="64125" y1="79671" x2="63750" y2="86858"/>
                        <a14:foregroundMark x1="32250" y1="89733" x2="34375" y2="92608"/>
                        <a14:foregroundMark x1="17375" y1="94251" x2="15875" y2="93840"/>
                        <a14:foregroundMark x1="16750" y1="94867" x2="18375" y2="94867"/>
                        <a14:foregroundMark x1="17500" y1="94456" x2="14250" y2="94456"/>
                        <a14:backgroundMark x1="74000" y1="91376" x2="74750" y2="87269"/>
                        <a14:backgroundMark x1="74750" y1="81314" x2="78375" y2="90965"/>
                        <a14:backgroundMark x1="78375" y1="90965" x2="77500" y2="92813"/>
                        <a14:backgroundMark x1="78375" y1="92813" x2="77500" y2="93224"/>
                        <a14:backgroundMark x1="74000" y1="82957" x2="73500" y2="91581"/>
                        <a14:backgroundMark x1="73625" y1="84189" x2="73500" y2="89733"/>
                        <a14:backgroundMark x1="74000" y1="86858" x2="73250" y2="83778"/>
                        <a14:backgroundMark x1="72875" y1="82957" x2="73625" y2="86242"/>
                        <a14:backgroundMark x1="21000" y1="85626" x2="21375" y2="89528"/>
                        <a14:backgroundMark x1="17675" y1="91920" x2="17000" y2="92608"/>
                        <a14:backgroundMark x1="20625" y1="88912" x2="18034" y2="91554"/>
                        <a14:backgroundMark x1="24750" y1="83573" x2="25000" y2="88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63" y="2882644"/>
            <a:ext cx="3713932" cy="226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841364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0147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Муниципальная программа </a:t>
            </a:r>
            <a:b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«Развитие образования» 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DAFA3D44-0632-48F9-8631-14442E6EE8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5819865"/>
              </p:ext>
            </p:extLst>
          </p:nvPr>
        </p:nvGraphicFramePr>
        <p:xfrm>
          <a:off x="121816" y="1739645"/>
          <a:ext cx="8808765" cy="61104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9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08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программы</a:t>
                      </a:r>
                    </a:p>
                  </a:txBody>
                  <a:tcPr marL="68580" marR="68580" marT="34301" marB="343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план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факт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81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660 197,8</a:t>
                      </a: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руб., из них: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769 708,9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985 057,0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905 431,9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903 892,7</a:t>
                      </a:r>
                    </a:p>
                  </a:txBody>
                  <a:tcPr marL="68580" marR="68580" marT="34301" marB="34301" anchor="ctr">
                    <a:solidFill>
                      <a:srgbClr val="FFA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" name="Рисунок 10" descr="http://sad2.liozno.edu.by/ru/sm.aspx?guid=6843">
            <a:extLst>
              <a:ext uri="{FF2B5EF4-FFF2-40B4-BE49-F238E27FC236}">
                <a16:creationId xmlns:a16="http://schemas.microsoft.com/office/drawing/2014/main" id="{094B0B43-0D81-46DC-87C4-2178DEDA94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964" y="55893"/>
            <a:ext cx="1296141" cy="98227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A5271F8-DDCD-4247-B37E-160E04377740}"/>
              </a:ext>
            </a:extLst>
          </p:cNvPr>
          <p:cNvSpPr/>
          <p:nvPr/>
        </p:nvSpPr>
        <p:spPr>
          <a:xfrm>
            <a:off x="121816" y="695353"/>
            <a:ext cx="7690544" cy="914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рост доступности, качества и эффективности непрерывного образования с учетом запросов личности, общества и государства, повышение инновационного потенциала и инвестиционной привлекательности системы образования, гражданское становление и самореализация молодёжи.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121816" y="2529094"/>
            <a:ext cx="4464496" cy="384372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Основные направления расходов в 2024 году: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4788024" y="2553498"/>
            <a:ext cx="4249022" cy="1818452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развитие системы дошкольного, общего и дополнительного образования – 819 656,1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  <a:b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дети и молодежь – 58 053,3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  <a:b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муниципальной программы – 26 183,3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F6147C63-FA6F-CC56-71E7-6E9F9C933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6042" y1="29630" x2="50417" y2="31852"/>
                        <a14:foregroundMark x1="50625" y1="30000" x2="50000" y2="32963"/>
                        <a14:foregroundMark x1="54375" y1="57037" x2="43125" y2="71111"/>
                        <a14:foregroundMark x1="25833" y1="70370" x2="27292" y2="71111"/>
                        <a14:backgroundMark x1="38333" y1="60741" x2="38333" y2="60741"/>
                        <a14:backgroundMark x1="38125" y1="74444" x2="39583" y2="751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16" y="2721280"/>
            <a:ext cx="4306168" cy="242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314945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Муниципальная программа 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«Развитие культуры и туризма» 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482FF145-4F0A-4A44-8399-38D4330ABD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143001"/>
              </p:ext>
            </p:extLst>
          </p:nvPr>
        </p:nvGraphicFramePr>
        <p:xfrm>
          <a:off x="103088" y="1437707"/>
          <a:ext cx="8808765" cy="61104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9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08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программы</a:t>
                      </a:r>
                    </a:p>
                  </a:txBody>
                  <a:tcPr marL="68580" marR="68580" marT="34301" marB="343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план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факт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81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589 754,9 тыс. руб., из них: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163 237,7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186 366,7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240 150,5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239 972,8</a:t>
                      </a:r>
                    </a:p>
                  </a:txBody>
                  <a:tcPr marL="68580" marR="68580" marT="34301" marB="34301" anchor="ctr">
                    <a:solidFill>
                      <a:srgbClr val="FFA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Текст">
            <a:extLst>
              <a:ext uri="{FF2B5EF4-FFF2-40B4-BE49-F238E27FC236}">
                <a16:creationId xmlns:a16="http://schemas.microsoft.com/office/drawing/2014/main" id="{C206F392-72D4-4780-8D7C-CB0737FE25D1}"/>
              </a:ext>
            </a:extLst>
          </p:cNvPr>
          <p:cNvSpPr txBox="1">
            <a:spLocks/>
          </p:cNvSpPr>
          <p:nvPr/>
        </p:nvSpPr>
        <p:spPr>
          <a:xfrm>
            <a:off x="4354724" y="2331208"/>
            <a:ext cx="4609760" cy="218764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1400" dirty="0">
              <a:latin typeface="Bahnschrift SemiBold" panose="020B0502040204020203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80" y="238585"/>
            <a:ext cx="2016220" cy="105134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A5271F8-DDCD-4247-B37E-160E04377740}"/>
              </a:ext>
            </a:extLst>
          </p:cNvPr>
          <p:cNvSpPr/>
          <p:nvPr/>
        </p:nvSpPr>
        <p:spPr>
          <a:xfrm>
            <a:off x="91503" y="786520"/>
            <a:ext cx="7144793" cy="5446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повышение безопасности жизнедеятельности населения муниципального района «Корткеросский».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03088" y="2331208"/>
            <a:ext cx="4376757" cy="384372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Основные направления расходов в 2024 году: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4641572" y="2401342"/>
            <a:ext cx="4376758" cy="2618679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укрепление материально-технической базы объектов сферы культуры – 53 921,3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  <a:b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обеспечение деятельности учреждений культуры – 143 119,2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  <a:b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мероприятий учреждениями культуры и образовательными организациями дополнительного образования детей сферы культуры – 3 036,0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культуры, кинематографии – 39 896,3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28" y="2840001"/>
            <a:ext cx="4515758" cy="230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199547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«Развитие физической культуры и спорта в МО МР Корткеросский»»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2BA072AD-8627-437A-813C-F2BA40740D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100399"/>
              </p:ext>
            </p:extLst>
          </p:nvPr>
        </p:nvGraphicFramePr>
        <p:xfrm>
          <a:off x="75059" y="1523048"/>
          <a:ext cx="8808765" cy="61104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9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08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программы</a:t>
                      </a:r>
                    </a:p>
                  </a:txBody>
                  <a:tcPr marL="68580" marR="68580" marT="34301" marB="343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план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факт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81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299 711,4 тыс. руб., из них: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50 642,5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177 558,6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71 510,3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71 443,3</a:t>
                      </a:r>
                    </a:p>
                  </a:txBody>
                  <a:tcPr marL="68580" marR="68580" marT="34301" marB="34301" anchor="ctr">
                    <a:solidFill>
                      <a:srgbClr val="FFA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Текст">
            <a:extLst>
              <a:ext uri="{FF2B5EF4-FFF2-40B4-BE49-F238E27FC236}">
                <a16:creationId xmlns:a16="http://schemas.microsoft.com/office/drawing/2014/main" id="{7A72ACC7-1613-466A-AE4C-E1521D68BD45}"/>
              </a:ext>
            </a:extLst>
          </p:cNvPr>
          <p:cNvSpPr txBox="1">
            <a:spLocks/>
          </p:cNvSpPr>
          <p:nvPr/>
        </p:nvSpPr>
        <p:spPr>
          <a:xfrm>
            <a:off x="4358833" y="2244601"/>
            <a:ext cx="4609760" cy="218764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1400" dirty="0">
              <a:latin typeface="Bahnschrift SemiBold" panose="020B0502040204020203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08458"/>
            <a:ext cx="1782087" cy="104662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A5271F8-DDCD-4247-B37E-160E04377740}"/>
              </a:ext>
            </a:extLst>
          </p:cNvPr>
          <p:cNvSpPr/>
          <p:nvPr/>
        </p:nvSpPr>
        <p:spPr>
          <a:xfrm>
            <a:off x="0" y="846401"/>
            <a:ext cx="7596336" cy="5661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совершенствование системы физической культуры и спорта, создание благоприятных условий для развития массовой физической культуры и спорта.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75059" y="2353983"/>
            <a:ext cx="4464496" cy="384372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Основные направления расходов в 2024 году: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4644008" y="2244600"/>
            <a:ext cx="4379962" cy="2703414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укрепление материально-технической базы учреждений физкультурно-спортивной направленности – 7 729,3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  <a:b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оказание муниципальных услуг учреждениями в сфере спорта – 52 001,5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  <a:b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подростков в период каникул – 250,0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физической культуры и спорта – 11 462,5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27" y="2847737"/>
            <a:ext cx="4219042" cy="229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920188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«Развитие системы муниципального управления» 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3D9245B1-43CB-4A8F-9A52-9CB7CCF908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318173"/>
              </p:ext>
            </p:extLst>
          </p:nvPr>
        </p:nvGraphicFramePr>
        <p:xfrm>
          <a:off x="107504" y="1415326"/>
          <a:ext cx="8808765" cy="61104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9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68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080">
                <a:tc>
                  <a:txBody>
                    <a:bodyPr/>
                    <a:lstStyle/>
                    <a:p>
                      <a:r>
                        <a:rPr lang="ru-RU" sz="1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программы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301" marB="343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план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факт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81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29 681,5 тыс. руб., из них: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7 367,9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10 100,8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12 212,8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12 116,1</a:t>
                      </a:r>
                    </a:p>
                  </a:txBody>
                  <a:tcPr marL="68580" marR="68580" marT="34301" marB="34301" anchor="ctr">
                    <a:solidFill>
                      <a:srgbClr val="FFA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Текст">
            <a:extLst>
              <a:ext uri="{FF2B5EF4-FFF2-40B4-BE49-F238E27FC236}">
                <a16:creationId xmlns:a16="http://schemas.microsoft.com/office/drawing/2014/main" id="{B1A02F8A-72A9-4F13-BB4C-625A7B5AF0AF}"/>
              </a:ext>
            </a:extLst>
          </p:cNvPr>
          <p:cNvSpPr txBox="1">
            <a:spLocks/>
          </p:cNvSpPr>
          <p:nvPr/>
        </p:nvSpPr>
        <p:spPr>
          <a:xfrm>
            <a:off x="4354344" y="2135861"/>
            <a:ext cx="4609760" cy="218764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endParaRPr lang="ru-RU" sz="1400" dirty="0">
              <a:latin typeface="Bahnschrift SemiBold" panose="020B0502040204020203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46" y="-6121"/>
            <a:ext cx="1983954" cy="149775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A5271F8-DDCD-4247-B37E-160E04377740}"/>
              </a:ext>
            </a:extLst>
          </p:cNvPr>
          <p:cNvSpPr/>
          <p:nvPr/>
        </p:nvSpPr>
        <p:spPr>
          <a:xfrm>
            <a:off x="107504" y="836906"/>
            <a:ext cx="7052542" cy="43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повышение эффективности муниципального управления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12998" y="2245243"/>
            <a:ext cx="4199005" cy="384372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Основные направления расходов в 2024 году: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4568986" y="2135861"/>
            <a:ext cx="4464496" cy="2884161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развитие кадрового потенциала – 378,0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управление муниципальными финансами муниципальным долгом – 8 748,6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  <a:b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 имуществом муниципального района "Корткеросский – 968,5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информационного общества – 1 488,1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социально ориентированных некоммерческих организаций – 533,0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4D5B6680-4229-A49E-A105-8497483D0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48490"/>
            <a:ext cx="3988515" cy="2243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717369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1022075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1600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«Профилактика правонарушений и обеспечение общественной безопасности на территории МР «Корткеросский» РК</a:t>
            </a:r>
          </a:p>
        </p:txBody>
      </p:sp>
      <p:graphicFrame>
        <p:nvGraphicFramePr>
          <p:cNvPr id="3" name="Содержимое 6">
            <a:extLst>
              <a:ext uri="{FF2B5EF4-FFF2-40B4-BE49-F238E27FC236}">
                <a16:creationId xmlns:a16="http://schemas.microsoft.com/office/drawing/2014/main" id="{5297FD03-18D3-4F8B-8A90-9F4E4B35C5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12576"/>
              </p:ext>
            </p:extLst>
          </p:nvPr>
        </p:nvGraphicFramePr>
        <p:xfrm>
          <a:off x="109847" y="1748144"/>
          <a:ext cx="8780290" cy="61104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585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7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2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908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финансирования программы</a:t>
                      </a:r>
                    </a:p>
                  </a:txBody>
                  <a:tcPr marL="68580" marR="68580" marT="34301" marB="343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план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факт</a:t>
                      </a:r>
                    </a:p>
                  </a:txBody>
                  <a:tcPr marL="68580" marR="68580" marT="34265" marB="34265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81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3 031,8 тыс. руб., из них: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830,1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1 137,3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1 064,4</a:t>
                      </a:r>
                    </a:p>
                  </a:txBody>
                  <a:tcPr marL="68580" marR="68580" marT="34301" marB="3430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992,9</a:t>
                      </a:r>
                    </a:p>
                  </a:txBody>
                  <a:tcPr marL="68580" marR="68580" marT="34301" marB="34301" anchor="ctr">
                    <a:solidFill>
                      <a:srgbClr val="FFA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A5271F8-DDCD-4247-B37E-160E04377740}"/>
              </a:ext>
            </a:extLst>
          </p:cNvPr>
          <p:cNvSpPr/>
          <p:nvPr/>
        </p:nvSpPr>
        <p:spPr>
          <a:xfrm>
            <a:off x="118758" y="1059582"/>
            <a:ext cx="7549586" cy="5661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i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обеспечение правопорядка и общественной безопасности на территории муниципального образования муниципального района «Корткеросский» Республики Коми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716" y="656980"/>
            <a:ext cx="1577284" cy="1050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75373" y="2456116"/>
            <a:ext cx="4464496" cy="384372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Основные направления расходов в 2024 году: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4716016" y="2549972"/>
            <a:ext cx="4328226" cy="1936548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организация общественного порядка добровольными народными дружинами – 128,6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;</a:t>
            </a:r>
            <a:b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4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установка и обслуживание систем (камер) видеонаблюдения в общественных местах в рамках реализации аппаратно-программного комплекса «Безопасный город» – 864,3 </a:t>
            </a:r>
            <a:r>
              <a:rPr lang="ru-RU" sz="1400" i="1" dirty="0" err="1">
                <a:solidFill>
                  <a:schemeClr val="tx1"/>
                </a:solidFill>
                <a:latin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6" y="3425710"/>
            <a:ext cx="4227575" cy="1394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Фигура, имеющая форму буквы L 12"/>
          <p:cNvSpPr/>
          <p:nvPr/>
        </p:nvSpPr>
        <p:spPr bwMode="auto">
          <a:xfrm>
            <a:off x="4723104" y="3932160"/>
            <a:ext cx="360040" cy="554360"/>
          </a:xfrm>
          <a:prstGeom prst="corner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16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74517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61747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Основные показатели исполнения бюджета </a:t>
            </a:r>
          </a:p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(общие характеристики) за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2024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год, тыс. рублей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1899DC1-D607-4F0C-8EE0-982862E879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8712211"/>
              </p:ext>
            </p:extLst>
          </p:nvPr>
        </p:nvGraphicFramePr>
        <p:xfrm>
          <a:off x="392522" y="989244"/>
          <a:ext cx="8352928" cy="2468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165358"/>
              </p:ext>
            </p:extLst>
          </p:nvPr>
        </p:nvGraphicFramePr>
        <p:xfrm>
          <a:off x="539552" y="3458054"/>
          <a:ext cx="7725359" cy="171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Лист" r:id="rId3" imgW="6905715" imgH="1647658" progId="Excel.Sheet.12">
                  <p:embed/>
                </p:oleObj>
              </mc:Choice>
              <mc:Fallback>
                <p:oleObj name="Лист" r:id="rId3" imgW="6905715" imgH="164765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3458054"/>
                        <a:ext cx="7725359" cy="1719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1541159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13330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Изменение объёма финансовой помощи поселениям,</a:t>
            </a:r>
            <a:b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</a:b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тыс. рублей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Franklin Gothic Book" panose="020B05030201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95172877"/>
              </p:ext>
            </p:extLst>
          </p:nvPr>
        </p:nvGraphicFramePr>
        <p:xfrm>
          <a:off x="523764" y="770836"/>
          <a:ext cx="6075675" cy="2711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372200" y="1029342"/>
            <a:ext cx="2106857" cy="896884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Light" panose="020B0502040204020203" pitchFamily="34" charset="0"/>
                <a:cs typeface="Times New Roman" panose="02020603050405020304" pitchFamily="18" charset="0"/>
              </a:rPr>
              <a:t>Рост на 10 % или на 8 493 тыс. рублей</a:t>
            </a:r>
          </a:p>
        </p:txBody>
      </p:sp>
      <p:pic>
        <p:nvPicPr>
          <p:cNvPr id="8" name="Picture 12" descr="https://aws.wideinfo.org/pagepapi.com/wp-content/uploads/2018/07/07074207/cd2f5-income-generation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26328"/>
            <a:ext cx="453650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693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Бюджет исполнен с дефицитом в сумме </a:t>
            </a: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Arial" panose="020B0604020202020204" pitchFamily="34" charset="0"/>
              </a:rPr>
              <a:t>27 847 </a:t>
            </a:r>
            <a:r>
              <a:rPr lang="ru-RU" alt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тыс. рублей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324" y="524875"/>
            <a:ext cx="9019111" cy="16407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indent="180975" algn="just" eaLnBrk="1" hangingPunct="1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первоначальном решении по бюджету на 2024 год был запланирован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профицитный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на погашение основного долга по бюджетному кредиту в сумме 16 491 тыс. рублей. Окончательным решением по бюджету утвержден дефицит в сумме 63 695 тыс. рублей. Дефицит сложился за счет вовлечения остатков средств на счетах бюджета на 01.01.2024 года. 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975" algn="just" eaLnBrk="1" hangingPunct="1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факту бюджет исполнен с дефицитом в сумме  27 847 тыс. рублей. </a:t>
            </a:r>
          </a:p>
          <a:p>
            <a:pPr indent="180975"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источников финансирования дефицита: привлечение бюджетного кредита от других бюджетов РФ в сумме 8 300 тыс. рублей, ее погашение в сумме «минус» 9 582 тыс. рублей, изменение остатков средств 29 129 тыс. рублей</a:t>
            </a:r>
          </a:p>
        </p:txBody>
      </p:sp>
      <p:sp>
        <p:nvSpPr>
          <p:cNvPr id="2" name="AutoShape 2" descr="im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im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83718"/>
            <a:ext cx="4882515" cy="2859782"/>
          </a:xfrm>
          <a:prstGeom prst="rect">
            <a:avLst/>
          </a:prstGeom>
          <a:noFill/>
          <a:ln>
            <a:noFill/>
          </a:ln>
          <a:scene3d>
            <a:camera prst="obliqueBottom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726796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0" y="41010"/>
            <a:ext cx="4506020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0" hangingPunct="0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Сведения об объемах муниципального долга в динамике, тыс. рублей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74675029"/>
              </p:ext>
            </p:extLst>
          </p:nvPr>
        </p:nvGraphicFramePr>
        <p:xfrm>
          <a:off x="35495" y="1131590"/>
          <a:ext cx="4708985" cy="3837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76984549"/>
              </p:ext>
            </p:extLst>
          </p:nvPr>
        </p:nvGraphicFramePr>
        <p:xfrm>
          <a:off x="4744480" y="915566"/>
          <a:ext cx="434124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4579702" y="41010"/>
            <a:ext cx="4506020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0" hangingPunct="0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Расходы на обслуживание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мун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. долга в динамике,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2888967051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335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ЗАКЛЮЧЕНИЕ 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Контрольно-счетной палаты от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30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Bahnschrift SemiLight" panose="020B0502040204020203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апреля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Arial" panose="020B0604020202020204" pitchFamily="34" charset="0"/>
              </a:rPr>
              <a:t>2025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года </a:t>
            </a:r>
            <a:r>
              <a:rPr lang="ru-RU" sz="240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№</a:t>
            </a:r>
            <a:r>
              <a:rPr lang="ru-RU" sz="2400">
                <a:solidFill>
                  <a:schemeClr val="bg2">
                    <a:lumMod val="25000"/>
                  </a:schemeClr>
                </a:solidFill>
                <a:latin typeface="Bahnschrift SemiLight" panose="020B0502040204020203" pitchFamily="34" charset="0"/>
                <a:ea typeface="+mj-ea"/>
                <a:cs typeface="Arial" panose="020B0604020202020204" pitchFamily="34" charset="0"/>
              </a:rPr>
              <a:t>01-04/31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Bahnschrift SemiLight" panose="020B0502040204020203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184610" y="1779662"/>
            <a:ext cx="6768752" cy="20882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buNone/>
            </a:pPr>
            <a:r>
              <a:rPr lang="ru-RU" sz="2400" dirty="0">
                <a:solidFill>
                  <a:schemeClr val="tx1"/>
                </a:solidFill>
              </a:rPr>
              <a:t>Годовой отчет об исполнении бюджета МО МР «Корткеросский» за 2024 год рекомендован к рассмотрению и утверждению Советом муниципального района «Корткеросский»</a:t>
            </a:r>
          </a:p>
        </p:txBody>
      </p:sp>
    </p:spTree>
    <p:extLst>
      <p:ext uri="{BB962C8B-B14F-4D97-AF65-F5344CB8AC3E}">
        <p14:creationId xmlns:p14="http://schemas.microsoft.com/office/powerpoint/2010/main" val="3784675704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Расходы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0574" y="699542"/>
            <a:ext cx="7416824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dirty="0">
                <a:latin typeface="Bahnschrift SemiLight" panose="020B0502040204020203" pitchFamily="34" charset="0"/>
              </a:rPr>
              <a:t>Подводя итоги исполнения бюджета за прошедший год, мы всегда заглядываем вперед, оценивая наши перспективы. В текущем 2025 году нам предстоит дальнейшая работа, по увеличению налогового и неналогового потенциала местного бюджета, по повышению эффективности расходов бюджета. Сокращение неэффективных затрат должно быть источником для развития отраслей бюджетной сферы, включая повышение уровня заработной платы и обновления основных фондов. </a:t>
            </a:r>
          </a:p>
        </p:txBody>
      </p:sp>
    </p:spTree>
    <p:extLst>
      <p:ext uri="{BB962C8B-B14F-4D97-AF65-F5344CB8AC3E}">
        <p14:creationId xmlns:p14="http://schemas.microsoft.com/office/powerpoint/2010/main" val="3074396340"/>
      </p:ext>
    </p:extLst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467544" y="65742"/>
            <a:ext cx="8676456" cy="921832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ahnschrift SemiBold" panose="020B0502040204020203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</a:t>
            </a:r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536128" y="987574"/>
            <a:ext cx="8424936" cy="4702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buFont typeface="Georgia" pitchFamily="18" charset="0"/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финансов администрации муниципального района «Корткеросский» </a:t>
            </a:r>
          </a:p>
          <a:p>
            <a:pPr marL="45720" indent="0" algn="ctr" fontAlgn="auto">
              <a:buFont typeface="Georgia" pitchFamily="18" charset="0"/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с. Корткерос, ул. Советская, д. 225</a:t>
            </a:r>
          </a:p>
          <a:p>
            <a:pPr marL="45720" indent="0" algn="ctr" fontAlgn="auto">
              <a:buFont typeface="Georgia" pitchFamily="18" charset="0"/>
              <a:buNone/>
            </a:pP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 fontAlgn="auto">
              <a:buFont typeface="Georgia" pitchFamily="18" charset="0"/>
              <a:buNone/>
            </a:pP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 fontAlgn="auto">
              <a:buFont typeface="Georgia" pitchFamily="18" charset="0"/>
              <a:buNone/>
            </a:pP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 fontAlgn="auto">
              <a:buFont typeface="Georgia" pitchFamily="18" charset="0"/>
              <a:buNone/>
            </a:pP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fontAlgn="auto">
              <a:buFont typeface="Georgia" pitchFamily="18" charset="0"/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на прием по личным вопросам проводится по четвергам в приемной Управления финансов по телефону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10 до 17 часов</a:t>
            </a:r>
          </a:p>
          <a:p>
            <a:pPr marL="45720" indent="0" fontAlgn="auto">
              <a:buFont typeface="Georgia" pitchFamily="18" charset="0"/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приемной (факс): 8-2136-9-96-32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90648"/>
            <a:ext cx="8632684" cy="16948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80" y="4443958"/>
            <a:ext cx="863268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82353"/>
      </p:ext>
    </p:extLst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6ECB2-A360-4A02-87DB-AEB8E8FFA9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8B1E51-9306-5760-B517-2691A3E45603}"/>
              </a:ext>
            </a:extLst>
          </p:cNvPr>
          <p:cNvSpPr txBox="1"/>
          <p:nvPr/>
        </p:nvSpPr>
        <p:spPr>
          <a:xfrm>
            <a:off x="941839" y="1556087"/>
            <a:ext cx="72603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764112032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1054135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Основные показатели исполнения бюджета </a:t>
            </a:r>
          </a:p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(общие характеристики) </a:t>
            </a:r>
          </a:p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за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2023-2024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год, тыс. рублей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6EB8DC5E-F616-4EEC-B3E1-719A4370E5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0130938"/>
              </p:ext>
            </p:extLst>
          </p:nvPr>
        </p:nvGraphicFramePr>
        <p:xfrm>
          <a:off x="1619672" y="1347691"/>
          <a:ext cx="849694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742752"/>
              </p:ext>
            </p:extLst>
          </p:nvPr>
        </p:nvGraphicFramePr>
        <p:xfrm>
          <a:off x="971600" y="4299942"/>
          <a:ext cx="69564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Лист" r:id="rId3" imgW="5076915" imgH="838251" progId="Excel.Sheet.12">
                  <p:embed/>
                </p:oleObj>
              </mc:Choice>
              <mc:Fallback>
                <p:oleObj name="Лист" r:id="rId3" imgW="5076915" imgH="8382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4299942"/>
                        <a:ext cx="6956425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ED6BF533-95A1-4CD8-9357-6663245E49F3}"/>
              </a:ext>
            </a:extLst>
          </p:cNvPr>
          <p:cNvSpPr txBox="1"/>
          <p:nvPr/>
        </p:nvSpPr>
        <p:spPr>
          <a:xfrm>
            <a:off x="107504" y="2073814"/>
            <a:ext cx="22322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33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ДОХОДЫ</a:t>
            </a:r>
          </a:p>
        </p:txBody>
      </p:sp>
    </p:spTree>
    <p:extLst>
      <p:ext uri="{BB962C8B-B14F-4D97-AF65-F5344CB8AC3E}">
        <p14:creationId xmlns:p14="http://schemas.microsoft.com/office/powerpoint/2010/main" val="160665827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6ECB2-A360-4A02-87DB-AEB8E8FFA9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17034" y="0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Объем поступлений в бюджет МР «Корткеросский» за 2024 год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88338862"/>
              </p:ext>
            </p:extLst>
          </p:nvPr>
        </p:nvGraphicFramePr>
        <p:xfrm>
          <a:off x="2771800" y="627534"/>
          <a:ext cx="6096000" cy="400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4">
            <a:extLst>
              <a:ext uri="{FF2B5EF4-FFF2-40B4-BE49-F238E27FC236}">
                <a16:creationId xmlns:a16="http://schemas.microsoft.com/office/drawing/2014/main" id="{90180E18-8A76-476C-89DF-EFFB7D3B0D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529558"/>
              </p:ext>
            </p:extLst>
          </p:nvPr>
        </p:nvGraphicFramePr>
        <p:xfrm>
          <a:off x="-324544" y="555526"/>
          <a:ext cx="3888432" cy="3310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01633511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36ECB2-A360-4A02-87DB-AEB8E8FFA95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17034" y="0"/>
            <a:ext cx="9150028" cy="412934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Динамика и объем доходов бюджета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64776334"/>
              </p:ext>
            </p:extLst>
          </p:nvPr>
        </p:nvGraphicFramePr>
        <p:xfrm>
          <a:off x="4223159" y="2452655"/>
          <a:ext cx="4752528" cy="279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08838667"/>
              </p:ext>
            </p:extLst>
          </p:nvPr>
        </p:nvGraphicFramePr>
        <p:xfrm>
          <a:off x="-252536" y="2669225"/>
          <a:ext cx="4464496" cy="242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Рисунок 9" descr="Picture backgroun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95877"/>
            <a:ext cx="2376263" cy="171583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2">
                <a:lumMod val="60000"/>
                <a:lumOff val="40000"/>
                <a:alpha val="60000"/>
              </a:schemeClr>
            </a:glow>
          </a:effectLst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37764763"/>
              </p:ext>
            </p:extLst>
          </p:nvPr>
        </p:nvGraphicFramePr>
        <p:xfrm>
          <a:off x="1907704" y="195486"/>
          <a:ext cx="68407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71368102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17431" y="-10531"/>
            <a:ext cx="9150028" cy="761747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Структура налоговых и неналоговых доходов в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2024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году, </a:t>
            </a:r>
          </a:p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тыс. рублей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24F4332B-DC22-4853-A37B-57F34A74E3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664714"/>
              </p:ext>
            </p:extLst>
          </p:nvPr>
        </p:nvGraphicFramePr>
        <p:xfrm>
          <a:off x="-1836712" y="775707"/>
          <a:ext cx="11089232" cy="4529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2B1F053-1741-485B-B4BA-283CDC489C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3775102"/>
              </p:ext>
            </p:extLst>
          </p:nvPr>
        </p:nvGraphicFramePr>
        <p:xfrm>
          <a:off x="-756592" y="2798152"/>
          <a:ext cx="9732225" cy="2668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59">
            <a:extLst>
              <a:ext uri="{FF2B5EF4-FFF2-40B4-BE49-F238E27FC236}">
                <a16:creationId xmlns:a16="http://schemas.microsoft.com/office/drawing/2014/main" id="{A47FD530-7343-4E17-AD38-02082F033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843558"/>
            <a:ext cx="576064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1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 исполнен на 106,9% или на 26 301 тыс. рублей больше, </a:t>
            </a:r>
          </a:p>
          <a:p>
            <a:pPr algn="ctr" eaLnBrk="1" hangingPunct="1"/>
            <a:r>
              <a:rPr lang="ru-RU" altLang="ru-RU" sz="1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 к 2023 году составил</a:t>
            </a:r>
            <a:r>
              <a:rPr lang="en-US" altLang="ru-RU" sz="1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13,5% или 48 773 тыс. рублей</a:t>
            </a:r>
          </a:p>
        </p:txBody>
      </p:sp>
      <p:sp>
        <p:nvSpPr>
          <p:cNvPr id="2" name="Горизонтальный свиток 1"/>
          <p:cNvSpPr/>
          <p:nvPr/>
        </p:nvSpPr>
        <p:spPr bwMode="auto">
          <a:xfrm>
            <a:off x="3923928" y="751216"/>
            <a:ext cx="4824536" cy="2349750"/>
          </a:xfrm>
          <a:prstGeom prst="horizontalScroll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marL="342900" indent="-3429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16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  <p:sp>
        <p:nvSpPr>
          <p:cNvPr id="6" name="Вертикальный свиток 5"/>
          <p:cNvSpPr/>
          <p:nvPr/>
        </p:nvSpPr>
        <p:spPr bwMode="auto">
          <a:xfrm>
            <a:off x="3779912" y="1707654"/>
            <a:ext cx="3024336" cy="1090498"/>
          </a:xfrm>
          <a:prstGeom prst="verticalScroll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 anchor="ctr"/>
          <a:lstStyle/>
          <a:p>
            <a:pPr marL="342900" indent="-342900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ru-RU" sz="16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500341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85424-8055-4B0D-B376-2270F09E27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8432" y="0"/>
            <a:ext cx="9150028" cy="646331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Исполнение доходной части бюджета по основным видам налоговых и неналоговых доходов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311942"/>
              </p:ext>
            </p:extLst>
          </p:nvPr>
        </p:nvGraphicFramePr>
        <p:xfrm>
          <a:off x="107504" y="555526"/>
          <a:ext cx="8856985" cy="45108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724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21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измерения, руб.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6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назначения на 2024 год          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2024 год        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</a:p>
                    <a:p>
                      <a:pPr algn="ctr" fontAlgn="ctr"/>
                      <a:r>
                        <a:rPr lang="ru-RU" sz="800" dirty="0"/>
                        <a:t> (+,-)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Пояснение отклонений от утвержденных назначений  на 5% и более процентов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1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08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383 643 902,00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409 945 239,45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26 301 337,45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106,9%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94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 ДОХОДЫ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310 635 000,00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329 297 130,89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18 662 130,89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106,0%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соответствует темпу роста фонда заработной платы работников организаций МО МР "Корткеросский", увеличением МРОТ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5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19 542 390,00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19 889 940,86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347 550,86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В пределах плановых назначений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033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22 159 000,00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22 319 232,24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160 232,24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100,7%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В пределах плановых назначений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69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4 800 000,00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5 287 439,22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487 439,22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110,2%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связано с ростом количества рассматриваемых дел в суде и повышением размеров государственной пошлины, которые вступили в силу с 09.09.2024 (согласно Федеральному закону от 08.08.2024 №259-ФЗ).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230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16 286 927,13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17 223 218,78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936 291,65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105,7%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связано с погашением задолженности и уплатой недоимки прошлых лет в добровольном порядке и судебном порядке, а также с заключением договора аренды земельного участка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69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874 000,00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1 092 663,28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218 663,28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связано с поступлением задолженности прошлых лет организаций. Платежи поступают согласно прогнозу межрегионального управления </a:t>
                      </a:r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Росприроднадзора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Республике Коми.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171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908 100,00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1 455 117,76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547 017,76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160,2%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связано с поступлением сумм к возмещению компенсации затрат бюджета прошлых лет, исполнением договорных обязательств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44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2 589 000,00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2 854 237,30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265 237,30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110,2%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связано с ростом количества заявок на выкуп земельных участков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1595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3 962 000,00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8 282 023,78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4 320 023,78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209,0%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данного дохода осуществлялось на основании прогнозных данных главных администраторов доходов. Увеличение связано с поступлением платежей по искам  о возмещении вреда, причиненного окружающей среде (Взыскание ущерба с ООО "</a:t>
                      </a:r>
                      <a:r>
                        <a:rPr lang="ru-RU" sz="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Жешартского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фанерного комбината" по решению Арбитражного суда Республики Коми от 05.02.2024 по делу № А29-15653/2022 в сумме 4 309 569 рублей)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94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1 887 484,87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2 244 235,34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356 750,47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118,9%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связано с поступлением компенсационной стоимости за вырубку зеленых насаждений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33" marR="3533" marT="3533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070684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B069FF-35D2-4F5A-8E30-31CF849663FA}"/>
              </a:ext>
            </a:extLst>
          </p:cNvPr>
          <p:cNvSpPr txBox="1"/>
          <p:nvPr/>
        </p:nvSpPr>
        <p:spPr>
          <a:xfrm>
            <a:off x="-6028" y="-6121"/>
            <a:ext cx="9150028" cy="761747"/>
          </a:xfrm>
          <a:prstGeom prst="rect">
            <a:avLst/>
          </a:prstGeom>
          <a:gradFill>
            <a:gsLst>
              <a:gs pos="90000">
                <a:schemeClr val="bg2">
                  <a:tint val="95000"/>
                  <a:shade val="100000"/>
                  <a:satMod val="130000"/>
                  <a:lumMod val="130000"/>
                </a:schemeClr>
              </a:gs>
              <a:gs pos="100000">
                <a:srgbClr val="AADFFF"/>
              </a:gs>
            </a:gsLst>
            <a:path path="circle">
              <a:fillToRect l="20000" t="10000" r="20000" b="60000"/>
            </a:path>
          </a:gradFill>
        </p:spPr>
        <p:txBody>
          <a:bodyPr wrap="square" anchor="t">
            <a:spAutoFit/>
          </a:bodyPr>
          <a:lstStyle/>
          <a:p>
            <a:pPr algn="ctr" eaLnBrk="1" hangingPunct="1">
              <a:lnSpc>
                <a:spcPts val="25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Уровень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дотационности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районного бюджета в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Bahnschrift SemiBold" panose="020B0502040204020203" pitchFamily="34" charset="0"/>
                <a:ea typeface="+mj-ea"/>
                <a:cs typeface="Calibri Light" panose="020F0302020204030204" pitchFamily="34" charset="0"/>
              </a:rPr>
              <a:t>2022-2024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Franklin Gothic Book" panose="020B0503020102020204" pitchFamily="34" charset="0"/>
                <a:ea typeface="+mj-ea"/>
                <a:cs typeface="Arial" panose="020B0604020202020204" pitchFamily="34" charset="0"/>
              </a:rPr>
              <a:t> годах, тыс. рублей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11FFBD56-4534-4D1C-8DA4-AE39BD4136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035815"/>
              </p:ext>
            </p:extLst>
          </p:nvPr>
        </p:nvGraphicFramePr>
        <p:xfrm>
          <a:off x="-180528" y="1563638"/>
          <a:ext cx="396044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501C8225-A2D9-4E38-8DB9-E8DA9FAA97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861887"/>
              </p:ext>
            </p:extLst>
          </p:nvPr>
        </p:nvGraphicFramePr>
        <p:xfrm>
          <a:off x="5565428" y="555526"/>
          <a:ext cx="36004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F03A43A3-64BC-4B91-9D3E-50A75F8412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9519247"/>
              </p:ext>
            </p:extLst>
          </p:nvPr>
        </p:nvGraphicFramePr>
        <p:xfrm>
          <a:off x="266436" y="785890"/>
          <a:ext cx="8605098" cy="10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55A003CD-E71E-458E-B119-1115BA12E0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178082"/>
              </p:ext>
            </p:extLst>
          </p:nvPr>
        </p:nvGraphicFramePr>
        <p:xfrm>
          <a:off x="2555776" y="2389162"/>
          <a:ext cx="3816425" cy="324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0998963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Воздушный поток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11B2EB"/>
      </a:accent2>
      <a:accent3>
        <a:srgbClr val="CAF297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marL="342900" indent="-342900" algn="just" eaLnBrk="0" fontAlgn="base" hangingPunct="0">
          <a:lnSpc>
            <a:spcPct val="80000"/>
          </a:lnSpc>
          <a:spcBef>
            <a:spcPct val="20000"/>
          </a:spcBef>
          <a:spcAft>
            <a:spcPct val="0"/>
          </a:spcAft>
          <a:buFont typeface="Arial" charset="0"/>
          <a:buNone/>
          <a:defRPr sz="1600" b="1" dirty="0">
            <a:solidFill>
              <a:srgbClr val="CC0000"/>
            </a:solidFill>
            <a:latin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1_Воздушный поток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11B2EB"/>
      </a:accent2>
      <a:accent3>
        <a:srgbClr val="CAF297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>
    <a:sp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marL="342900" indent="-342900" algn="just" eaLnBrk="0" fontAlgn="base" hangingPunct="0">
          <a:lnSpc>
            <a:spcPct val="80000"/>
          </a:lnSpc>
          <a:spcBef>
            <a:spcPct val="20000"/>
          </a:spcBef>
          <a:spcAft>
            <a:spcPct val="0"/>
          </a:spcAft>
          <a:buFont typeface="Arial" charset="0"/>
          <a:buNone/>
          <a:defRPr sz="1600" b="1" dirty="0">
            <a:solidFill>
              <a:srgbClr val="CC0000"/>
            </a:solidFill>
            <a:latin typeface="Times New Roman" pitchFamily="18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11B2EB"/>
    </a:accent2>
    <a:accent3>
      <a:srgbClr val="CAF297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11B2EB"/>
    </a:accent2>
    <a:accent3>
      <a:srgbClr val="CAF297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11B2EB"/>
    </a:accent2>
    <a:accent3>
      <a:srgbClr val="CAF297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11B2EB"/>
    </a:accent2>
    <a:accent3>
      <a:srgbClr val="CAF297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</Template>
  <TotalTime>6655</TotalTime>
  <Words>4140</Words>
  <Application>Microsoft Office PowerPoint</Application>
  <PresentationFormat>Экран (16:9)</PresentationFormat>
  <Paragraphs>759</Paragraphs>
  <Slides>36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8" baseType="lpstr">
      <vt:lpstr>Aptos</vt:lpstr>
      <vt:lpstr>Arial</vt:lpstr>
      <vt:lpstr>Bahnschrift SemiBold</vt:lpstr>
      <vt:lpstr>Bahnschrift SemiLight</vt:lpstr>
      <vt:lpstr>Calibri</vt:lpstr>
      <vt:lpstr>Franklin Gothic Book</vt:lpstr>
      <vt:lpstr>Georgia</vt:lpstr>
      <vt:lpstr>Times New Roman</vt:lpstr>
      <vt:lpstr>Wingdings</vt:lpstr>
      <vt:lpstr>Воздушный поток</vt:lpstr>
      <vt:lpstr>1_Воздушный поток</vt:lpstr>
      <vt:lpstr>Лист</vt:lpstr>
      <vt:lpstr>По проекту решения Совета муниципального района «Корткеросский» «Об утверждении отчета об исполнении бюджета муниципального образования муниципального района «Корткеросский» за 2024 год»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Эмиретли Анастасия Владимировна</dc:creator>
  <cp:lastModifiedBy>Александр</cp:lastModifiedBy>
  <cp:revision>449</cp:revision>
  <cp:lastPrinted>2024-05-31T09:38:24Z</cp:lastPrinted>
  <dcterms:created xsi:type="dcterms:W3CDTF">2016-04-25T09:31:51Z</dcterms:created>
  <dcterms:modified xsi:type="dcterms:W3CDTF">2025-05-13T09:19:17Z</dcterms:modified>
</cp:coreProperties>
</file>