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omments/comment1.xml" ContentType="application/vnd.openxmlformats-officedocument.presentationml.comments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8.xml" ContentType="application/vnd.openxmlformats-officedocument.drawingml.chart+xml"/>
  <Override PartName="/ppt/theme/themeOverride4.xml" ContentType="application/vnd.openxmlformats-officedocument.themeOverride+xml"/>
  <Override PartName="/ppt/charts/chart9.xml" ContentType="application/vnd.openxmlformats-officedocument.drawingml.chart+xml"/>
  <Override PartName="/ppt/theme/themeOverride5.xml" ContentType="application/vnd.openxmlformats-officedocument.themeOverride+xml"/>
  <Override PartName="/ppt/charts/chart10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1.xml" ContentType="application/vnd.openxmlformats-officedocument.drawingml.chart+xml"/>
  <Override PartName="/ppt/notesSlides/notesSlide4.xml" ContentType="application/vnd.openxmlformats-officedocument.presentationml.notesSlide+xml"/>
  <Override PartName="/ppt/charts/chart12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.xml" ContentType="application/vnd.openxmlformats-officedocument.presentationml.notesSlide+xml"/>
  <Override PartName="/ppt/charts/chart13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charts/chart14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5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6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7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8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2.xml" ContentType="application/vnd.openxmlformats-officedocument.drawingml.chartshapes+xml"/>
  <Override PartName="/ppt/charts/chart19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20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  <p:sldMasterId id="2147483670" r:id="rId2"/>
  </p:sldMasterIdLst>
  <p:notesMasterIdLst>
    <p:notesMasterId r:id="rId39"/>
  </p:notesMasterIdLst>
  <p:sldIdLst>
    <p:sldId id="265" r:id="rId3"/>
    <p:sldId id="393" r:id="rId4"/>
    <p:sldId id="383" r:id="rId5"/>
    <p:sldId id="384" r:id="rId6"/>
    <p:sldId id="394" r:id="rId7"/>
    <p:sldId id="399" r:id="rId8"/>
    <p:sldId id="395" r:id="rId9"/>
    <p:sldId id="392" r:id="rId10"/>
    <p:sldId id="294" r:id="rId11"/>
    <p:sldId id="396" r:id="rId12"/>
    <p:sldId id="397" r:id="rId13"/>
    <p:sldId id="301" r:id="rId14"/>
    <p:sldId id="302" r:id="rId15"/>
    <p:sldId id="390" r:id="rId16"/>
    <p:sldId id="303" r:id="rId17"/>
    <p:sldId id="304" r:id="rId18"/>
    <p:sldId id="305" r:id="rId19"/>
    <p:sldId id="307" r:id="rId20"/>
    <p:sldId id="311" r:id="rId21"/>
    <p:sldId id="312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87" r:id="rId32"/>
    <p:sldId id="386" r:id="rId33"/>
    <p:sldId id="388" r:id="rId34"/>
    <p:sldId id="328" r:id="rId35"/>
    <p:sldId id="329" r:id="rId36"/>
    <p:sldId id="330" r:id="rId37"/>
    <p:sldId id="391" r:id="rId38"/>
  </p:sldIdLst>
  <p:sldSz cx="9144000" cy="5143500" type="screen16x9"/>
  <p:notesSz cx="6797675" cy="992505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439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ирилова ИФ" initials="КИ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D94"/>
    <a:srgbClr val="CCFFCC"/>
    <a:srgbClr val="FFAF97"/>
    <a:srgbClr val="4E67C8"/>
    <a:srgbClr val="FFC0AD"/>
    <a:srgbClr val="99FFCC"/>
    <a:srgbClr val="A7DEC9"/>
    <a:srgbClr val="556BC1"/>
    <a:srgbClr val="959CD4"/>
    <a:srgbClr val="B2D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33" autoAdjust="0"/>
    <p:restoredTop sz="94595" autoAdjust="0"/>
  </p:normalViewPr>
  <p:slideViewPr>
    <p:cSldViewPr>
      <p:cViewPr varScale="1">
        <p:scale>
          <a:sx n="142" d="100"/>
          <a:sy n="142" d="100"/>
        </p:scale>
        <p:origin x="966" y="132"/>
      </p:cViewPr>
      <p:guideLst>
        <p:guide orient="horz" pos="143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2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0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1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1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3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5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9.xlsx"/><Relationship Id="rId1" Type="http://schemas.openxmlformats.org/officeDocument/2006/relationships/themeOverride" Target="../theme/themeOverride4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0.xlsx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0552840872087"/>
          <c:y val="3.7144441863361986E-2"/>
          <c:w val="0.78033343517386966"/>
          <c:h val="0.845088524430798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 Дио 1л'!$C$2</c:f>
              <c:strCache>
                <c:ptCount val="1"/>
                <c:pt idx="0">
                  <c:v>План</c:v>
                </c:pt>
              </c:strCache>
            </c:strRef>
          </c:tx>
          <c:spPr>
            <a:gradFill rotWithShape="1">
              <a:gsLst>
                <a:gs pos="28000">
                  <a:schemeClr val="accent1">
                    <a:tint val="18000"/>
                    <a:satMod val="120000"/>
                    <a:lumMod val="88000"/>
                  </a:schemeClr>
                </a:gs>
                <a:gs pos="100000">
                  <a:schemeClr val="accent1">
                    <a:tint val="40000"/>
                    <a:satMod val="100000"/>
                    <a:lumMod val="78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63500" dist="50800" dir="5400000" sx="98000" sy="98000" rotWithShape="0">
                <a:srgbClr val="000000">
                  <a:alpha val="20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 Дио 1л'!$B$3:$B$4</c:f>
              <c:strCache>
                <c:ptCount val="2"/>
                <c:pt idx="0">
                  <c:v>Доходы</c:v>
                </c:pt>
                <c:pt idx="1">
                  <c:v>Расходы</c:v>
                </c:pt>
              </c:strCache>
            </c:strRef>
          </c:cat>
          <c:val>
            <c:numRef>
              <c:f>' Дио 1л'!$C$3:$C$4</c:f>
              <c:numCache>
                <c:formatCode>#,##0.00</c:formatCode>
                <c:ptCount val="2"/>
                <c:pt idx="0">
                  <c:v>1729730.7</c:v>
                </c:pt>
                <c:pt idx="1">
                  <c:v>1755531.75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E6B-449E-AFE1-967DED9B31EC}"/>
            </c:ext>
          </c:extLst>
        </c:ser>
        <c:ser>
          <c:idx val="1"/>
          <c:order val="1"/>
          <c:tx>
            <c:strRef>
              <c:f>' Дио 1л'!$D$2</c:f>
              <c:strCache>
                <c:ptCount val="1"/>
                <c:pt idx="0">
                  <c:v>Факт</c:v>
                </c:pt>
              </c:strCache>
            </c:strRef>
          </c:tx>
          <c:spPr>
            <a:gradFill rotWithShape="1">
              <a:gsLst>
                <a:gs pos="28000">
                  <a:schemeClr val="accent2">
                    <a:tint val="18000"/>
                    <a:satMod val="120000"/>
                    <a:lumMod val="88000"/>
                  </a:schemeClr>
                </a:gs>
                <a:gs pos="100000">
                  <a:schemeClr val="accent2">
                    <a:tint val="40000"/>
                    <a:satMod val="100000"/>
                    <a:lumMod val="78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63500" dist="50800" dir="5400000" sx="98000" sy="98000" rotWithShape="0">
                <a:srgbClr val="000000">
                  <a:alpha val="20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 Дио 1л'!$B$3:$B$4</c:f>
              <c:strCache>
                <c:ptCount val="2"/>
                <c:pt idx="0">
                  <c:v>Доходы</c:v>
                </c:pt>
                <c:pt idx="1">
                  <c:v>Расходы</c:v>
                </c:pt>
              </c:strCache>
            </c:strRef>
          </c:cat>
          <c:val>
            <c:numRef>
              <c:f>' Дио 1л'!$D$3:$D$4</c:f>
              <c:numCache>
                <c:formatCode>#,##0.00</c:formatCode>
                <c:ptCount val="2"/>
                <c:pt idx="0">
                  <c:v>1741372.8</c:v>
                </c:pt>
                <c:pt idx="1">
                  <c:v>1748257.9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E6B-449E-AFE1-967DED9B31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-1943136064"/>
        <c:axId val="-1943130624"/>
      </c:barChart>
      <c:catAx>
        <c:axId val="-1943136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943130624"/>
        <c:crosses val="autoZero"/>
        <c:auto val="1"/>
        <c:lblAlgn val="ctr"/>
        <c:lblOffset val="100"/>
        <c:noMultiLvlLbl val="0"/>
      </c:catAx>
      <c:valAx>
        <c:axId val="-1943130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94313606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234562348970343E-2"/>
          <c:y val="6.1801587301587302E-2"/>
          <c:w val="0.96900674460651126"/>
          <c:h val="0.4967857142857142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дотации (факт)</c:v>
                </c:pt>
              </c:strCache>
            </c:strRef>
          </c:tx>
          <c:spPr>
            <a:ln w="28575" cap="rnd" cmpd="sng" algn="ctr">
              <a:solidFill>
                <a:schemeClr val="accent1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1"/>
                    </a:solidFill>
                    <a:latin typeface="Bahnschrift SemiBold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31</c:v>
                </c:pt>
                <c:pt idx="1">
                  <c:v>28</c:v>
                </c:pt>
                <c:pt idx="2">
                  <c:v>32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A1E-4755-A9E1-8E25860E331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Норма</c:v>
                </c:pt>
              </c:strCache>
            </c:strRef>
          </c:tx>
          <c:spPr>
            <a:ln w="19050" cap="rnd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hnschrift SemiBold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50</c:v>
                </c:pt>
                <c:pt idx="1">
                  <c:v>50</c:v>
                </c:pt>
                <c:pt idx="2">
                  <c:v>50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1A1E-4755-A9E1-8E25860E331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1943133888"/>
        <c:axId val="-1943134432"/>
      </c:lineChart>
      <c:catAx>
        <c:axId val="-1943133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Bahnschrift SemiBol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-1943134432"/>
        <c:crosses val="autoZero"/>
        <c:auto val="1"/>
        <c:lblAlgn val="ctr"/>
        <c:lblOffset val="100"/>
        <c:noMultiLvlLbl val="0"/>
      </c:catAx>
      <c:valAx>
        <c:axId val="-19431344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943133888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436760394826415"/>
          <c:y val="0.15773244647879531"/>
          <c:w val="0.33126479210347171"/>
          <c:h val="0.618346191670326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Bahnschrift SemiBold" panose="020B0502040204020203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800">
          <a:latin typeface="Bahnschrift SemiBold" panose="020B0502040204020203" pitchFamily="34" charset="0"/>
        </a:defRPr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9205801240689911E-2"/>
          <c:y val="0.12946513064822227"/>
          <c:w val="0.92086153926777026"/>
          <c:h val="0.810175194233152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explosion val="7"/>
          <c:dPt>
            <c:idx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  <a:scene3d>
                <a:camera prst="obliqueTopLeft" fov="600000">
                  <a:rot lat="0" lon="0" rev="0"/>
                </a:camera>
                <a:lightRig rig="balanced" dir="t">
                  <a:rot lat="0" lon="0" rev="19200000"/>
                </a:lightRig>
              </a:scene3d>
              <a:sp3d prstMaterial="matte">
                <a:bevelT w="60000" h="50800"/>
                <a:contourClr>
                  <a:scrgbClr r="0" g="0" b="0">
                    <a:shade val="60000"/>
                    <a:satMod val="110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334-43A2-A8DF-9EF3E6B0433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75000"/>
                      <a:shade val="85000"/>
                      <a:satMod val="230000"/>
                    </a:schemeClr>
                  </a:gs>
                  <a:gs pos="25000">
                    <a:schemeClr val="accent2">
                      <a:tint val="90000"/>
                      <a:shade val="70000"/>
                      <a:satMod val="220000"/>
                    </a:schemeClr>
                  </a:gs>
                  <a:gs pos="50000">
                    <a:schemeClr val="accent2">
                      <a:tint val="90000"/>
                      <a:shade val="58000"/>
                      <a:satMod val="225000"/>
                    </a:schemeClr>
                  </a:gs>
                  <a:gs pos="65000">
                    <a:schemeClr val="accent2">
                      <a:tint val="90000"/>
                      <a:shade val="58000"/>
                      <a:satMod val="225000"/>
                    </a:schemeClr>
                  </a:gs>
                  <a:gs pos="80000">
                    <a:schemeClr val="accent2">
                      <a:tint val="90000"/>
                      <a:shade val="69000"/>
                      <a:satMod val="220000"/>
                    </a:schemeClr>
                  </a:gs>
                  <a:gs pos="100000">
                    <a:schemeClr val="accent2">
                      <a:tint val="77000"/>
                      <a:shade val="80000"/>
                      <a:satMod val="23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  <a:scene3d>
                <a:camera prst="obliqueTopLeft" fov="600000">
                  <a:rot lat="0" lon="0" rev="0"/>
                </a:camera>
                <a:lightRig rig="balanced" dir="t">
                  <a:rot lat="0" lon="0" rev="19200000"/>
                </a:lightRig>
              </a:scene3d>
              <a:sp3d prstMaterial="matte">
                <a:bevelT w="60000" h="50800"/>
                <a:contourClr>
                  <a:scrgbClr r="0" g="0" b="0">
                    <a:shade val="60000"/>
                    <a:satMod val="110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334-43A2-A8DF-9EF3E6B04331}"/>
              </c:ext>
            </c:extLst>
          </c:dPt>
          <c:dLbls>
            <c:dLbl>
              <c:idx val="0"/>
              <c:layout>
                <c:manualLayout>
                  <c:x val="-0.18287769312904098"/>
                  <c:y val="8.4604156701794442E-2"/>
                </c:manualLayout>
              </c:layout>
              <c:spPr>
                <a:solidFill>
                  <a:schemeClr val="accent3">
                    <a:lumMod val="40000"/>
                    <a:lumOff val="60000"/>
                  </a:schemeClr>
                </a:solidFill>
                <a:ln w="19050" cmpd="sng">
                  <a:solidFill>
                    <a:schemeClr val="tx1"/>
                  </a:solidFill>
                </a:ln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Bahnschrift SemiBold" panose="020B0502040204020203" pitchFamily="34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334-43A2-A8DF-9EF3E6B04331}"/>
                </c:ext>
                <c:ext xmlns:c15="http://schemas.microsoft.com/office/drawing/2012/chart" uri="{CE6537A1-D6FC-4f65-9D91-7224C49458BB}">
                  <c15:layout>
                    <c:manualLayout>
                      <c:w val="0.286184059689369"/>
                      <c:h val="0.11857277314036198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17623456507071408"/>
                  <c:y val="-0.23122408189807223"/>
                </c:manualLayout>
              </c:layout>
              <c:spPr>
                <a:solidFill>
                  <a:schemeClr val="bg2"/>
                </a:solidFill>
                <a:ln w="19050" cmpd="sng">
                  <a:solidFill>
                    <a:schemeClr val="tx1"/>
                  </a:solidFill>
                </a:ln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Bahnschrift SemiBold" panose="020B0502040204020203" pitchFamily="34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334-43A2-A8DF-9EF3E6B04331}"/>
                </c:ext>
                <c:ext xmlns:c15="http://schemas.microsoft.com/office/drawing/2012/chart" uri="{CE6537A1-D6FC-4f65-9D91-7224C49458BB}">
                  <c15:layout>
                    <c:manualLayout>
                      <c:w val="0.25290684344641912"/>
                      <c:h val="0.12960431789778645"/>
                    </c:manualLayout>
                  </c15:layout>
                </c:ext>
              </c:extLst>
            </c:dLbl>
            <c:spPr>
              <a:solidFill>
                <a:schemeClr val="bg2"/>
              </a:solidFill>
              <a:ln w="19050" cmpd="sng">
                <a:solidFill>
                  <a:schemeClr val="tx1"/>
                </a:solidFill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hnschrift SemiBold" panose="020B0502040204020203" pitchFamily="34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Дотация</c:v>
                </c:pt>
                <c:pt idx="1">
                  <c:v>Собственные доходы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161597</c:v>
                </c:pt>
                <c:pt idx="1">
                  <c:v>409945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334-43A2-A8DF-9EF3E6B043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395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1393974190726159"/>
          <c:y val="2.6896550993848738E-2"/>
          <c:w val="0.68606025809273841"/>
          <c:h val="0.8394244138087316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выделено:  2024 - 1 327 113,0</c:v>
                </c:pt>
              </c:strCache>
            </c:strRef>
          </c:tx>
          <c:spPr>
            <a:solidFill>
              <a:schemeClr val="accent2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4.1666666666666664E-2"/>
                  <c:y val="7.051237929643282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5277777777777777E-2"/>
                  <c:y val="-3.5119972036759916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3888888888888889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7037401574803149E-3"/>
                  <c:y val="-9.4962192105695585E-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Иные межбюджетные трансферты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Дотации</c:v>
                </c:pt>
              </c:strCache>
            </c:strRef>
          </c:cat>
          <c:val>
            <c:numRef>
              <c:f>Лист1!$B$2:$B$5</c:f>
              <c:numCache>
                <c:formatCode>_-* #\ ##0\ _₽_-;\-* #\ ##0\ _₽_-;_-* "-"??\ _₽_-;_-@_-</c:formatCode>
                <c:ptCount val="4"/>
                <c:pt idx="0">
                  <c:v>55633</c:v>
                </c:pt>
                <c:pt idx="1">
                  <c:v>612981</c:v>
                </c:pt>
                <c:pt idx="2">
                  <c:v>495819</c:v>
                </c:pt>
                <c:pt idx="3">
                  <c:v>161597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2025 - 1 297 293,0</c:v>
                </c:pt>
              </c:strCache>
            </c:strRef>
          </c:tx>
          <c:spPr>
            <a:solidFill>
              <a:srgbClr val="00B05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4.0454068241469764E-2"/>
                  <c:y val="7.051237929643282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1666666666666666E-3"/>
                  <c:y val="-3.5119972036759916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9272747156600336E-4"/>
                  <c:y val="1.3384304303772825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0345034995625531E-2"/>
                      <c:h val="6.1917893376871036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Иные межбюджетные трансферты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Дотации</c:v>
                </c:pt>
              </c:strCache>
            </c:strRef>
          </c:cat>
          <c:val>
            <c:numRef>
              <c:f>Лист1!$C$2:$C$5</c:f>
              <c:numCache>
                <c:formatCode>_-* #\ ##0\ _₽_-;\-* #\ ##0\ _₽_-;_-* "-"??\ _₽_-;_-@_-</c:formatCode>
                <c:ptCount val="4"/>
                <c:pt idx="0">
                  <c:v>59012</c:v>
                </c:pt>
                <c:pt idx="1">
                  <c:v>613910</c:v>
                </c:pt>
                <c:pt idx="2">
                  <c:v>405901</c:v>
                </c:pt>
                <c:pt idx="3">
                  <c:v>211559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serLines>
          <c:spPr>
            <a:ln w="9525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serLines>
        <c:axId val="-1943137696"/>
        <c:axId val="-1943132256"/>
      </c:barChart>
      <c:catAx>
        <c:axId val="-19431376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943132256"/>
        <c:crosses val="autoZero"/>
        <c:auto val="1"/>
        <c:lblAlgn val="ctr"/>
        <c:lblOffset val="100"/>
        <c:noMultiLvlLbl val="0"/>
      </c:catAx>
      <c:valAx>
        <c:axId val="-1943132256"/>
        <c:scaling>
          <c:orientation val="minMax"/>
        </c:scaling>
        <c:delete val="1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_-* #\ ##0\ _₽_-;\-* #\ ##0\ _₽_-;_-* &quot;-&quot;??\ _₽_-;_-@_-" sourceLinked="1"/>
        <c:majorTickMark val="none"/>
        <c:minorTickMark val="none"/>
        <c:tickLblPos val="nextTo"/>
        <c:crossAx val="-1943137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94127296587926"/>
          <c:y val="0.88985544692219798"/>
          <c:w val="0.65367443132108483"/>
          <c:h val="9.6696277580877607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13750801882228"/>
          <c:y val="0.18284990903788467"/>
          <c:w val="0.79537412168194022"/>
          <c:h val="0.832548014099255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ln w="19050"/>
          </c:spPr>
          <c:explosion val="10"/>
          <c:dPt>
            <c:idx val="0"/>
            <c:bubble3D val="0"/>
            <c:spPr>
              <a:gradFill rotWithShape="1">
                <a:gsLst>
                  <a:gs pos="28000">
                    <a:schemeClr val="accent1">
                      <a:tint val="18000"/>
                      <a:satMod val="120000"/>
                      <a:lumMod val="88000"/>
                    </a:schemeClr>
                  </a:gs>
                  <a:gs pos="100000">
                    <a:schemeClr val="accent1">
                      <a:tint val="40000"/>
                      <a:satMod val="100000"/>
                      <a:lumMod val="78000"/>
                    </a:schemeClr>
                  </a:gs>
                </a:gsLst>
                <a:lin ang="5400000" scaled="0"/>
              </a:gradFill>
              <a:ln w="19050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A6B-4B94-86CA-0CA65FBCBD3D}"/>
              </c:ext>
            </c:extLst>
          </c:dPt>
          <c:dPt>
            <c:idx val="1"/>
            <c:bubble3D val="0"/>
            <c:spPr>
              <a:gradFill rotWithShape="1">
                <a:gsLst>
                  <a:gs pos="28000">
                    <a:schemeClr val="accent2">
                      <a:tint val="18000"/>
                      <a:satMod val="120000"/>
                      <a:lumMod val="88000"/>
                    </a:schemeClr>
                  </a:gs>
                  <a:gs pos="100000">
                    <a:schemeClr val="accent2">
                      <a:tint val="40000"/>
                      <a:satMod val="100000"/>
                      <a:lumMod val="78000"/>
                    </a:schemeClr>
                  </a:gs>
                </a:gsLst>
                <a:lin ang="5400000" scaled="0"/>
              </a:gradFill>
              <a:ln w="19050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A6B-4B94-86CA-0CA65FBCBD3D}"/>
              </c:ext>
            </c:extLst>
          </c:dPt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  <a:ln w="19050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A6B-4B94-86CA-0CA65FBCBD3D}"/>
              </c:ext>
            </c:extLst>
          </c:dPt>
          <c:dPt>
            <c:idx val="3"/>
            <c:bubble3D val="0"/>
            <c:spPr>
              <a:gradFill rotWithShape="1">
                <a:gsLst>
                  <a:gs pos="28000">
                    <a:schemeClr val="accent4">
                      <a:tint val="18000"/>
                      <a:satMod val="120000"/>
                      <a:lumMod val="88000"/>
                    </a:schemeClr>
                  </a:gs>
                  <a:gs pos="100000">
                    <a:schemeClr val="accent4">
                      <a:tint val="40000"/>
                      <a:satMod val="100000"/>
                      <a:lumMod val="78000"/>
                    </a:schemeClr>
                  </a:gs>
                </a:gsLst>
                <a:lin ang="5400000" scaled="0"/>
              </a:gradFill>
              <a:ln w="19050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A6B-4B94-86CA-0CA65FBCBD3D}"/>
              </c:ext>
            </c:extLst>
          </c:dPt>
          <c:dPt>
            <c:idx val="4"/>
            <c:bubble3D val="0"/>
            <c:spPr>
              <a:gradFill rotWithShape="1">
                <a:gsLst>
                  <a:gs pos="28000">
                    <a:schemeClr val="accent5">
                      <a:tint val="18000"/>
                      <a:satMod val="120000"/>
                      <a:lumMod val="88000"/>
                    </a:schemeClr>
                  </a:gs>
                  <a:gs pos="100000">
                    <a:schemeClr val="accent5">
                      <a:tint val="40000"/>
                      <a:satMod val="100000"/>
                      <a:lumMod val="78000"/>
                    </a:schemeClr>
                  </a:gs>
                </a:gsLst>
                <a:lin ang="5400000" scaled="0"/>
              </a:gradFill>
              <a:ln w="19050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A6B-4B94-86CA-0CA65FBCBD3D}"/>
              </c:ext>
            </c:extLst>
          </c:dPt>
          <c:dLbls>
            <c:dLbl>
              <c:idx val="0"/>
              <c:layout>
                <c:manualLayout>
                  <c:x val="5.7638756983991027E-2"/>
                  <c:y val="1.2406950743091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A6B-4B94-86CA-0CA65FBCBD3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7334610670498976"/>
                  <c:y val="-3.63987334740584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A6B-4B94-86CA-0CA65FBCBD3D}"/>
                </c:ext>
                <c:ext xmlns:c15="http://schemas.microsoft.com/office/drawing/2012/chart" uri="{CE6537A1-D6FC-4f65-9D91-7224C49458BB}">
                  <c15:layout>
                    <c:manualLayout>
                      <c:w val="0.31232709992096624"/>
                      <c:h val="0.18613520855341284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16395893287842567"/>
                  <c:y val="3.99005145261637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155222955879237"/>
                      <c:h val="0.18613520855341284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5.9172921481244825E-2"/>
                  <c:y val="-1.26890528454176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A6B-4B94-86CA-0CA65FBCBD3D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6763854195411981E-2"/>
                  <c:y val="-1.71661223307488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6A6B-4B94-86CA-0CA65FBCBD3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Bahnschrift SemiBold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МБТ</c:v>
                </c:pt>
                <c:pt idx="4">
                  <c:v>Прочие безвозмездные 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0.16</c:v>
                </c:pt>
                <c:pt idx="1">
                  <c:v>0.31</c:v>
                </c:pt>
                <c:pt idx="2">
                  <c:v>0.47</c:v>
                </c:pt>
                <c:pt idx="3">
                  <c:v>0.05</c:v>
                </c:pt>
                <c:pt idx="4">
                  <c:v>0.01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6A6B-4B94-86CA-0CA65FBCBD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gradFill rotWithShape="1">
              <a:gsLst>
                <a:gs pos="28000">
                  <a:schemeClr val="accent1">
                    <a:tint val="18000"/>
                    <a:satMod val="120000"/>
                    <a:lumMod val="88000"/>
                  </a:schemeClr>
                </a:gs>
                <a:gs pos="100000">
                  <a:schemeClr val="accent1">
                    <a:tint val="40000"/>
                    <a:satMod val="100000"/>
                    <a:lumMod val="78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63500" dist="50800" dir="5400000" sx="98000" sy="98000" rotWithShape="0">
                <a:srgbClr val="000000">
                  <a:alpha val="20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2.5241960087890184E-3"/>
                  <c:y val="-2.0636732571507495E-2"/>
                </c:manualLayout>
              </c:layout>
              <c:tx>
                <c:rich>
                  <a:bodyPr/>
                  <a:lstStyle/>
                  <a:p>
                    <a:fld id="{BFC29CD0-DBA0-45C2-9C63-2519A28329D3}" type="VALUE">
                      <a:rPr lang="en-US">
                        <a:latin typeface="Bahnschrift SemiBold" panose="020B0502040204020203" pitchFamily="34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706-4082-9872-EBB3374F6748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hnschrift SemiBold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2024 год</c:v>
                </c:pt>
                <c:pt idx="1">
                  <c:v>2025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1782775.4</c:v>
                </c:pt>
                <c:pt idx="1">
                  <c:v>1755531.75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706-4082-9872-EBB3374F674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исполнение</c:v>
                </c:pt>
              </c:strCache>
            </c:strRef>
          </c:tx>
          <c:spPr>
            <a:gradFill rotWithShape="1">
              <a:gsLst>
                <a:gs pos="28000">
                  <a:schemeClr val="accent2">
                    <a:tint val="18000"/>
                    <a:satMod val="120000"/>
                    <a:lumMod val="88000"/>
                  </a:schemeClr>
                </a:gs>
                <a:gs pos="100000">
                  <a:schemeClr val="accent2">
                    <a:tint val="40000"/>
                    <a:satMod val="100000"/>
                    <a:lumMod val="78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63500" dist="50800" dir="5400000" sx="98000" sy="98000" rotWithShape="0">
                <a:srgbClr val="000000">
                  <a:alpha val="20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7.4259064000294162E-3"/>
                  <c:y val="9.7461167329506593E-3"/>
                </c:manualLayout>
              </c:layout>
              <c:tx>
                <c:rich>
                  <a:bodyPr/>
                  <a:lstStyle/>
                  <a:p>
                    <a:fld id="{F129801A-9594-4200-A370-B12C3DEEC262}" type="VALUE">
                      <a:rPr lang="en-US">
                        <a:latin typeface="Bahnschrift SemiBold" panose="020B0502040204020203" pitchFamily="34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706-4082-9872-EBB3374F6748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4.8976491635541887E-2"/>
                  <c:y val="5.7347793982819202E-3"/>
                </c:manualLayout>
              </c:layout>
              <c:tx>
                <c:rich>
                  <a:bodyPr/>
                  <a:lstStyle/>
                  <a:p>
                    <a:fld id="{D7D36154-873A-4255-BE9E-6256EA5B765C}" type="VALUE">
                      <a:rPr lang="en-US">
                        <a:latin typeface="Bahnschrift SemiBold" panose="020B0502040204020203" pitchFamily="34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706-4082-9872-EBB3374F6748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hnschrift SemiBold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2024 год</c:v>
                </c:pt>
                <c:pt idx="1">
                  <c:v>2025 год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1764905.5</c:v>
                </c:pt>
                <c:pt idx="1">
                  <c:v>1748257.9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706-4082-9872-EBB3374F67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-1943127904"/>
        <c:axId val="-1943132800"/>
      </c:barChart>
      <c:catAx>
        <c:axId val="-1943127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-1943132800"/>
        <c:crosses val="autoZero"/>
        <c:auto val="1"/>
        <c:lblAlgn val="ctr"/>
        <c:lblOffset val="100"/>
        <c:tickMarkSkip val="31999"/>
        <c:noMultiLvlLbl val="0"/>
      </c:catAx>
      <c:valAx>
        <c:axId val="-1943132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/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943127904"/>
        <c:crosses val="autoZero"/>
        <c:crossBetween val="between"/>
        <c:majorUnit val="250000"/>
        <c:minorUnit val="500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152964290576698"/>
          <c:y val="0.86668345770891642"/>
          <c:w val="0.66470667152955343"/>
          <c:h val="0.119558720576745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Bahnschrift SemiBold" panose="020B0502040204020203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930703252325832E-2"/>
          <c:y val="6.4959190799380225E-3"/>
          <c:w val="0.82355108691626855"/>
          <c:h val="0.797604736727270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7"/>
          <c:dPt>
            <c:idx val="0"/>
            <c:bubble3D val="0"/>
            <c:spPr>
              <a:gradFill rotWithShape="1">
                <a:gsLst>
                  <a:gs pos="28000">
                    <a:schemeClr val="accent1">
                      <a:tint val="18000"/>
                      <a:satMod val="120000"/>
                      <a:lumMod val="88000"/>
                    </a:schemeClr>
                  </a:gs>
                  <a:gs pos="100000">
                    <a:schemeClr val="accent1">
                      <a:tint val="40000"/>
                      <a:satMod val="100000"/>
                      <a:lumMod val="78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F83-4176-BE02-735385FCD19B}"/>
              </c:ext>
            </c:extLst>
          </c:dPt>
          <c:dPt>
            <c:idx val="1"/>
            <c:bubble3D val="0"/>
            <c:spPr>
              <a:gradFill rotWithShape="1">
                <a:gsLst>
                  <a:gs pos="28000">
                    <a:schemeClr val="accent2">
                      <a:tint val="18000"/>
                      <a:satMod val="120000"/>
                      <a:lumMod val="88000"/>
                    </a:schemeClr>
                  </a:gs>
                  <a:gs pos="100000">
                    <a:schemeClr val="accent2">
                      <a:tint val="40000"/>
                      <a:satMod val="100000"/>
                      <a:lumMod val="78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F83-4176-BE02-735385FCD19B}"/>
              </c:ext>
            </c:extLst>
          </c:dPt>
          <c:dLbls>
            <c:dLbl>
              <c:idx val="0"/>
              <c:layout>
                <c:manualLayout>
                  <c:x val="4.2536669839164662E-3"/>
                  <c:y val="7.9817995329856031E-3"/>
                </c:manualLayout>
              </c:layout>
              <c:tx>
                <c:rich>
                  <a:bodyPr/>
                  <a:lstStyle/>
                  <a:p>
                    <a:fld id="{2DF69CA5-76AD-4EE2-8D43-B1DD4D945FE5}" type="VALUE">
                      <a:rPr lang="en-US">
                        <a:latin typeface="Bahnschrift SemiBold" panose="020B0502040204020203" pitchFamily="34" charset="0"/>
                      </a:rPr>
                      <a:pPr/>
                      <a:t>[ЗНАЧЕНИЕ]</a:t>
                    </a:fld>
                    <a:r>
                      <a:rPr lang="en-US" baseline="0" dirty="0">
                        <a:latin typeface="Bahnschrift SemiBold" panose="020B0502040204020203" pitchFamily="34" charset="0"/>
                      </a:rPr>
                      <a:t>; </a:t>
                    </a:r>
                    <a:fld id="{E5DD9CC9-F5F1-4DDA-A459-48A9ACB6C7D9}" type="PERCENTAGE">
                      <a:rPr lang="en-US" baseline="0">
                        <a:latin typeface="Bahnschrift SemiBold" panose="020B0502040204020203" pitchFamily="34" charset="0"/>
                      </a:rPr>
                      <a:pPr/>
                      <a:t>[ПРОЦЕНТ]</a:t>
                    </a:fld>
                    <a:endParaRPr lang="en-US" baseline="0" dirty="0">
                      <a:latin typeface="Bahnschrift SemiBold" panose="020B0502040204020203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F83-4176-BE02-735385FCD19B}"/>
                </c:ext>
                <c:ext xmlns:c15="http://schemas.microsoft.com/office/drawing/2012/chart" uri="{CE6537A1-D6FC-4f65-9D91-7224C49458BB}">
                  <c15:layout>
                    <c:manualLayout>
                      <c:w val="0.22652637811823911"/>
                      <c:h val="0.15969245793597103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11023328168002663"/>
                  <c:y val="-2.238504681055365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ahnschrift SemiBold" panose="020B0502040204020203" pitchFamily="34" charset="0"/>
                        <a:ea typeface="+mn-ea"/>
                        <a:cs typeface="+mn-cs"/>
                      </a:defRPr>
                    </a:pPr>
                    <a:fld id="{1C5525E2-EBC5-46EE-B33C-B80346EBEB83}" type="VALUE">
                      <a:rPr lang="en-US">
                        <a:latin typeface="Bahnschrift SemiBold" panose="020B0502040204020203" pitchFamily="34" charset="0"/>
                      </a:rPr>
                      <a:pPr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ahnschrift SemiBold" panose="020B0502040204020203" pitchFamily="34" charset="0"/>
                        </a:defRPr>
                      </a:pPr>
                      <a:t>[ЗНАЧЕНИЕ]</a:t>
                    </a:fld>
                    <a:r>
                      <a:rPr lang="en-US" baseline="0" dirty="0">
                        <a:latin typeface="Bahnschrift SemiBold" panose="020B0502040204020203" pitchFamily="34" charset="0"/>
                      </a:rPr>
                      <a:t>; </a:t>
                    </a:r>
                    <a:fld id="{49CA8BD9-6633-404A-B9C6-0551BCA3B15C}" type="PERCENTAGE">
                      <a:rPr lang="en-US" baseline="0">
                        <a:latin typeface="Bahnschrift SemiBold" panose="020B0502040204020203" pitchFamily="34" charset="0"/>
                      </a:rPr>
                      <a:pPr>
                        <a:defRPr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ahnschrift SemiBold" panose="020B0502040204020203" pitchFamily="34" charset="0"/>
                        </a:defRPr>
                      </a:pPr>
                      <a:t>[ПРОЦЕНТ]</a:t>
                    </a:fld>
                    <a:endParaRPr lang="en-US" baseline="0" dirty="0">
                      <a:latin typeface="Bahnschrift SemiBold" panose="020B0502040204020203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Bahnschrift SemiBold" panose="020B0502040204020203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F83-4176-BE02-735385FCD19B}"/>
                </c:ext>
                <c:ext xmlns:c15="http://schemas.microsoft.com/office/drawing/2012/chart" uri="{CE6537A1-D6FC-4f65-9D91-7224C49458BB}">
                  <c15:layout>
                    <c:manualLayout>
                      <c:w val="0.38878018024827937"/>
                      <c:h val="0.1181194487484451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hnschrift SemiBold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непрограммные мероприятия</c:v>
                </c:pt>
                <c:pt idx="1">
                  <c:v>муниципальные программы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331327.15999999997</c:v>
                </c:pt>
                <c:pt idx="1">
                  <c:v>1416930.74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F83-4176-BE02-735385FCD1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4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8310971231055199E-2"/>
          <c:y val="0.79381205944612965"/>
          <c:w val="0.89428681214345185"/>
          <c:h val="0.168079348798638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Bahnschrift SemiBold" panose="020B0502040204020203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55362238501925276"/>
          <c:y val="3.1774100650824506E-3"/>
          <c:w val="0.44830679933329148"/>
          <c:h val="0.9331157666829281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spPr>
            <a:gradFill rotWithShape="1">
              <a:gsLst>
                <a:gs pos="28000">
                  <a:schemeClr val="accent2">
                    <a:tint val="18000"/>
                    <a:satMod val="120000"/>
                    <a:lumMod val="88000"/>
                  </a:schemeClr>
                </a:gs>
                <a:gs pos="100000">
                  <a:schemeClr val="accent2">
                    <a:tint val="40000"/>
                    <a:satMod val="100000"/>
                    <a:lumMod val="78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63500" dist="50800" dir="5400000" sx="98000" sy="98000" rotWithShape="0">
                <a:srgbClr val="000000">
                  <a:alpha val="20000"/>
                </a:srgbClr>
              </a:outerShdw>
            </a:effectLst>
          </c:spPr>
          <c:invertIfNegative val="0"/>
          <c:dLbls>
            <c:dLbl>
              <c:idx val="3"/>
              <c:layout>
                <c:manualLayout>
                  <c:x val="-1.4814711124798248E-2"/>
                  <c:y val="8.3048159716616209E-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30E-44E0-BDF1-D3B64FEB638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hnschrift SemiBold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Лист1!$A$2:$A$12</c:f>
              <c:strCache>
                <c:ptCount val="10"/>
                <c:pt idx="0">
                  <c:v>Обслуживание мундолга</c:v>
                </c:pt>
                <c:pt idx="1">
                  <c:v>МБТ</c:v>
                </c:pt>
                <c:pt idx="2">
                  <c:v>Национальная безопасность и ПД</c:v>
                </c:pt>
                <c:pt idx="3">
                  <c:v>Физическая культура и спорт</c:v>
                </c:pt>
                <c:pt idx="4">
                  <c:v>Культура</c:v>
                </c:pt>
                <c:pt idx="5">
                  <c:v>ЖКХ</c:v>
                </c:pt>
                <c:pt idx="6">
                  <c:v>Общегосударственные вопросы</c:v>
                </c:pt>
                <c:pt idx="7">
                  <c:v>Национальная экономика</c:v>
                </c:pt>
                <c:pt idx="8">
                  <c:v>Социальная политика</c:v>
                </c:pt>
                <c:pt idx="9">
                  <c:v>Образование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14.9</c:v>
                </c:pt>
                <c:pt idx="1">
                  <c:v>90138.2</c:v>
                </c:pt>
                <c:pt idx="2">
                  <c:v>2088.9</c:v>
                </c:pt>
                <c:pt idx="3">
                  <c:v>70734.100000000006</c:v>
                </c:pt>
                <c:pt idx="4">
                  <c:v>221684.6</c:v>
                </c:pt>
                <c:pt idx="5">
                  <c:v>197703.5</c:v>
                </c:pt>
                <c:pt idx="6">
                  <c:v>158352.5</c:v>
                </c:pt>
                <c:pt idx="7">
                  <c:v>79566.8</c:v>
                </c:pt>
                <c:pt idx="8">
                  <c:v>33020.199999999997</c:v>
                </c:pt>
                <c:pt idx="9">
                  <c:v>911601.8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30E-44E0-BDF1-D3B64FEB638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 год2</c:v>
                </c:pt>
              </c:strCache>
            </c:strRef>
          </c:tx>
          <c:spPr>
            <a:gradFill rotWithShape="1">
              <a:gsLst>
                <a:gs pos="28000">
                  <a:schemeClr val="accent4">
                    <a:tint val="18000"/>
                    <a:satMod val="120000"/>
                    <a:lumMod val="88000"/>
                  </a:schemeClr>
                </a:gs>
                <a:gs pos="100000">
                  <a:schemeClr val="accent4">
                    <a:tint val="40000"/>
                    <a:satMod val="100000"/>
                    <a:lumMod val="78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>
              <a:outerShdw blurRad="63500" dist="50800" dir="5400000" sx="98000" sy="98000" rotWithShape="0">
                <a:srgbClr val="000000">
                  <a:alpha val="20000"/>
                </a:srgbClr>
              </a:outerShdw>
            </a:effectLst>
          </c:spPr>
          <c:invertIfNegative val="0"/>
          <c:dLbls>
            <c:dLbl>
              <c:idx val="1"/>
              <c:layout>
                <c:manualLayout>
                  <c:x val="5.2633211673601665E-17"/>
                  <c:y val="-2.10942325876652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30E-44E0-BDF1-D3B64FEB6382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6.8882048984088577E-4"/>
                  <c:y val="-1.26565156412079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30E-44E0-BDF1-D3B64FEB6382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0"/>
                  <c:y val="-8.6089690996758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hnschrift SemiBold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10"/>
                <c:pt idx="0">
                  <c:v>Обслуживание мундолга</c:v>
                </c:pt>
                <c:pt idx="1">
                  <c:v>МБТ</c:v>
                </c:pt>
                <c:pt idx="2">
                  <c:v>Национальная безопасность и ПД</c:v>
                </c:pt>
                <c:pt idx="3">
                  <c:v>Физическая культура и спорт</c:v>
                </c:pt>
                <c:pt idx="4">
                  <c:v>Культура</c:v>
                </c:pt>
                <c:pt idx="5">
                  <c:v>ЖКХ</c:v>
                </c:pt>
                <c:pt idx="6">
                  <c:v>Общегосударственные вопросы</c:v>
                </c:pt>
                <c:pt idx="7">
                  <c:v>Национальная экономика</c:v>
                </c:pt>
                <c:pt idx="8">
                  <c:v>Социальная политика</c:v>
                </c:pt>
                <c:pt idx="9">
                  <c:v>Образование</c:v>
                </c:pt>
              </c:strCache>
            </c:strRef>
          </c:cat>
          <c:val>
            <c:numRef>
              <c:f>Лист1!$C$2:$C$12</c:f>
              <c:numCache>
                <c:formatCode>#,##0.0</c:formatCode>
                <c:ptCount val="11"/>
                <c:pt idx="0">
                  <c:v>12.5</c:v>
                </c:pt>
                <c:pt idx="1">
                  <c:v>98957.2</c:v>
                </c:pt>
                <c:pt idx="2">
                  <c:v>2118.5</c:v>
                </c:pt>
                <c:pt idx="3">
                  <c:v>79357.399999999994</c:v>
                </c:pt>
                <c:pt idx="4">
                  <c:v>195777.8</c:v>
                </c:pt>
                <c:pt idx="5">
                  <c:v>36106.6</c:v>
                </c:pt>
                <c:pt idx="6">
                  <c:v>193999.2</c:v>
                </c:pt>
                <c:pt idx="7">
                  <c:v>90847.9</c:v>
                </c:pt>
                <c:pt idx="8">
                  <c:v>31039.3</c:v>
                </c:pt>
                <c:pt idx="9">
                  <c:v>1020041.5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30E-44E0-BDF1-D3B64FEB63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-1943131168"/>
        <c:axId val="-1943128448"/>
      </c:barChart>
      <c:catAx>
        <c:axId val="-19431311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r">
              <a:defRPr sz="10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-1943128448"/>
        <c:crosses val="autoZero"/>
        <c:auto val="1"/>
        <c:lblAlgn val="ctr"/>
        <c:lblOffset val="100"/>
        <c:noMultiLvlLbl val="0"/>
      </c:catAx>
      <c:valAx>
        <c:axId val="-1943128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943131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3417866932452598"/>
          <c:w val="0.58288274187206679"/>
          <c:h val="6.58211047182799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Bahnschrift SemiBold" panose="020B0502040204020203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75000"/>
              <a:lumOff val="25000"/>
            </a:schemeClr>
          </a:solidFill>
        </a:defRPr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+mn-ea"/>
                <a:cs typeface="+mn-cs"/>
              </a:defRPr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</a:rPr>
              <a:t>Структура расходов в</a:t>
            </a:r>
            <a:r>
              <a:rPr lang="ru-RU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</a:rPr>
              <a:t>202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</a:rPr>
              <a:t>5</a:t>
            </a:r>
          </a:p>
          <a:p>
            <a: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</a:defRPr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Bahnschrift SemiBold" panose="020B0502040204020203" pitchFamily="34" charset="0"/>
            </a:endParaRPr>
          </a:p>
          <a:p>
            <a: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</a:defRPr>
            </a:pPr>
            <a:r>
              <a:rPr lang="ru-RU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</a:rPr>
              <a:t>году</a:t>
            </a:r>
          </a:p>
          <a:p>
            <a: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</a:defRPr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Bahnschrift SemiBold" panose="020B0502040204020203" pitchFamily="34" charset="0"/>
            </a:endParaRPr>
          </a:p>
        </c:rich>
      </c:tx>
      <c:layout>
        <c:manualLayout>
          <c:xMode val="edge"/>
          <c:yMode val="edge"/>
          <c:x val="0.14955178324479393"/>
          <c:y val="3.41088742762709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>
                  <a:lumMod val="75000"/>
                  <a:lumOff val="25000"/>
                </a:schemeClr>
              </a:solidFill>
              <a:latin typeface="Bahnschrift SemiBold" panose="020B0502040204020203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9547223234136566E-2"/>
          <c:y val="0.21207076220879115"/>
          <c:w val="0.64195425757436231"/>
          <c:h val="0.5539131270869762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19050"/>
          </c:spPr>
          <c:explosion val="13"/>
          <c:dPt>
            <c:idx val="0"/>
            <c:bubble3D val="0"/>
            <c:spPr>
              <a:gradFill rotWithShape="1">
                <a:gsLst>
                  <a:gs pos="28000">
                    <a:schemeClr val="accent1">
                      <a:tint val="18000"/>
                      <a:satMod val="120000"/>
                      <a:lumMod val="88000"/>
                    </a:schemeClr>
                  </a:gs>
                  <a:gs pos="100000">
                    <a:schemeClr val="accent1">
                      <a:tint val="40000"/>
                      <a:satMod val="100000"/>
                      <a:lumMod val="78000"/>
                    </a:schemeClr>
                  </a:gs>
                </a:gsLst>
                <a:lin ang="5400000" scaled="0"/>
              </a:gradFill>
              <a:ln w="19050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2DA-4E5E-BBE6-A71FF0591EA4}"/>
              </c:ext>
            </c:extLst>
          </c:dPt>
          <c:dPt>
            <c:idx val="1"/>
            <c:bubble3D val="0"/>
            <c:spPr>
              <a:gradFill rotWithShape="1">
                <a:gsLst>
                  <a:gs pos="28000">
                    <a:schemeClr val="accent3">
                      <a:tint val="18000"/>
                      <a:satMod val="120000"/>
                      <a:lumMod val="88000"/>
                    </a:schemeClr>
                  </a:gs>
                  <a:gs pos="100000">
                    <a:schemeClr val="accent3">
                      <a:tint val="40000"/>
                      <a:satMod val="100000"/>
                      <a:lumMod val="78000"/>
                    </a:schemeClr>
                  </a:gs>
                </a:gsLst>
                <a:lin ang="5400000" scaled="0"/>
              </a:gradFill>
              <a:ln w="19050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2DA-4E5E-BBE6-A71FF0591EA4}"/>
              </c:ext>
            </c:extLst>
          </c:dPt>
          <c:dPt>
            <c:idx val="2"/>
            <c:bubble3D val="0"/>
            <c:spPr>
              <a:gradFill rotWithShape="1">
                <a:gsLst>
                  <a:gs pos="28000">
                    <a:schemeClr val="accent5">
                      <a:tint val="18000"/>
                      <a:satMod val="120000"/>
                      <a:lumMod val="88000"/>
                    </a:schemeClr>
                  </a:gs>
                  <a:gs pos="100000">
                    <a:schemeClr val="accent5">
                      <a:tint val="40000"/>
                      <a:satMod val="100000"/>
                      <a:lumMod val="78000"/>
                    </a:schemeClr>
                  </a:gs>
                </a:gsLst>
                <a:lin ang="5400000" scaled="0"/>
              </a:gradFill>
              <a:ln w="19050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2DA-4E5E-BBE6-A71FF0591EA4}"/>
              </c:ext>
            </c:extLst>
          </c:dPt>
          <c:dLbls>
            <c:dLbl>
              <c:idx val="0"/>
              <c:layout>
                <c:manualLayout>
                  <c:x val="-0.19639997591652553"/>
                  <c:y val="-0.111506647888193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2DA-4E5E-BBE6-A71FF0591EA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1192592408949541"/>
                  <c:y val="-6.89012211678167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2DA-4E5E-BBE6-A71FF0591EA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2818353429036475"/>
                  <c:y val="0.113645006774959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2DA-4E5E-BBE6-A71FF0591EA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hnschrift SemiBold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Социальная сфера</c:v>
                </c:pt>
                <c:pt idx="1">
                  <c:v>Национальная экономика</c:v>
                </c:pt>
                <c:pt idx="2">
                  <c:v>Другие отрасли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0.76</c:v>
                </c:pt>
                <c:pt idx="1">
                  <c:v>0.05</c:v>
                </c:pt>
                <c:pt idx="2">
                  <c:v>0.19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2DA-4E5E-BBE6-A71FF0591E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5646567927794097"/>
          <c:y val="0.17328244894177408"/>
          <c:w val="0.34353419918457223"/>
          <c:h val="0.58994522194358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Bahnschrift SemiBold" panose="020B0502040204020203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10184053623674"/>
          <c:y val="8.7274620785318432E-2"/>
          <c:w val="0.83205950972767728"/>
          <c:h val="0.8300435607345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Дотация из РФФПП</c:v>
                </c:pt>
              </c:strCache>
            </c:strRef>
          </c:tx>
          <c:spPr>
            <a:gradFill rotWithShape="1">
              <a:gsLst>
                <a:gs pos="28000">
                  <a:schemeClr val="accent2">
                    <a:tint val="18000"/>
                    <a:satMod val="120000"/>
                    <a:lumMod val="88000"/>
                  </a:schemeClr>
                </a:gs>
                <a:gs pos="100000">
                  <a:schemeClr val="accent2">
                    <a:tint val="40000"/>
                    <a:satMod val="100000"/>
                    <a:lumMod val="78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/>
              </a:solidFill>
              <a:prstDash val="solid"/>
              <a:round/>
            </a:ln>
            <a:effectLst>
              <a:outerShdw blurRad="63500" dist="50800" dir="5400000" sx="98000" sy="98000" rotWithShape="0">
                <a:srgbClr val="000000">
                  <a:alpha val="20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hnschrift SemiBold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84537.5</c:v>
                </c:pt>
                <c:pt idx="1">
                  <c:v>92546</c:v>
                </c:pt>
                <c:pt idx="2">
                  <c:v>101562.4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CC4-4A99-BE37-7DEA84CBD11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-1943129536"/>
        <c:axId val="-1943125184"/>
      </c:barChart>
      <c:catAx>
        <c:axId val="-19431295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-1943125184"/>
        <c:crosses val="autoZero"/>
        <c:auto val="1"/>
        <c:lblAlgn val="ctr"/>
        <c:lblOffset val="100"/>
        <c:noMultiLvlLbl val="0"/>
      </c:catAx>
      <c:valAx>
        <c:axId val="-1943125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943129536"/>
        <c:crosses val="autoZero"/>
        <c:crossBetween val="between"/>
        <c:majorUnit val="5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145176201994452"/>
          <c:y val="7.2490938632670913E-3"/>
          <c:w val="0.74071949687671546"/>
          <c:h val="0.8880818089228208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92D050"/>
            </a:solidFill>
            <a:ln w="9525" cap="flat" cmpd="sng" algn="ctr">
              <a:solidFill>
                <a:schemeClr val="bg1"/>
              </a:solidFill>
              <a:prstDash val="solid"/>
              <a:round/>
            </a:ln>
            <a:effectLst>
              <a:outerShdw blurRad="63500" dist="50800" dir="5400000" sx="98000" sy="98000" rotWithShape="0">
                <a:srgbClr val="000000">
                  <a:alpha val="20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1.8128747490170485E-2"/>
                  <c:y val="9.928431901901759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8.6572796473125321E-3"/>
                  <c:y val="-3.426742244357211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1866676152079481E-3"/>
                  <c:y val="6.961628825703641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9.6417805535587812E-3"/>
                  <c:y val="-3.426742244357211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8793986389848833E-3"/>
                  <c:y val="7.304257404331482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solidFill>
                  <a:schemeClr val="bg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hnschrift SemiBold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на 01.01.2022г</c:v>
                </c:pt>
                <c:pt idx="1">
                  <c:v>на 01.01.2023г</c:v>
                </c:pt>
                <c:pt idx="2">
                  <c:v>на 01.01.2024г</c:v>
                </c:pt>
                <c:pt idx="3">
                  <c:v>на 01.01.2025г</c:v>
                </c:pt>
                <c:pt idx="4">
                  <c:v>на 01.01.2026г</c:v>
                </c:pt>
              </c:strCache>
            </c:strRef>
          </c:cat>
          <c:val>
            <c:numRef>
              <c:f>Лист1!$B$2:$B$6</c:f>
              <c:numCache>
                <c:formatCode>_-* #\ ##0_-;\-* #\ ##0_-;_-* "-"??_-;_-@_-</c:formatCode>
                <c:ptCount val="5"/>
                <c:pt idx="0">
                  <c:v>42675</c:v>
                </c:pt>
                <c:pt idx="1">
                  <c:v>35655</c:v>
                </c:pt>
                <c:pt idx="2">
                  <c:v>19164</c:v>
                </c:pt>
                <c:pt idx="3">
                  <c:v>17882</c:v>
                </c:pt>
                <c:pt idx="4">
                  <c:v>5550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515-4529-9227-6D4BE7B69C8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-1943123552"/>
        <c:axId val="-1936152880"/>
      </c:barChart>
      <c:catAx>
        <c:axId val="-19431235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-1936152880"/>
        <c:crosses val="autoZero"/>
        <c:auto val="1"/>
        <c:lblAlgn val="ctr"/>
        <c:lblOffset val="100"/>
        <c:noMultiLvlLbl val="0"/>
      </c:catAx>
      <c:valAx>
        <c:axId val="-193615288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_-;\-* #\ ##0_-;_-* &quot;-&quot;??_-;_-@_-" sourceLinked="1"/>
        <c:majorTickMark val="none"/>
        <c:minorTickMark val="none"/>
        <c:tickLblPos val="nextTo"/>
        <c:crossAx val="-1943123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235947231639889"/>
          <c:y val="5.0603295540261606E-2"/>
          <c:w val="0.67256325137421524"/>
          <c:h val="0.810842242599825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Лист1!$C$2</c:f>
              <c:strCache>
                <c:ptCount val="1"/>
                <c:pt idx="0">
                  <c:v>План</c:v>
                </c:pt>
              </c:strCache>
            </c:strRef>
          </c:tx>
          <c:spPr>
            <a:gradFill rotWithShape="1">
              <a:gsLst>
                <a:gs pos="28000">
                  <a:schemeClr val="accent1">
                    <a:tint val="18000"/>
                    <a:satMod val="120000"/>
                    <a:lumMod val="88000"/>
                  </a:schemeClr>
                </a:gs>
                <a:gs pos="100000">
                  <a:schemeClr val="accent1">
                    <a:tint val="40000"/>
                    <a:satMod val="100000"/>
                    <a:lumMod val="78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63500" dist="50800" dir="5400000" sx="98000" sy="98000" rotWithShape="0">
                <a:srgbClr val="000000">
                  <a:alpha val="20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Лист1!$B$3:$B$4</c:f>
              <c:numCache>
                <c:formatCode>General</c:formatCode>
                <c:ptCount val="2"/>
                <c:pt idx="0">
                  <c:v>2024</c:v>
                </c:pt>
                <c:pt idx="1">
                  <c:v>2025</c:v>
                </c:pt>
              </c:numCache>
            </c:numRef>
          </c:cat>
          <c:val>
            <c:numRef>
              <c:f>Лист1!$C$3:$C$4</c:f>
              <c:numCache>
                <c:formatCode>#,##0.00</c:formatCode>
                <c:ptCount val="2"/>
                <c:pt idx="0">
                  <c:v>1716933.19</c:v>
                </c:pt>
                <c:pt idx="1">
                  <c:v>1729730.67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E6B-449E-AFE1-967DED9B31EC}"/>
            </c:ext>
          </c:extLst>
        </c:ser>
        <c:ser>
          <c:idx val="1"/>
          <c:order val="1"/>
          <c:tx>
            <c:strRef>
              <c:f>Лист1!$D$2</c:f>
              <c:strCache>
                <c:ptCount val="1"/>
                <c:pt idx="0">
                  <c:v>Исполнение</c:v>
                </c:pt>
              </c:strCache>
            </c:strRef>
          </c:tx>
          <c:spPr>
            <a:gradFill rotWithShape="1">
              <a:gsLst>
                <a:gs pos="28000">
                  <a:schemeClr val="accent2">
                    <a:tint val="18000"/>
                    <a:satMod val="120000"/>
                    <a:lumMod val="88000"/>
                  </a:schemeClr>
                </a:gs>
                <a:gs pos="100000">
                  <a:schemeClr val="accent2">
                    <a:tint val="40000"/>
                    <a:satMod val="100000"/>
                    <a:lumMod val="78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63500" dist="50800" dir="5400000" sx="98000" sy="98000" rotWithShape="0">
                <a:srgbClr val="000000">
                  <a:alpha val="20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Лист1!$B$3:$B$4</c:f>
              <c:numCache>
                <c:formatCode>General</c:formatCode>
                <c:ptCount val="2"/>
                <c:pt idx="0">
                  <c:v>2024</c:v>
                </c:pt>
                <c:pt idx="1">
                  <c:v>2025</c:v>
                </c:pt>
              </c:numCache>
            </c:numRef>
          </c:cat>
          <c:val>
            <c:numRef>
              <c:f>Лист1!$D$3:$D$4</c:f>
              <c:numCache>
                <c:formatCode>#,##0.00</c:formatCode>
                <c:ptCount val="2"/>
                <c:pt idx="0">
                  <c:v>1737058.62</c:v>
                </c:pt>
                <c:pt idx="1">
                  <c:v>1741372.79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E6B-449E-AFE1-967DED9B31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-1943138240"/>
        <c:axId val="-1943137152"/>
      </c:barChart>
      <c:catAx>
        <c:axId val="-194313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943137152"/>
        <c:crosses val="autoZero"/>
        <c:auto val="1"/>
        <c:lblAlgn val="ctr"/>
        <c:lblOffset val="100"/>
        <c:noMultiLvlLbl val="0"/>
      </c:catAx>
      <c:valAx>
        <c:axId val="-1943137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94313824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45056924408716442"/>
          <c:y val="0.91416450803711868"/>
          <c:w val="0.17501506871761899"/>
          <c:h val="8.1194194797069338E-2"/>
        </c:manualLayout>
      </c:layout>
      <c:overlay val="0"/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3.7308888755950197E-2"/>
          <c:w val="0.9648948388502645"/>
          <c:h val="0.8650155324622050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gradFill rotWithShape="1">
              <a:gsLst>
                <a:gs pos="28000">
                  <a:schemeClr val="accent2">
                    <a:tint val="18000"/>
                    <a:satMod val="120000"/>
                    <a:lumMod val="88000"/>
                  </a:schemeClr>
                </a:gs>
                <a:gs pos="100000">
                  <a:schemeClr val="accent2">
                    <a:tint val="40000"/>
                    <a:satMod val="100000"/>
                    <a:lumMod val="78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/>
              </a:solidFill>
              <a:prstDash val="solid"/>
              <a:round/>
            </a:ln>
            <a:effectLst>
              <a:outerShdw blurRad="63500" dist="50800" dir="5400000" sx="98000" sy="98000" rotWithShape="0">
                <a:srgbClr val="000000">
                  <a:alpha val="20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307920636536733E-3"/>
                  <c:y val="-0.4068653162469127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3DB-4C6C-BBA0-0BC2DB7AF01B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8524726334077013E-3"/>
                  <c:y val="-0.1385094498047225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3DB-4C6C-BBA0-0BC2DB7AF01B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0411209511010902E-3"/>
                  <c:y val="-5.236811294471554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3DB-4C6C-BBA0-0BC2DB7AF01B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5609067635483114E-3"/>
                  <c:y val="-3.922347303291099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3DB-4C6C-BBA0-0BC2DB7AF01B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7.9493380005076885E-4"/>
                  <c:y val="-4.21694598036116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BCA-4A7C-9F7B-F88EE0FAA9FC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6614629298840314E-3"/>
                  <c:y val="-3.607060099950864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DFD-4DC3-A466-3C35569CF37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hnschrift SemiBold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Лист1!$B$2:$B$6</c:f>
              <c:numCache>
                <c:formatCode>_-* #\ ##0.0_-;\-* #\ ##0.0_-;_-* "-"??_-;_-@_-</c:formatCode>
                <c:ptCount val="5"/>
                <c:pt idx="0">
                  <c:v>706.1</c:v>
                </c:pt>
                <c:pt idx="1">
                  <c:v>190</c:v>
                </c:pt>
                <c:pt idx="2">
                  <c:v>26.7</c:v>
                </c:pt>
                <c:pt idx="3">
                  <c:v>14.9</c:v>
                </c:pt>
                <c:pt idx="4">
                  <c:v>12.5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3DB-4C6C-BBA0-0BC2DB7AF0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936160496"/>
        <c:axId val="-1936151792"/>
      </c:barChart>
      <c:catAx>
        <c:axId val="-1936160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-1936151792"/>
        <c:crosses val="autoZero"/>
        <c:auto val="1"/>
        <c:lblAlgn val="ctr"/>
        <c:lblOffset val="100"/>
        <c:noMultiLvlLbl val="0"/>
      </c:catAx>
      <c:valAx>
        <c:axId val="-193615179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.0_-;\-* #\ ##0.0_-;_-* &quot;-&quot;??_-;_-@_-" sourceLinked="1"/>
        <c:majorTickMark val="none"/>
        <c:minorTickMark val="none"/>
        <c:tickLblPos val="nextTo"/>
        <c:crossAx val="-1936160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75000"/>
              <a:lumOff val="25000"/>
            </a:schemeClr>
          </a:solidFill>
          <a:latin typeface="Bahnschrift SemiBold" panose="020B0502040204020203" pitchFamily="34" charset="0"/>
        </a:defRPr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69001798154115"/>
          <c:y val="2.0351416826211676E-2"/>
          <c:w val="0.57808185921728861"/>
          <c:h val="0.6789097006775106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explosion val="12"/>
          <c:dPt>
            <c:idx val="0"/>
            <c:bubble3D val="0"/>
            <c:spPr>
              <a:gradFill rotWithShape="1">
                <a:gsLst>
                  <a:gs pos="28000">
                    <a:schemeClr val="accent2">
                      <a:tint val="18000"/>
                      <a:satMod val="120000"/>
                      <a:lumMod val="88000"/>
                    </a:schemeClr>
                  </a:gs>
                  <a:gs pos="100000">
                    <a:schemeClr val="accent2">
                      <a:tint val="40000"/>
                      <a:satMod val="100000"/>
                      <a:lumMod val="78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D185-4A4E-8E3D-E421BAD3DFFF}"/>
              </c:ext>
            </c:extLst>
          </c:dPt>
          <c:dPt>
            <c:idx val="1"/>
            <c:bubble3D val="0"/>
            <c:spPr>
              <a:gradFill rotWithShape="1">
                <a:gsLst>
                  <a:gs pos="28000">
                    <a:schemeClr val="accent4">
                      <a:tint val="18000"/>
                      <a:satMod val="120000"/>
                      <a:lumMod val="88000"/>
                    </a:schemeClr>
                  </a:gs>
                  <a:gs pos="100000">
                    <a:schemeClr val="accent4">
                      <a:tint val="40000"/>
                      <a:satMod val="100000"/>
                      <a:lumMod val="78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185-4A4E-8E3D-E421BAD3DFFF}"/>
              </c:ext>
            </c:extLst>
          </c:dPt>
          <c:dPt>
            <c:idx val="2"/>
            <c:bubble3D val="0"/>
            <c:spPr>
              <a:gradFill rotWithShape="1">
                <a:gsLst>
                  <a:gs pos="28000">
                    <a:schemeClr val="accent6">
                      <a:tint val="18000"/>
                      <a:satMod val="120000"/>
                      <a:lumMod val="88000"/>
                    </a:schemeClr>
                  </a:gs>
                  <a:gs pos="100000">
                    <a:schemeClr val="accent6">
                      <a:tint val="40000"/>
                      <a:satMod val="100000"/>
                      <a:lumMod val="78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shade val="95000"/>
                  </a:schemeClr>
                </a:solidFill>
                <a:round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185-4A4E-8E3D-E421BAD3DFFF}"/>
              </c:ext>
            </c:extLst>
          </c:dPt>
          <c:dLbls>
            <c:dLbl>
              <c:idx val="0"/>
              <c:layout>
                <c:manualLayout>
                  <c:x val="-0.12604386549642638"/>
                  <c:y val="0.1470508108865628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22%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D185-4A4E-8E3D-E421BAD3DFF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2%</a:t>
                    </a:r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185-4A4E-8E3D-E421BAD3DFFF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5376352216008921"/>
                  <c:y val="-0.2062970560661854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76%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185-4A4E-8E3D-E421BAD3DFF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Bahnschrift SemiBold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411562</c:v>
                </c:pt>
                <c:pt idx="1">
                  <c:v>32518</c:v>
                </c:pt>
                <c:pt idx="2">
                  <c:v>1297293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185-4A4E-8E3D-E421BAD3DF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0394176411368392"/>
          <c:w val="1"/>
          <c:h val="0.283003029845389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40"/>
      <c:rotY val="200"/>
      <c:rAngAx val="0"/>
      <c:perspective val="1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3298044191450629E-2"/>
          <c:y val="6.0379868450225409E-2"/>
          <c:w val="0.8412599083193657"/>
          <c:h val="0.81385691492236856"/>
        </c:manualLayout>
      </c:layout>
      <c:pie3DChart>
        <c:varyColors val="1"/>
        <c:ser>
          <c:idx val="0"/>
          <c:order val="0"/>
          <c:explosion val="20"/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22E-4C83-885D-DEE529BEF501}"/>
              </c:ext>
            </c:extLst>
          </c:dPt>
          <c:dPt>
            <c:idx val="2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22E-4C83-885D-DEE529BEF501}"/>
              </c:ext>
            </c:extLst>
          </c:dPt>
          <c:dPt>
            <c:idx val="3"/>
            <c:bubble3D val="0"/>
            <c:spPr>
              <a:solidFill>
                <a:srgbClr val="4495A2">
                  <a:lumMod val="75000"/>
                </a:srgbClr>
              </a:solidFill>
            </c:spPr>
          </c:dPt>
          <c:dPt>
            <c:idx val="4"/>
            <c:bubble3D val="0"/>
            <c:spPr>
              <a:solidFill>
                <a:srgbClr val="F9D448">
                  <a:lumMod val="75000"/>
                </a:srgbClr>
              </a:solidFill>
            </c:spPr>
          </c:dPt>
          <c:dLbls>
            <c:dLbl>
              <c:idx val="0"/>
              <c:layout>
                <c:manualLayout>
                  <c:x val="-0.1114589555294367"/>
                  <c:y val="1.3678551567815526E-2"/>
                </c:manualLayout>
              </c:layout>
              <c:tx>
                <c:rich>
                  <a:bodyPr/>
                  <a:lstStyle/>
                  <a:p>
                    <a:fld id="{A5EB3689-9DEB-4E80-BE6E-ADBAF1463321}" type="CATEGORYNAME">
                      <a:rPr lang="ru-RU" sz="1600">
                        <a:latin typeface="Bahnschrift SemiLight" panose="020B0502040204020203" pitchFamily="34" charset="0"/>
                      </a:rPr>
                      <a:pPr/>
                      <a:t>[ИМЯ КАТЕГОРИИ]</a:t>
                    </a:fld>
                    <a:r>
                      <a:rPr lang="ru-RU" sz="1600" baseline="0" dirty="0">
                        <a:latin typeface="Bahnschrift SemiLight" panose="020B0502040204020203" pitchFamily="34" charset="0"/>
                      </a:rPr>
                      <a:t>; </a:t>
                    </a:r>
                    <a:r>
                      <a:rPr lang="ru-RU" sz="1600" baseline="0" dirty="0" smtClean="0">
                        <a:latin typeface="Bahnschrift SemiLight" panose="020B0502040204020203" pitchFamily="34" charset="0"/>
                      </a:rPr>
                      <a:t>79%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22E-4C83-885D-DEE529BEF501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1.9117477046985039E-3"/>
                  <c:y val="-0.24980003963524594"/>
                </c:manualLayout>
              </c:layout>
              <c:tx>
                <c:rich>
                  <a:bodyPr/>
                  <a:lstStyle/>
                  <a:p>
                    <a:fld id="{9F48EFEF-3A58-4A26-84BE-74394FD864C2}" type="CATEGORYNAME">
                      <a:rPr lang="ru-RU" sz="1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Bahnschrift SemiLight" panose="020B0502040204020203" pitchFamily="34" charset="0"/>
                      </a:rPr>
                      <a:pPr/>
                      <a:t>[ИМЯ КАТЕГОРИИ]</a:t>
                    </a:fld>
                    <a:r>
                      <a:rPr lang="ru-RU" sz="160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Bahnschrift SemiLight" panose="020B0502040204020203" pitchFamily="34" charset="0"/>
                      </a:rPr>
                      <a:t>;5,0%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C22E-4C83-885D-DEE529BEF501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6.1881767887937263E-2"/>
                  <c:y val="-7.7934860955494886E-2"/>
                </c:manualLayout>
              </c:layout>
              <c:tx>
                <c:rich>
                  <a:bodyPr/>
                  <a:lstStyle/>
                  <a:p>
                    <a:fld id="{EE5718CB-71A9-4612-A968-E9F245C76D9F}" type="CATEGORYNAME">
                      <a:rPr lang="ru-RU" sz="1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Bahnschrift SemiLight" panose="020B0502040204020203" pitchFamily="34" charset="0"/>
                      </a:rPr>
                      <a:pPr/>
                      <a:t>[ИМЯ КАТЕГОРИИ]</a:t>
                    </a:fld>
                    <a:r>
                      <a:rPr lang="ru-RU" sz="16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Bahnschrift SemiLight" panose="020B0502040204020203" pitchFamily="34" charset="0"/>
                      </a:rPr>
                      <a:t>; </a:t>
                    </a:r>
                    <a:r>
                      <a:rPr lang="ru-RU" sz="160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Bahnschrift SemiLight" panose="020B0502040204020203" pitchFamily="34" charset="0"/>
                      </a:rPr>
                      <a:t>8%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22E-4C83-885D-DEE529BEF501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1.6966760879199221E-2"/>
                  <c:y val="-4.1892862965803345E-3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Bahnschrift SemiLight" panose="020B0502040204020203" pitchFamily="34" charset="0"/>
                      </a:rPr>
                      <a:t>Прочие неналоговые доходы;  1%</a:t>
                    </a:r>
                    <a:endParaRPr lang="ru-RU" sz="16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Bahnschrift SemiLight" panose="020B0502040204020203" pitchFamily="34" charset="0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22E-4C83-885D-DEE529BEF501}"/>
                </c:ext>
                <c:ext xmlns:c15="http://schemas.microsoft.com/office/drawing/2012/chart" uri="{CE6537A1-D6FC-4f65-9D91-7224C49458BB}">
                  <c15:layout>
                    <c:manualLayout>
                      <c:w val="0.25857110256360849"/>
                      <c:h val="0.2351256662371933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1.5353968366747271E-2"/>
                  <c:y val="-1.7428254440713374E-3"/>
                </c:manualLayout>
              </c:layout>
              <c:tx>
                <c:rich>
                  <a:bodyPr/>
                  <a:lstStyle/>
                  <a:p>
                    <a:fld id="{FC679490-AFE0-49B8-AA65-FE8E773B1EFC}" type="CATEGORYNAME">
                      <a:rPr lang="ru-RU" sz="1600">
                        <a:latin typeface="Bahnschrift SemiLight" panose="020B0502040204020203" pitchFamily="34" charset="0"/>
                      </a:rPr>
                      <a:pPr/>
                      <a:t>[ИМЯ КАТЕГОРИИ]</a:t>
                    </a:fld>
                    <a:r>
                      <a:rPr lang="ru-RU" sz="1600" baseline="0" dirty="0">
                        <a:latin typeface="Bahnschrift SemiLight" panose="020B0502040204020203" pitchFamily="34" charset="0"/>
                      </a:rPr>
                      <a:t>; </a:t>
                    </a:r>
                    <a:r>
                      <a:rPr lang="ru-RU" sz="1600" baseline="0" dirty="0" smtClean="0">
                        <a:latin typeface="Bahnschrift SemiLight" panose="020B0502040204020203" pitchFamily="34" charset="0"/>
                      </a:rPr>
                      <a:t>5%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C22E-4C83-885D-DEE529BEF501}"/>
                </c:ext>
                <c:ext xmlns:c15="http://schemas.microsoft.com/office/drawing/2012/chart" uri="{CE6537A1-D6FC-4f65-9D91-7224C49458BB}">
                  <c15:layout>
                    <c:manualLayout>
                      <c:w val="0.28151448352103581"/>
                      <c:h val="0.2719021788954941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5"/>
              <c:layout>
                <c:manualLayout>
                  <c:x val="-5.8563046019458748E-2"/>
                  <c:y val="-2.2624617894861972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>
                        <a:latin typeface="Bahnschrift SemiLight" panose="020B0502040204020203" pitchFamily="34" charset="0"/>
                      </a:rPr>
                      <a:t>Государственная пошлина</a:t>
                    </a:r>
                    <a:r>
                      <a:rPr lang="ru-RU" sz="1600" baseline="0" dirty="0" smtClean="0"/>
                      <a:t>; 2%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C22E-4C83-885D-DEE529BEF50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'17'!$A$12:$A$17</c:f>
              <c:strCache>
                <c:ptCount val="6"/>
                <c:pt idx="0">
                  <c:v>НДФЛ</c:v>
                </c:pt>
                <c:pt idx="1">
                  <c:v>Акцизы </c:v>
                </c:pt>
                <c:pt idx="2">
                  <c:v>Налоги на совокупный доход</c:v>
                </c:pt>
                <c:pt idx="3">
                  <c:v>Государственная пошлина </c:v>
                </c:pt>
                <c:pt idx="4">
                  <c:v>Доходы от использования имущества</c:v>
                </c:pt>
                <c:pt idx="5">
                  <c:v>Прочие неналоговые   доходы</c:v>
                </c:pt>
              </c:strCache>
            </c:strRef>
          </c:cat>
          <c:val>
            <c:numRef>
              <c:f>'17'!$B$12:$B$17</c:f>
              <c:numCache>
                <c:formatCode>0.0%</c:formatCode>
                <c:ptCount val="6"/>
                <c:pt idx="0">
                  <c:v>0.76094562890176964</c:v>
                </c:pt>
                <c:pt idx="1">
                  <c:v>6.3132067014712745E-2</c:v>
                </c:pt>
                <c:pt idx="2">
                  <c:v>8.0178907682345785E-2</c:v>
                </c:pt>
                <c:pt idx="3">
                  <c:v>9.4494251286152287E-3</c:v>
                </c:pt>
                <c:pt idx="4">
                  <c:v>6.1905663700860113E-2</c:v>
                </c:pt>
                <c:pt idx="5">
                  <c:v>2.4388307571696643E-2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C22E-4C83-885D-DEE529BEF501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 smtClean="0"/>
              <a:t>Факт</a:t>
            </a:r>
            <a:r>
              <a:rPr lang="ru-RU" sz="1800" b="1" baseline="0" dirty="0" smtClean="0"/>
              <a:t> за </a:t>
            </a:r>
            <a:r>
              <a:rPr lang="en-US" sz="1800" b="1" dirty="0" smtClean="0"/>
              <a:t>202</a:t>
            </a:r>
            <a:r>
              <a:rPr lang="ru-RU" sz="1800" b="1" dirty="0" smtClean="0"/>
              <a:t>4</a:t>
            </a:r>
            <a:endParaRPr lang="en-US" sz="1800" b="1" dirty="0"/>
          </a:p>
        </c:rich>
      </c:tx>
      <c:layout>
        <c:manualLayout>
          <c:xMode val="edge"/>
          <c:yMode val="edge"/>
          <c:x val="0.42150577545255918"/>
          <c:y val="0.82668902532078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8.9952863409926406E-2"/>
          <c:w val="0.61791934734524445"/>
          <c:h val="0.854934439372629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dPt>
            <c:idx val="0"/>
            <c:bubble3D val="0"/>
            <c:spPr>
              <a:solidFill>
                <a:schemeClr val="bg2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explosion val="4"/>
            <c:spPr>
              <a:solidFill>
                <a:schemeClr val="accent4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explosion val="32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4.9500564100076975E-3"/>
                  <c:y val="3.15563228017399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0243349330512573E-2"/>
                  <c:y val="-2.900425593737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8503318654829605E-2"/>
                  <c:y val="-0.240433865838044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 - 376,8 млн. руб.</c:v>
                </c:pt>
                <c:pt idx="1">
                  <c:v>Неналоговые доходы - 33,2  млн. руб.</c:v>
                </c:pt>
                <c:pt idx="2">
                  <c:v>Безвозмездные поступления - 1 327,1 млн. руб.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0.217</c:v>
                </c:pt>
                <c:pt idx="1">
                  <c:v>1.9E-2</c:v>
                </c:pt>
                <c:pt idx="2">
                  <c:v>0.76400000000000001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8696798840532868"/>
          <c:y val="0.50165289729897811"/>
          <c:w val="0.51303201159467127"/>
          <c:h val="0.31158260438436919"/>
        </c:manualLayout>
      </c:layout>
      <c:overlay val="0"/>
      <c:spPr>
        <a:solidFill>
          <a:schemeClr val="accent3">
            <a:lumMod val="20000"/>
            <a:lumOff val="8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 smtClean="0"/>
              <a:t>Факт</a:t>
            </a:r>
            <a:r>
              <a:rPr lang="ru-RU" sz="1800" b="1" baseline="0" dirty="0" smtClean="0"/>
              <a:t> за </a:t>
            </a:r>
            <a:r>
              <a:rPr lang="en-US" sz="1800" b="1" dirty="0" smtClean="0"/>
              <a:t>202</a:t>
            </a:r>
            <a:r>
              <a:rPr lang="ru-RU" sz="1800" b="1" dirty="0" smtClean="0"/>
              <a:t>3</a:t>
            </a:r>
            <a:endParaRPr lang="en-US" sz="1800" b="1" dirty="0"/>
          </a:p>
        </c:rich>
      </c:tx>
      <c:layout>
        <c:manualLayout>
          <c:xMode val="edge"/>
          <c:yMode val="edge"/>
          <c:x val="5.723691991212445E-2"/>
          <c:y val="1.569790797564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5328574518710794"/>
          <c:w val="0.61529869697017792"/>
          <c:h val="0.8467140601585317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explosion val="4"/>
            <c:spPr>
              <a:solidFill>
                <a:schemeClr val="bg2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explosion val="14"/>
            <c:spPr>
              <a:solidFill>
                <a:schemeClr val="accent4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explosion val="10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3.1185225451140303E-2"/>
                  <c:y val="-2.1829828417459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0040427855686286"/>
                  <c:y val="-0.250197459905441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 - 336,5 млн. руб.</c:v>
                </c:pt>
                <c:pt idx="1">
                  <c:v>Неналоговые доходы - 24,7  млн. руб.</c:v>
                </c:pt>
                <c:pt idx="2">
                  <c:v>Безвозмездные поступления - 1 719,2 млн. руб.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0.16200000000000001</c:v>
                </c:pt>
                <c:pt idx="1">
                  <c:v>1.2E-2</c:v>
                </c:pt>
                <c:pt idx="2">
                  <c:v>0.82599999999999996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0211938816833956"/>
          <c:y val="0.4880355984054881"/>
          <c:w val="0.49614738147374304"/>
          <c:h val="0.36321374493989678"/>
        </c:manualLayout>
      </c:layout>
      <c:overlay val="0"/>
      <c:spPr>
        <a:solidFill>
          <a:schemeClr val="accent3">
            <a:lumMod val="20000"/>
            <a:lumOff val="8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 smtClean="0"/>
              <a:t>Факт</a:t>
            </a:r>
            <a:r>
              <a:rPr lang="ru-RU" sz="1800" b="1" baseline="0" dirty="0" smtClean="0"/>
              <a:t> за </a:t>
            </a:r>
            <a:r>
              <a:rPr lang="en-US" sz="1800" b="1" dirty="0" smtClean="0"/>
              <a:t>202</a:t>
            </a:r>
            <a:r>
              <a:rPr lang="ru-RU" sz="1800" b="1" dirty="0" smtClean="0"/>
              <a:t>5</a:t>
            </a:r>
            <a:endParaRPr lang="en-US" sz="1800" b="1" dirty="0"/>
          </a:p>
        </c:rich>
      </c:tx>
      <c:layout>
        <c:manualLayout>
          <c:xMode val="edge"/>
          <c:yMode val="edge"/>
          <c:x val="0.59860000935568558"/>
          <c:y val="0.177547071489411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0854636299477587"/>
          <c:w val="0.61529869697017792"/>
          <c:h val="0.8467140601585317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dPt>
            <c:idx val="0"/>
            <c:bubble3D val="0"/>
            <c:explosion val="4"/>
            <c:spPr>
              <a:solidFill>
                <a:schemeClr val="bg2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explosion val="14"/>
            <c:spPr>
              <a:solidFill>
                <a:schemeClr val="accent4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explosion val="10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1.018542521338499E-2"/>
                  <c:y val="-4.62313130519375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3708531699495666E-3"/>
                  <c:y val="-9.24338352649163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1051635552154013"/>
                  <c:y val="-0.219528792193821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 - 411,6 млн. руб.</c:v>
                </c:pt>
                <c:pt idx="1">
                  <c:v>Неналоговые доходы - 32,5  млн. руб.</c:v>
                </c:pt>
                <c:pt idx="2">
                  <c:v>Безвозмездные поступления - 1 297,3 млн. руб.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0.23599999999999999</c:v>
                </c:pt>
                <c:pt idx="1">
                  <c:v>1.9E-2</c:v>
                </c:pt>
                <c:pt idx="2">
                  <c:v>0.745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519442586089468"/>
          <c:y val="0.33885733563479398"/>
          <c:w val="0.44347791559936228"/>
          <c:h val="0.35348188825580229"/>
        </c:manualLayout>
      </c:layout>
      <c:overlay val="0"/>
      <c:spPr>
        <a:solidFill>
          <a:schemeClr val="accent3">
            <a:lumMod val="20000"/>
            <a:lumOff val="8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6588102740129832E-2"/>
          <c:y val="8.0065501759905844E-2"/>
          <c:w val="0.91015151614403533"/>
          <c:h val="0.8465586608455719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rgbClr val="CAF297">
                  <a:lumMod val="50000"/>
                </a:srgbClr>
              </a:solidFill>
              <a:ln>
                <a:noFill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  <a:scene3d>
                <a:camera prst="obliqueTopLeft" fov="600000">
                  <a:rot lat="0" lon="0" rev="0"/>
                </a:camera>
                <a:lightRig rig="balanced" dir="t">
                  <a:rot lat="0" lon="0" rev="19200000"/>
                </a:lightRig>
              </a:scene3d>
              <a:sp3d prstMaterial="matte">
                <a:bevelT w="60000" h="50800"/>
                <a:contourClr>
                  <a:scrgbClr r="0" g="0" b="0">
                    <a:shade val="60000"/>
                    <a:satMod val="110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334-43A2-A8DF-9EF3E6B0433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75000"/>
                      <a:shade val="85000"/>
                      <a:satMod val="230000"/>
                    </a:schemeClr>
                  </a:gs>
                  <a:gs pos="25000">
                    <a:schemeClr val="accent2">
                      <a:tint val="90000"/>
                      <a:shade val="70000"/>
                      <a:satMod val="220000"/>
                    </a:schemeClr>
                  </a:gs>
                  <a:gs pos="50000">
                    <a:schemeClr val="accent2">
                      <a:tint val="90000"/>
                      <a:shade val="58000"/>
                      <a:satMod val="225000"/>
                    </a:schemeClr>
                  </a:gs>
                  <a:gs pos="65000">
                    <a:schemeClr val="accent2">
                      <a:tint val="90000"/>
                      <a:shade val="58000"/>
                      <a:satMod val="225000"/>
                    </a:schemeClr>
                  </a:gs>
                  <a:gs pos="80000">
                    <a:schemeClr val="accent2">
                      <a:tint val="90000"/>
                      <a:shade val="69000"/>
                      <a:satMod val="220000"/>
                    </a:schemeClr>
                  </a:gs>
                  <a:gs pos="100000">
                    <a:schemeClr val="accent2">
                      <a:tint val="77000"/>
                      <a:shade val="80000"/>
                      <a:satMod val="23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  <a:scene3d>
                <a:camera prst="obliqueTopLeft" fov="600000">
                  <a:rot lat="0" lon="0" rev="0"/>
                </a:camera>
                <a:lightRig rig="balanced" dir="t">
                  <a:rot lat="0" lon="0" rev="19200000"/>
                </a:lightRig>
              </a:scene3d>
              <a:sp3d prstMaterial="matte">
                <a:bevelT w="60000" h="50800"/>
                <a:contourClr>
                  <a:scrgbClr r="0" g="0" b="0">
                    <a:shade val="60000"/>
                    <a:satMod val="110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334-43A2-A8DF-9EF3E6B04331}"/>
              </c:ext>
            </c:extLst>
          </c:dPt>
          <c:dLbls>
            <c:dLbl>
              <c:idx val="0"/>
              <c:layout>
                <c:manualLayout>
                  <c:x val="-0.17455838240195534"/>
                  <c:y val="7.5087887060167918E-2"/>
                </c:manualLayout>
              </c:layout>
              <c:spPr>
                <a:solidFill>
                  <a:srgbClr val="CAF297">
                    <a:lumMod val="60000"/>
                    <a:lumOff val="40000"/>
                  </a:srgbClr>
                </a:solidFill>
                <a:ln w="19050" cmpd="sng">
                  <a:solidFill>
                    <a:schemeClr val="tx1"/>
                  </a:solidFill>
                </a:ln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Bahnschrift SemiBold" panose="020B0502040204020203" pitchFamily="34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334-43A2-A8DF-9EF3E6B04331}"/>
                </c:ext>
                <c:ext xmlns:c15="http://schemas.microsoft.com/office/drawing/2012/chart" uri="{CE6537A1-D6FC-4f65-9D91-7224C49458BB}">
                  <c15:layout>
                    <c:manualLayout>
                      <c:w val="0.26288998192120067"/>
                      <c:h val="0.13536908597457423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25727974669481168"/>
                  <c:y val="-0.1701670052533846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ahnschrift SemiBold" panose="020B0502040204020203" pitchFamily="34" charset="0"/>
                        <a:ea typeface="+mn-ea"/>
                        <a:cs typeface="Times New Roman" pitchFamily="18" charset="0"/>
                      </a:defRPr>
                    </a:pPr>
                    <a:r>
                      <a:rPr lang="en-US" sz="1600" dirty="0" smtClean="0"/>
                      <a:t>330 803</a:t>
                    </a:r>
                  </a:p>
                </c:rich>
              </c:tx>
              <c:spPr>
                <a:solidFill>
                  <a:schemeClr val="bg2"/>
                </a:solidFill>
                <a:ln w="19050" cmpd="sng">
                  <a:solidFill>
                    <a:schemeClr val="tx1"/>
                  </a:solidFill>
                </a:ln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334-43A2-A8DF-9EF3E6B04331}"/>
                </c:ext>
                <c:ext xmlns:c15="http://schemas.microsoft.com/office/drawing/2012/chart" uri="{CE6537A1-D6FC-4f65-9D91-7224C49458BB}">
                  <c15:layout>
                    <c:manualLayout>
                      <c:w val="0.2362681924230641"/>
                      <c:h val="0.1393198374783754"/>
                    </c:manualLayout>
                  </c15:layout>
                </c:ext>
              </c:extLst>
            </c:dLbl>
            <c:spPr>
              <a:solidFill>
                <a:schemeClr val="bg2"/>
              </a:solidFill>
              <a:ln w="19050" cmpd="sng">
                <a:solidFill>
                  <a:schemeClr val="tx1"/>
                </a:solidFill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hnschrift SemiBold" panose="020B0502040204020203" pitchFamily="34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Дотация</c:v>
                </c:pt>
                <c:pt idx="1">
                  <c:v>Собственные доходы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159247</c:v>
                </c:pt>
                <c:pt idx="1">
                  <c:v>361172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334-43A2-A8DF-9EF3E6B043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395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0265527664319817E-2"/>
          <c:y val="0"/>
          <c:w val="0.95973460309969449"/>
          <c:h val="0.953421102326348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explosion val="11"/>
          <c:dPt>
            <c:idx val="0"/>
            <c:bubble3D val="0"/>
            <c:spPr>
              <a:solidFill>
                <a:srgbClr val="CAF297">
                  <a:lumMod val="50000"/>
                </a:srgbClr>
              </a:solidFill>
              <a:ln>
                <a:noFill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  <a:scene3d>
                <a:camera prst="obliqueTopLeft" fov="600000">
                  <a:rot lat="0" lon="0" rev="0"/>
                </a:camera>
                <a:lightRig rig="balanced" dir="t">
                  <a:rot lat="0" lon="0" rev="19200000"/>
                </a:lightRig>
              </a:scene3d>
              <a:sp3d prstMaterial="matte">
                <a:bevelT w="60000" h="50800"/>
                <a:contourClr>
                  <a:scrgbClr r="0" g="0" b="0">
                    <a:shade val="60000"/>
                    <a:satMod val="110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334-43A2-A8DF-9EF3E6B0433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75000"/>
                      <a:shade val="85000"/>
                      <a:satMod val="230000"/>
                    </a:schemeClr>
                  </a:gs>
                  <a:gs pos="25000">
                    <a:schemeClr val="accent2">
                      <a:tint val="90000"/>
                      <a:shade val="70000"/>
                      <a:satMod val="220000"/>
                    </a:schemeClr>
                  </a:gs>
                  <a:gs pos="50000">
                    <a:schemeClr val="accent2">
                      <a:tint val="90000"/>
                      <a:shade val="58000"/>
                      <a:satMod val="225000"/>
                    </a:schemeClr>
                  </a:gs>
                  <a:gs pos="65000">
                    <a:schemeClr val="accent2">
                      <a:tint val="90000"/>
                      <a:shade val="58000"/>
                      <a:satMod val="225000"/>
                    </a:schemeClr>
                  </a:gs>
                  <a:gs pos="80000">
                    <a:schemeClr val="accent2">
                      <a:tint val="90000"/>
                      <a:shade val="69000"/>
                      <a:satMod val="220000"/>
                    </a:schemeClr>
                  </a:gs>
                  <a:gs pos="100000">
                    <a:schemeClr val="accent2">
                      <a:tint val="77000"/>
                      <a:shade val="80000"/>
                      <a:satMod val="23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  <a:scene3d>
                <a:camera prst="obliqueTopLeft" fov="600000">
                  <a:rot lat="0" lon="0" rev="0"/>
                </a:camera>
                <a:lightRig rig="balanced" dir="t">
                  <a:rot lat="0" lon="0" rev="19200000"/>
                </a:lightRig>
              </a:scene3d>
              <a:sp3d prstMaterial="matte">
                <a:bevelT w="60000" h="50800"/>
                <a:contourClr>
                  <a:scrgbClr r="0" g="0" b="0">
                    <a:shade val="60000"/>
                    <a:satMod val="110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334-43A2-A8DF-9EF3E6B04331}"/>
              </c:ext>
            </c:extLst>
          </c:dPt>
          <c:dLbls>
            <c:dLbl>
              <c:idx val="0"/>
              <c:layout>
                <c:manualLayout>
                  <c:x val="-0.13575727696922565"/>
                  <c:y val="5.5020771501579191E-2"/>
                </c:manualLayout>
              </c:layout>
              <c:spPr>
                <a:solidFill>
                  <a:srgbClr val="CAF297">
                    <a:lumMod val="40000"/>
                    <a:lumOff val="60000"/>
                  </a:srgbClr>
                </a:solidFill>
                <a:ln w="19050" cmpd="sng">
                  <a:solidFill>
                    <a:schemeClr val="tx1"/>
                  </a:solidFill>
                </a:ln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Bahnschrift SemiBold" panose="020B0502040204020203" pitchFamily="34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334-43A2-A8DF-9EF3E6B04331}"/>
                </c:ext>
                <c:ext xmlns:c15="http://schemas.microsoft.com/office/drawing/2012/chart" uri="{CE6537A1-D6FC-4f65-9D91-7224C49458BB}">
                  <c15:layout>
                    <c:manualLayout>
                      <c:w val="0.26288995667148091"/>
                      <c:h val="6.5000119034392997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16381124319520055"/>
                  <c:y val="-0.1302426714492040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ahnschrift SemiBold" panose="020B0502040204020203" pitchFamily="34" charset="0"/>
                        <a:ea typeface="+mn-ea"/>
                        <a:cs typeface="Times New Roman" pitchFamily="18" charset="0"/>
                      </a:defRPr>
                    </a:pPr>
                    <a:r>
                      <a:rPr lang="en-US" sz="1600" b="0" dirty="0" smtClean="0"/>
                      <a:t>409 945</a:t>
                    </a:r>
                    <a:endParaRPr lang="en-US" b="0" dirty="0"/>
                  </a:p>
                </c:rich>
              </c:tx>
              <c:numFmt formatCode="General" sourceLinked="0"/>
              <c:spPr>
                <a:solidFill>
                  <a:schemeClr val="bg2"/>
                </a:solidFill>
                <a:ln w="19050" cmpd="sng">
                  <a:solidFill>
                    <a:schemeClr val="tx1"/>
                  </a:solidFill>
                </a:ln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334-43A2-A8DF-9EF3E6B04331}"/>
                </c:ext>
                <c:ext xmlns:c15="http://schemas.microsoft.com/office/drawing/2012/chart" uri="{CE6537A1-D6FC-4f65-9D91-7224C49458BB}">
                  <c15:layout>
                    <c:manualLayout>
                      <c:w val="0.3012254193978447"/>
                      <c:h val="6.8942736521338893E-2"/>
                    </c:manualLayout>
                  </c15:layout>
                </c:ext>
              </c:extLst>
            </c:dLbl>
            <c:spPr>
              <a:solidFill>
                <a:schemeClr val="bg2"/>
              </a:solidFill>
              <a:ln w="19050" cmpd="sng">
                <a:solidFill>
                  <a:schemeClr val="tx1"/>
                </a:solidFill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hnschrift SemiBold" panose="020B0502040204020203" pitchFamily="34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Дотация</c:v>
                </c:pt>
                <c:pt idx="1">
                  <c:v>Собственные доходы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211559</c:v>
                </c:pt>
                <c:pt idx="1">
                  <c:v>444080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334-43A2-A8DF-9EF3E6B043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395">
          <a:noFill/>
        </a:ln>
      </c:spPr>
    </c:plotArea>
    <c:legend>
      <c:legendPos val="r"/>
      <c:layout>
        <c:manualLayout>
          <c:xMode val="edge"/>
          <c:yMode val="edge"/>
          <c:x val="0.15863724391254108"/>
          <c:y val="0.62678955331625852"/>
          <c:w val="0.80475773093807723"/>
          <c:h val="0.2325676651206946"/>
        </c:manualLayout>
      </c:layout>
      <c:overlay val="0"/>
      <c:txPr>
        <a:bodyPr/>
        <a:lstStyle/>
        <a:p>
          <a:pPr>
            <a:defRPr sz="1800">
              <a:latin typeface="Bahnschrift SemiBold" panose="020B0502040204020203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30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3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cs:styleClr val="auto"/>
    </cs:fontRef>
    <cs:spPr/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 w="9575">
        <a:solidFill>
          <a:schemeClr val="lt1">
            <a:lumMod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 cmpd="sng" algn="ctr">
        <a:solidFill>
          <a:schemeClr val="phClr">
            <a:shade val="95000"/>
            <a:satMod val="105000"/>
          </a:schemeClr>
        </a:solidFill>
        <a:round/>
      </a:ln>
    </cs:spPr>
  </cs:dataPointLine>
  <cs:dataPointMarker>
    <cs:lnRef idx="0"/>
    <cs:fillRef idx="0"/>
    <cs:effectRef idx="0"/>
    <cs:fontRef idx="minor">
      <a:schemeClr val="dk1"/>
    </cs:fontRef>
    <cs:spPr>
      <a:solidFill>
        <a:schemeClr val="lt1"/>
      </a:solidFill>
    </cs:spPr>
  </cs:dataPointMarker>
  <cs:dataPointMarkerLayout symbol="circle" size="17"/>
  <cs:dataPointWireframe>
    <cs:lnRef idx="0">
      <cs:styleClr val="auto"/>
    </cs:lnRef>
    <cs:fillRef idx="1"/>
    <cs:effectRef idx="0"/>
    <cs:fontRef idx="minor">
      <a:schemeClr val="dk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/>
    </cs:fontRef>
    <cs:defRPr sz="1915" b="0" kern="1200" cap="all" spc="0" baseline="0">
      <a:gradFill>
        <a:gsLst>
          <a:gs pos="0">
            <a:schemeClr val="dk1">
              <a:lumMod val="50000"/>
              <a:lumOff val="50000"/>
            </a:schemeClr>
          </a:gs>
          <a:gs pos="100000">
            <a:schemeClr val="dk1">
              <a:lumMod val="85000"/>
              <a:lumOff val="15000"/>
            </a:schemeClr>
          </a:gs>
        </a:gsLst>
        <a:lin ang="5400000" scaled="0"/>
      </a:gradFill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3-26T12:04:29.516" idx="1">
    <p:pos x="5473" y="2074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2D68AD-BF2D-4ADD-AE58-A11A5A66CAA1}" type="doc">
      <dgm:prSet loTypeId="urn:microsoft.com/office/officeart/2005/8/layout/vList4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9A66F99-012D-43A8-867C-47312AAAA793}">
      <dgm:prSet phldrT="[Текст]" custT="1"/>
      <dgm:spPr/>
      <dgm:t>
        <a:bodyPr/>
        <a:lstStyle/>
        <a:p>
          <a:pPr algn="l"/>
          <a:r>
            <a:rPr lang="ru-RU" sz="1600" dirty="0" smtClean="0"/>
            <a:t>          </a:t>
          </a:r>
          <a:r>
            <a:rPr lang="ru-RU" sz="1600" i="1" dirty="0" smtClean="0"/>
            <a:t>Первоначально             утвержденные параметры</a:t>
          </a:r>
          <a:endParaRPr lang="ru-RU" sz="1600" i="1" dirty="0"/>
        </a:p>
      </dgm:t>
    </dgm:pt>
    <dgm:pt modelId="{9EE4306D-0A04-4CC9-93F1-847C205DB91C}" type="parTrans" cxnId="{BDE03E6E-1432-4541-971F-F2FE6B377069}">
      <dgm:prSet/>
      <dgm:spPr/>
      <dgm:t>
        <a:bodyPr/>
        <a:lstStyle/>
        <a:p>
          <a:endParaRPr lang="ru-RU"/>
        </a:p>
      </dgm:t>
    </dgm:pt>
    <dgm:pt modelId="{4FB09FB9-32D5-4108-B726-1544342329CF}" type="sibTrans" cxnId="{BDE03E6E-1432-4541-971F-F2FE6B377069}">
      <dgm:prSet/>
      <dgm:spPr/>
      <dgm:t>
        <a:bodyPr/>
        <a:lstStyle/>
        <a:p>
          <a:endParaRPr lang="ru-RU"/>
        </a:p>
      </dgm:t>
    </dgm:pt>
    <dgm:pt modelId="{952F23BA-6280-4CB1-A570-E4230D3F0757}">
      <dgm:prSet phldrT="[Текст]" custT="1"/>
      <dgm:spPr/>
      <dgm:t>
        <a:bodyPr/>
        <a:lstStyle/>
        <a:p>
          <a:pPr algn="l"/>
          <a:r>
            <a:rPr lang="ru-RU" sz="1600" i="1" dirty="0" smtClean="0"/>
            <a:t>Уточненные параметры</a:t>
          </a:r>
          <a:endParaRPr lang="ru-RU" sz="1600" i="1" dirty="0"/>
        </a:p>
      </dgm:t>
    </dgm:pt>
    <dgm:pt modelId="{C70D4456-5814-425E-B60C-2CB5B77015C3}" type="parTrans" cxnId="{920C42E7-F674-475C-826D-214ECC36F8B0}">
      <dgm:prSet/>
      <dgm:spPr/>
      <dgm:t>
        <a:bodyPr/>
        <a:lstStyle/>
        <a:p>
          <a:endParaRPr lang="ru-RU"/>
        </a:p>
      </dgm:t>
    </dgm:pt>
    <dgm:pt modelId="{A7A539D5-E43D-4EC5-A028-1AB368CEE163}" type="sibTrans" cxnId="{920C42E7-F674-475C-826D-214ECC36F8B0}">
      <dgm:prSet/>
      <dgm:spPr/>
      <dgm:t>
        <a:bodyPr/>
        <a:lstStyle/>
        <a:p>
          <a:endParaRPr lang="ru-RU"/>
        </a:p>
      </dgm:t>
    </dgm:pt>
    <dgm:pt modelId="{0BE4AF68-AB82-4ED6-8C6C-DB9E6577539D}">
      <dgm:prSet phldrT="[Текст]" custT="1"/>
      <dgm:spPr/>
      <dgm:t>
        <a:bodyPr/>
        <a:lstStyle/>
        <a:p>
          <a:pPr algn="l"/>
          <a:r>
            <a:rPr lang="ru-RU" sz="1600" i="1" dirty="0" smtClean="0"/>
            <a:t>Общие изменения (+) за год </a:t>
          </a:r>
          <a:endParaRPr lang="ru-RU" sz="1600" i="1" dirty="0"/>
        </a:p>
      </dgm:t>
    </dgm:pt>
    <dgm:pt modelId="{0D17D342-60DD-4F75-A1D5-D4AED5D30760}" type="sibTrans" cxnId="{318DE8F1-3F34-4C06-8146-040147FC562D}">
      <dgm:prSet/>
      <dgm:spPr/>
      <dgm:t>
        <a:bodyPr/>
        <a:lstStyle/>
        <a:p>
          <a:endParaRPr lang="ru-RU"/>
        </a:p>
      </dgm:t>
    </dgm:pt>
    <dgm:pt modelId="{AD344A4A-54CC-4186-BEE4-49725CFB4B14}" type="parTrans" cxnId="{318DE8F1-3F34-4C06-8146-040147FC562D}">
      <dgm:prSet/>
      <dgm:spPr/>
      <dgm:t>
        <a:bodyPr/>
        <a:lstStyle/>
        <a:p>
          <a:endParaRPr lang="ru-RU"/>
        </a:p>
      </dgm:t>
    </dgm:pt>
    <dgm:pt modelId="{23E7D1EC-C8FB-4675-9256-EE6BD643DD3C}" type="pres">
      <dgm:prSet presAssocID="{182D68AD-BF2D-4ADD-AE58-A11A5A66CAA1}" presName="linear" presStyleCnt="0">
        <dgm:presLayoutVars>
          <dgm:dir val="rev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ACFF8A-3415-45FA-9B2D-F1DB0F303333}" type="pres">
      <dgm:prSet presAssocID="{59A66F99-012D-43A8-867C-47312AAAA793}" presName="comp" presStyleCnt="0"/>
      <dgm:spPr/>
      <dgm:t>
        <a:bodyPr/>
        <a:lstStyle/>
        <a:p>
          <a:endParaRPr lang="ru-RU"/>
        </a:p>
      </dgm:t>
    </dgm:pt>
    <dgm:pt modelId="{EE36385C-0CDB-4B3D-977D-8874BECC6EB8}" type="pres">
      <dgm:prSet presAssocID="{59A66F99-012D-43A8-867C-47312AAAA793}" presName="box" presStyleLbl="node1" presStyleIdx="0" presStyleCnt="3" custLinFactNeighborX="853" custLinFactNeighborY="6316"/>
      <dgm:spPr/>
      <dgm:t>
        <a:bodyPr/>
        <a:lstStyle/>
        <a:p>
          <a:endParaRPr lang="ru-RU"/>
        </a:p>
      </dgm:t>
    </dgm:pt>
    <dgm:pt modelId="{220D7161-70DC-47C8-B8D0-CA2E4EC4DB52}" type="pres">
      <dgm:prSet presAssocID="{59A66F99-012D-43A8-867C-47312AAAA793}" presName="img" presStyleLbl="fgImgPlace1" presStyleIdx="0" presStyleCnt="3" custFlipVert="1" custScaleX="14574" custScaleY="33393" custLinFactNeighborX="-27310" custLinFactNeighborY="9473"/>
      <dgm:spPr/>
      <dgm:t>
        <a:bodyPr/>
        <a:lstStyle/>
        <a:p>
          <a:endParaRPr lang="ru-RU"/>
        </a:p>
      </dgm:t>
    </dgm:pt>
    <dgm:pt modelId="{D6D61BFC-A449-415F-9941-270C55EE36EC}" type="pres">
      <dgm:prSet presAssocID="{59A66F99-012D-43A8-867C-47312AAAA793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16A9CF-1F40-4CAD-A7C5-B5B80815DB55}" type="pres">
      <dgm:prSet presAssocID="{4FB09FB9-32D5-4108-B726-1544342329CF}" presName="spacer" presStyleCnt="0"/>
      <dgm:spPr/>
      <dgm:t>
        <a:bodyPr/>
        <a:lstStyle/>
        <a:p>
          <a:endParaRPr lang="ru-RU"/>
        </a:p>
      </dgm:t>
    </dgm:pt>
    <dgm:pt modelId="{F3CC310D-955B-47B5-B9AA-98A9E984EFDC}" type="pres">
      <dgm:prSet presAssocID="{0BE4AF68-AB82-4ED6-8C6C-DB9E6577539D}" presName="comp" presStyleCnt="0"/>
      <dgm:spPr/>
      <dgm:t>
        <a:bodyPr/>
        <a:lstStyle/>
        <a:p>
          <a:endParaRPr lang="ru-RU"/>
        </a:p>
      </dgm:t>
    </dgm:pt>
    <dgm:pt modelId="{8171EAF5-3C2F-4D35-BEDE-8D2071EB1864}" type="pres">
      <dgm:prSet presAssocID="{0BE4AF68-AB82-4ED6-8C6C-DB9E6577539D}" presName="box" presStyleLbl="node1" presStyleIdx="1" presStyleCnt="3" custScaleX="100000" custLinFactNeighborX="-140" custLinFactNeighborY="616"/>
      <dgm:spPr/>
      <dgm:t>
        <a:bodyPr/>
        <a:lstStyle/>
        <a:p>
          <a:endParaRPr lang="ru-RU"/>
        </a:p>
      </dgm:t>
    </dgm:pt>
    <dgm:pt modelId="{2FD69C4F-25C6-4583-9A3B-E41E0B85FCCB}" type="pres">
      <dgm:prSet presAssocID="{0BE4AF68-AB82-4ED6-8C6C-DB9E6577539D}" presName="img" presStyleLbl="fgImgPlace1" presStyleIdx="1" presStyleCnt="3" custFlipVert="0" custFlipHor="1" custScaleX="66813" custScaleY="6271" custLinFactNeighborX="-20487" custLinFactNeighborY="0"/>
      <dgm:spPr/>
      <dgm:t>
        <a:bodyPr/>
        <a:lstStyle/>
        <a:p>
          <a:endParaRPr lang="ru-RU"/>
        </a:p>
      </dgm:t>
    </dgm:pt>
    <dgm:pt modelId="{F28B800C-5212-4C8A-A12A-C8464E854DBD}" type="pres">
      <dgm:prSet presAssocID="{0BE4AF68-AB82-4ED6-8C6C-DB9E6577539D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ED2591-9377-4F4C-9898-815008806142}" type="pres">
      <dgm:prSet presAssocID="{0D17D342-60DD-4F75-A1D5-D4AED5D30760}" presName="spacer" presStyleCnt="0"/>
      <dgm:spPr/>
      <dgm:t>
        <a:bodyPr/>
        <a:lstStyle/>
        <a:p>
          <a:endParaRPr lang="ru-RU"/>
        </a:p>
      </dgm:t>
    </dgm:pt>
    <dgm:pt modelId="{0963A602-6328-4A32-9575-D16C80BD8415}" type="pres">
      <dgm:prSet presAssocID="{952F23BA-6280-4CB1-A570-E4230D3F0757}" presName="comp" presStyleCnt="0"/>
      <dgm:spPr/>
      <dgm:t>
        <a:bodyPr/>
        <a:lstStyle/>
        <a:p>
          <a:endParaRPr lang="ru-RU"/>
        </a:p>
      </dgm:t>
    </dgm:pt>
    <dgm:pt modelId="{199AF92E-CF3B-4B49-B3D0-C84E61A8735B}" type="pres">
      <dgm:prSet presAssocID="{952F23BA-6280-4CB1-A570-E4230D3F0757}" presName="box" presStyleLbl="node1" presStyleIdx="2" presStyleCnt="3" custScaleX="100000" custLinFactNeighborX="-6496" custLinFactNeighborY="-2939"/>
      <dgm:spPr/>
      <dgm:t>
        <a:bodyPr/>
        <a:lstStyle/>
        <a:p>
          <a:endParaRPr lang="ru-RU"/>
        </a:p>
      </dgm:t>
    </dgm:pt>
    <dgm:pt modelId="{84BFB333-064E-4D4D-9018-28A305384E9A}" type="pres">
      <dgm:prSet presAssocID="{952F23BA-6280-4CB1-A570-E4230D3F0757}" presName="img" presStyleLbl="fgImgPlace1" presStyleIdx="2" presStyleCnt="3" custFlipVert="1" custScaleX="28232" custScaleY="24897" custLinFactNeighborX="-22964" custLinFactNeighborY="-3353"/>
      <dgm:spPr/>
      <dgm:t>
        <a:bodyPr/>
        <a:lstStyle/>
        <a:p>
          <a:endParaRPr lang="ru-RU"/>
        </a:p>
      </dgm:t>
    </dgm:pt>
    <dgm:pt modelId="{EEF0617B-A151-444E-8922-80D550999655}" type="pres">
      <dgm:prSet presAssocID="{952F23BA-6280-4CB1-A570-E4230D3F0757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CE62DD-00C2-4596-B0FB-30AE38883A1D}" type="presOf" srcId="{182D68AD-BF2D-4ADD-AE58-A11A5A66CAA1}" destId="{23E7D1EC-C8FB-4675-9256-EE6BD643DD3C}" srcOrd="0" destOrd="0" presId="urn:microsoft.com/office/officeart/2005/8/layout/vList4"/>
    <dgm:cxn modelId="{0F2EE532-1202-45FB-9D76-AFEA572604A2}" type="presOf" srcId="{952F23BA-6280-4CB1-A570-E4230D3F0757}" destId="{199AF92E-CF3B-4B49-B3D0-C84E61A8735B}" srcOrd="0" destOrd="0" presId="urn:microsoft.com/office/officeart/2005/8/layout/vList4"/>
    <dgm:cxn modelId="{920C42E7-F674-475C-826D-214ECC36F8B0}" srcId="{182D68AD-BF2D-4ADD-AE58-A11A5A66CAA1}" destId="{952F23BA-6280-4CB1-A570-E4230D3F0757}" srcOrd="2" destOrd="0" parTransId="{C70D4456-5814-425E-B60C-2CB5B77015C3}" sibTransId="{A7A539D5-E43D-4EC5-A028-1AB368CEE163}"/>
    <dgm:cxn modelId="{ABCE4A69-C9FC-42FF-9476-0B6E4D772A38}" type="presOf" srcId="{0BE4AF68-AB82-4ED6-8C6C-DB9E6577539D}" destId="{F28B800C-5212-4C8A-A12A-C8464E854DBD}" srcOrd="1" destOrd="0" presId="urn:microsoft.com/office/officeart/2005/8/layout/vList4"/>
    <dgm:cxn modelId="{BDE03E6E-1432-4541-971F-F2FE6B377069}" srcId="{182D68AD-BF2D-4ADD-AE58-A11A5A66CAA1}" destId="{59A66F99-012D-43A8-867C-47312AAAA793}" srcOrd="0" destOrd="0" parTransId="{9EE4306D-0A04-4CC9-93F1-847C205DB91C}" sibTransId="{4FB09FB9-32D5-4108-B726-1544342329CF}"/>
    <dgm:cxn modelId="{3B7EC4A3-4D58-4279-92B0-771D9BA0FB38}" type="presOf" srcId="{59A66F99-012D-43A8-867C-47312AAAA793}" destId="{D6D61BFC-A449-415F-9941-270C55EE36EC}" srcOrd="1" destOrd="0" presId="urn:microsoft.com/office/officeart/2005/8/layout/vList4"/>
    <dgm:cxn modelId="{A80F0342-5142-42C9-9927-C8EE654FB0C1}" type="presOf" srcId="{952F23BA-6280-4CB1-A570-E4230D3F0757}" destId="{EEF0617B-A151-444E-8922-80D550999655}" srcOrd="1" destOrd="0" presId="urn:microsoft.com/office/officeart/2005/8/layout/vList4"/>
    <dgm:cxn modelId="{E163F71F-7EC0-462A-9F89-E9D7F9FDC72E}" type="presOf" srcId="{59A66F99-012D-43A8-867C-47312AAAA793}" destId="{EE36385C-0CDB-4B3D-977D-8874BECC6EB8}" srcOrd="0" destOrd="0" presId="urn:microsoft.com/office/officeart/2005/8/layout/vList4"/>
    <dgm:cxn modelId="{E39433F0-05BD-462E-9379-783A1A6C02C5}" type="presOf" srcId="{0BE4AF68-AB82-4ED6-8C6C-DB9E6577539D}" destId="{8171EAF5-3C2F-4D35-BEDE-8D2071EB1864}" srcOrd="0" destOrd="0" presId="urn:microsoft.com/office/officeart/2005/8/layout/vList4"/>
    <dgm:cxn modelId="{318DE8F1-3F34-4C06-8146-040147FC562D}" srcId="{182D68AD-BF2D-4ADD-AE58-A11A5A66CAA1}" destId="{0BE4AF68-AB82-4ED6-8C6C-DB9E6577539D}" srcOrd="1" destOrd="0" parTransId="{AD344A4A-54CC-4186-BEE4-49725CFB4B14}" sibTransId="{0D17D342-60DD-4F75-A1D5-D4AED5D30760}"/>
    <dgm:cxn modelId="{B99B5BF5-9305-4A2D-90C0-052D257243DA}" type="presParOf" srcId="{23E7D1EC-C8FB-4675-9256-EE6BD643DD3C}" destId="{88ACFF8A-3415-45FA-9B2D-F1DB0F303333}" srcOrd="0" destOrd="0" presId="urn:microsoft.com/office/officeart/2005/8/layout/vList4"/>
    <dgm:cxn modelId="{D64776B0-9CDA-484E-86C6-649826CC5F5E}" type="presParOf" srcId="{88ACFF8A-3415-45FA-9B2D-F1DB0F303333}" destId="{EE36385C-0CDB-4B3D-977D-8874BECC6EB8}" srcOrd="0" destOrd="0" presId="urn:microsoft.com/office/officeart/2005/8/layout/vList4"/>
    <dgm:cxn modelId="{45BC9DBD-B02C-4B64-86F2-D2F8CB6C6BFB}" type="presParOf" srcId="{88ACFF8A-3415-45FA-9B2D-F1DB0F303333}" destId="{220D7161-70DC-47C8-B8D0-CA2E4EC4DB52}" srcOrd="1" destOrd="0" presId="urn:microsoft.com/office/officeart/2005/8/layout/vList4"/>
    <dgm:cxn modelId="{B9C4C43B-5BBC-4BB6-950E-7C13D80DB026}" type="presParOf" srcId="{88ACFF8A-3415-45FA-9B2D-F1DB0F303333}" destId="{D6D61BFC-A449-415F-9941-270C55EE36EC}" srcOrd="2" destOrd="0" presId="urn:microsoft.com/office/officeart/2005/8/layout/vList4"/>
    <dgm:cxn modelId="{C6D205C8-4DC2-4D47-B733-757AF3F8B550}" type="presParOf" srcId="{23E7D1EC-C8FB-4675-9256-EE6BD643DD3C}" destId="{0616A9CF-1F40-4CAD-A7C5-B5B80815DB55}" srcOrd="1" destOrd="0" presId="urn:microsoft.com/office/officeart/2005/8/layout/vList4"/>
    <dgm:cxn modelId="{412C3D4E-C2F2-4BE3-B7F5-67951F06802B}" type="presParOf" srcId="{23E7D1EC-C8FB-4675-9256-EE6BD643DD3C}" destId="{F3CC310D-955B-47B5-B9AA-98A9E984EFDC}" srcOrd="2" destOrd="0" presId="urn:microsoft.com/office/officeart/2005/8/layout/vList4"/>
    <dgm:cxn modelId="{E70989F1-9CDB-49E4-B537-95CD738AF690}" type="presParOf" srcId="{F3CC310D-955B-47B5-B9AA-98A9E984EFDC}" destId="{8171EAF5-3C2F-4D35-BEDE-8D2071EB1864}" srcOrd="0" destOrd="0" presId="urn:microsoft.com/office/officeart/2005/8/layout/vList4"/>
    <dgm:cxn modelId="{61C6B695-D793-4D02-A1A2-B788B6DA0101}" type="presParOf" srcId="{F3CC310D-955B-47B5-B9AA-98A9E984EFDC}" destId="{2FD69C4F-25C6-4583-9A3B-E41E0B85FCCB}" srcOrd="1" destOrd="0" presId="urn:microsoft.com/office/officeart/2005/8/layout/vList4"/>
    <dgm:cxn modelId="{4F4EF117-781A-4DBE-BC26-347EF0D08494}" type="presParOf" srcId="{F3CC310D-955B-47B5-B9AA-98A9E984EFDC}" destId="{F28B800C-5212-4C8A-A12A-C8464E854DBD}" srcOrd="2" destOrd="0" presId="urn:microsoft.com/office/officeart/2005/8/layout/vList4"/>
    <dgm:cxn modelId="{6E228847-7F62-4542-9528-25BFEA3E041F}" type="presParOf" srcId="{23E7D1EC-C8FB-4675-9256-EE6BD643DD3C}" destId="{5DED2591-9377-4F4C-9898-815008806142}" srcOrd="3" destOrd="0" presId="urn:microsoft.com/office/officeart/2005/8/layout/vList4"/>
    <dgm:cxn modelId="{474917F6-988F-48A0-8251-BECA2690F7EF}" type="presParOf" srcId="{23E7D1EC-C8FB-4675-9256-EE6BD643DD3C}" destId="{0963A602-6328-4A32-9575-D16C80BD8415}" srcOrd="4" destOrd="0" presId="urn:microsoft.com/office/officeart/2005/8/layout/vList4"/>
    <dgm:cxn modelId="{476F169B-1DF5-462C-991A-C20199D7D85E}" type="presParOf" srcId="{0963A602-6328-4A32-9575-D16C80BD8415}" destId="{199AF92E-CF3B-4B49-B3D0-C84E61A8735B}" srcOrd="0" destOrd="0" presId="urn:microsoft.com/office/officeart/2005/8/layout/vList4"/>
    <dgm:cxn modelId="{6A9806E5-3925-4590-AF26-8BBD042F2562}" type="presParOf" srcId="{0963A602-6328-4A32-9575-D16C80BD8415}" destId="{84BFB333-064E-4D4D-9018-28A305384E9A}" srcOrd="1" destOrd="0" presId="urn:microsoft.com/office/officeart/2005/8/layout/vList4"/>
    <dgm:cxn modelId="{E67F49DB-BE49-4742-A5C4-D5724DC195D7}" type="presParOf" srcId="{0963A602-6328-4A32-9575-D16C80BD8415}" destId="{EEF0617B-A151-444E-8922-80D55099965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C388EF-92C5-42E0-B037-A4A460685893}" type="doc">
      <dgm:prSet loTypeId="urn:microsoft.com/office/officeart/2005/8/layout/hierarchy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EBA7093-66B0-44C1-BB0B-7B864D0CA2DC}">
      <dgm:prSet phldrT="[Текст]"/>
      <dgm:spPr/>
      <dgm:t>
        <a:bodyPr/>
        <a:lstStyle/>
        <a:p>
          <a:r>
            <a:rPr lang="ru-RU" dirty="0" smtClean="0"/>
            <a:t>Доходы бюджета</a:t>
          </a:r>
        </a:p>
        <a:p>
          <a:r>
            <a:rPr lang="ru-RU" dirty="0" smtClean="0"/>
            <a:t> 1 741 372,8 тыс. руб.</a:t>
          </a:r>
          <a:endParaRPr lang="ru-RU" dirty="0"/>
        </a:p>
      </dgm:t>
    </dgm:pt>
    <dgm:pt modelId="{2344656E-6D69-47DD-8A14-5C5AFB9EFD2C}" type="parTrans" cxnId="{D1A82F4D-26D0-4D65-9145-AB8FFE0658EE}">
      <dgm:prSet/>
      <dgm:spPr/>
      <dgm:t>
        <a:bodyPr/>
        <a:lstStyle/>
        <a:p>
          <a:endParaRPr lang="ru-RU"/>
        </a:p>
      </dgm:t>
    </dgm:pt>
    <dgm:pt modelId="{43B071AD-119E-4F72-847E-0FC48370AF48}" type="sibTrans" cxnId="{D1A82F4D-26D0-4D65-9145-AB8FFE0658EE}">
      <dgm:prSet/>
      <dgm:spPr/>
      <dgm:t>
        <a:bodyPr/>
        <a:lstStyle/>
        <a:p>
          <a:endParaRPr lang="ru-RU"/>
        </a:p>
      </dgm:t>
    </dgm:pt>
    <dgm:pt modelId="{3AD7D400-41AC-44CE-9EBF-57D07DACDD0D}">
      <dgm:prSet phldrT="[Текст]"/>
      <dgm:spPr/>
      <dgm:t>
        <a:bodyPr/>
        <a:lstStyle/>
        <a:p>
          <a:r>
            <a:rPr lang="ru-RU" dirty="0" smtClean="0"/>
            <a:t>Налоговые доходы</a:t>
          </a:r>
          <a:endParaRPr lang="ru-RU" dirty="0"/>
        </a:p>
      </dgm:t>
    </dgm:pt>
    <dgm:pt modelId="{FD198B3A-9206-43F1-99BC-5CDDAE2835DE}" type="parTrans" cxnId="{88007AA7-BD3F-437F-B22C-EA3C6DCF7636}">
      <dgm:prSet/>
      <dgm:spPr/>
      <dgm:t>
        <a:bodyPr/>
        <a:lstStyle/>
        <a:p>
          <a:endParaRPr lang="ru-RU"/>
        </a:p>
      </dgm:t>
    </dgm:pt>
    <dgm:pt modelId="{84AEBDDE-7CCB-4E95-9AFB-6308A65FF96D}" type="sibTrans" cxnId="{88007AA7-BD3F-437F-B22C-EA3C6DCF7636}">
      <dgm:prSet/>
      <dgm:spPr/>
      <dgm:t>
        <a:bodyPr/>
        <a:lstStyle/>
        <a:p>
          <a:endParaRPr lang="ru-RU"/>
        </a:p>
      </dgm:t>
    </dgm:pt>
    <dgm:pt modelId="{5ACFEFCF-F0C6-4FD0-A9BE-FB2357BC938A}">
      <dgm:prSet phldrT="[Текст]"/>
      <dgm:spPr/>
      <dgm:t>
        <a:bodyPr/>
        <a:lstStyle/>
        <a:p>
          <a:r>
            <a:rPr lang="ru-RU" dirty="0" smtClean="0"/>
            <a:t>Безвозмездные поступления</a:t>
          </a:r>
          <a:endParaRPr lang="ru-RU" dirty="0"/>
        </a:p>
      </dgm:t>
    </dgm:pt>
    <dgm:pt modelId="{F4AF644C-C316-47E7-9E24-647B4F9EBFF3}" type="parTrans" cxnId="{C7303227-85CE-4DAF-8B35-371C08E66C40}">
      <dgm:prSet/>
      <dgm:spPr/>
      <dgm:t>
        <a:bodyPr/>
        <a:lstStyle/>
        <a:p>
          <a:endParaRPr lang="ru-RU"/>
        </a:p>
      </dgm:t>
    </dgm:pt>
    <dgm:pt modelId="{CC393078-FDD3-4727-A160-B14106527903}" type="sibTrans" cxnId="{C7303227-85CE-4DAF-8B35-371C08E66C40}">
      <dgm:prSet/>
      <dgm:spPr/>
      <dgm:t>
        <a:bodyPr/>
        <a:lstStyle/>
        <a:p>
          <a:endParaRPr lang="ru-RU"/>
        </a:p>
      </dgm:t>
    </dgm:pt>
    <dgm:pt modelId="{835FDA92-92F9-44ED-B7BD-D5A05B34A72A}">
      <dgm:prSet phldrT="[Текст]"/>
      <dgm:spPr/>
      <dgm:t>
        <a:bodyPr/>
        <a:lstStyle/>
        <a:p>
          <a:r>
            <a:rPr lang="ru-RU" dirty="0" smtClean="0"/>
            <a:t>1 297 293,3</a:t>
          </a:r>
        </a:p>
        <a:p>
          <a:r>
            <a:rPr lang="ru-RU" dirty="0" smtClean="0"/>
            <a:t>тыс. руб.</a:t>
          </a:r>
          <a:endParaRPr lang="ru-RU" dirty="0"/>
        </a:p>
      </dgm:t>
    </dgm:pt>
    <dgm:pt modelId="{DF7AC92C-BDAC-44A4-A188-1D647EC62DD5}" type="parTrans" cxnId="{BD89E67C-67AB-41A6-8D23-403894184290}">
      <dgm:prSet/>
      <dgm:spPr/>
      <dgm:t>
        <a:bodyPr/>
        <a:lstStyle/>
        <a:p>
          <a:endParaRPr lang="ru-RU"/>
        </a:p>
      </dgm:t>
    </dgm:pt>
    <dgm:pt modelId="{738EE8DD-FB29-4764-A49C-BF44CF0F58A4}" type="sibTrans" cxnId="{BD89E67C-67AB-41A6-8D23-403894184290}">
      <dgm:prSet/>
      <dgm:spPr/>
      <dgm:t>
        <a:bodyPr/>
        <a:lstStyle/>
        <a:p>
          <a:endParaRPr lang="ru-RU"/>
        </a:p>
      </dgm:t>
    </dgm:pt>
    <dgm:pt modelId="{4311C0D6-24DF-434F-8107-D0DE48F24814}">
      <dgm:prSet phldrT="[Текст]"/>
      <dgm:spPr/>
      <dgm:t>
        <a:bodyPr/>
        <a:lstStyle/>
        <a:p>
          <a:r>
            <a:rPr lang="ru-RU" dirty="0" smtClean="0"/>
            <a:t>Неналоговые доходы</a:t>
          </a:r>
          <a:endParaRPr lang="ru-RU" dirty="0"/>
        </a:p>
      </dgm:t>
    </dgm:pt>
    <dgm:pt modelId="{61BC7421-AC89-44E2-BF7C-05B715C6F092}" type="parTrans" cxnId="{CB6DB9EF-FDF6-4C3C-92F1-3C3F41A8AB00}">
      <dgm:prSet/>
      <dgm:spPr/>
      <dgm:t>
        <a:bodyPr/>
        <a:lstStyle/>
        <a:p>
          <a:endParaRPr lang="ru-RU"/>
        </a:p>
      </dgm:t>
    </dgm:pt>
    <dgm:pt modelId="{E3A5DAC1-62E7-4173-9B88-6A2658D2605B}" type="sibTrans" cxnId="{CB6DB9EF-FDF6-4C3C-92F1-3C3F41A8AB00}">
      <dgm:prSet/>
      <dgm:spPr/>
      <dgm:t>
        <a:bodyPr/>
        <a:lstStyle/>
        <a:p>
          <a:endParaRPr lang="ru-RU"/>
        </a:p>
      </dgm:t>
    </dgm:pt>
    <dgm:pt modelId="{E34B71BF-1C04-4094-8845-F2E4024499E5}">
      <dgm:prSet phldrT="[Текст]"/>
      <dgm:spPr/>
      <dgm:t>
        <a:bodyPr/>
        <a:lstStyle/>
        <a:p>
          <a:r>
            <a:rPr lang="ru-RU" dirty="0" smtClean="0"/>
            <a:t>32 518,0</a:t>
          </a:r>
        </a:p>
        <a:p>
          <a:r>
            <a:rPr lang="ru-RU" dirty="0" smtClean="0"/>
            <a:t>тыс. руб.</a:t>
          </a:r>
          <a:endParaRPr lang="ru-RU" dirty="0"/>
        </a:p>
      </dgm:t>
    </dgm:pt>
    <dgm:pt modelId="{8724EA3D-FE4E-422D-8E17-4CD3C2589667}" type="sibTrans" cxnId="{078C53AD-C488-4DC2-8AA1-AA4EFBB6EF17}">
      <dgm:prSet/>
      <dgm:spPr/>
      <dgm:t>
        <a:bodyPr/>
        <a:lstStyle/>
        <a:p>
          <a:endParaRPr lang="ru-RU"/>
        </a:p>
      </dgm:t>
    </dgm:pt>
    <dgm:pt modelId="{C1F2B39D-1D5E-4332-B69F-D334C87EF33A}" type="parTrans" cxnId="{078C53AD-C488-4DC2-8AA1-AA4EFBB6EF17}">
      <dgm:prSet/>
      <dgm:spPr/>
      <dgm:t>
        <a:bodyPr/>
        <a:lstStyle/>
        <a:p>
          <a:endParaRPr lang="ru-RU"/>
        </a:p>
      </dgm:t>
    </dgm:pt>
    <dgm:pt modelId="{292F72DB-4905-4041-9E9A-685674DA8783}">
      <dgm:prSet phldrT="[Текст]"/>
      <dgm:spPr/>
      <dgm:t>
        <a:bodyPr/>
        <a:lstStyle/>
        <a:p>
          <a:r>
            <a:rPr lang="ru-RU" dirty="0" smtClean="0"/>
            <a:t>411 561,5</a:t>
          </a:r>
        </a:p>
        <a:p>
          <a:r>
            <a:rPr lang="ru-RU" dirty="0" smtClean="0"/>
            <a:t>тыс. руб.</a:t>
          </a:r>
          <a:endParaRPr lang="ru-RU" dirty="0"/>
        </a:p>
      </dgm:t>
    </dgm:pt>
    <dgm:pt modelId="{FF600FC4-6AEE-49C4-BE7D-BE1124CD258F}" type="parTrans" cxnId="{7A8CA6AD-5E1C-4487-9F84-F2102B0A3DB9}">
      <dgm:prSet/>
      <dgm:spPr/>
      <dgm:t>
        <a:bodyPr/>
        <a:lstStyle/>
        <a:p>
          <a:endParaRPr lang="ru-RU"/>
        </a:p>
      </dgm:t>
    </dgm:pt>
    <dgm:pt modelId="{0957F905-DE4F-45B6-A014-2805C19C769A}" type="sibTrans" cxnId="{7A8CA6AD-5E1C-4487-9F84-F2102B0A3DB9}">
      <dgm:prSet/>
      <dgm:spPr/>
      <dgm:t>
        <a:bodyPr/>
        <a:lstStyle/>
        <a:p>
          <a:endParaRPr lang="ru-RU"/>
        </a:p>
      </dgm:t>
    </dgm:pt>
    <dgm:pt modelId="{F5B74305-ADB3-4A9D-B903-746D3E13C7FF}" type="pres">
      <dgm:prSet presAssocID="{C7C388EF-92C5-42E0-B037-A4A46068589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E72646A-7514-4347-ADB5-E003D15B9C0F}" type="pres">
      <dgm:prSet presAssocID="{4EBA7093-66B0-44C1-BB0B-7B864D0CA2DC}" presName="hierRoot1" presStyleCnt="0"/>
      <dgm:spPr/>
    </dgm:pt>
    <dgm:pt modelId="{66507002-BB15-44AF-8325-92DB3392567C}" type="pres">
      <dgm:prSet presAssocID="{4EBA7093-66B0-44C1-BB0B-7B864D0CA2DC}" presName="composite" presStyleCnt="0"/>
      <dgm:spPr/>
    </dgm:pt>
    <dgm:pt modelId="{6284E773-C378-461C-BDBB-0EB4EC08C81F}" type="pres">
      <dgm:prSet presAssocID="{4EBA7093-66B0-44C1-BB0B-7B864D0CA2DC}" presName="background" presStyleLbl="node0" presStyleIdx="0" presStyleCnt="1"/>
      <dgm:spPr/>
    </dgm:pt>
    <dgm:pt modelId="{FAA08266-AF75-42F5-A4F3-E29C6EB62CF7}" type="pres">
      <dgm:prSet presAssocID="{4EBA7093-66B0-44C1-BB0B-7B864D0CA2DC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3608DCC-D25B-4756-80A5-6CEE12C3F621}" type="pres">
      <dgm:prSet presAssocID="{4EBA7093-66B0-44C1-BB0B-7B864D0CA2DC}" presName="hierChild2" presStyleCnt="0"/>
      <dgm:spPr/>
    </dgm:pt>
    <dgm:pt modelId="{434F6009-4BCC-45C9-816C-5EC56586D2BB}" type="pres">
      <dgm:prSet presAssocID="{FD198B3A-9206-43F1-99BC-5CDDAE2835DE}" presName="Name10" presStyleLbl="parChTrans1D2" presStyleIdx="0" presStyleCnt="3"/>
      <dgm:spPr/>
      <dgm:t>
        <a:bodyPr/>
        <a:lstStyle/>
        <a:p>
          <a:endParaRPr lang="ru-RU"/>
        </a:p>
      </dgm:t>
    </dgm:pt>
    <dgm:pt modelId="{5C36C0A5-32A6-4C73-89D1-2C384D753E8C}" type="pres">
      <dgm:prSet presAssocID="{3AD7D400-41AC-44CE-9EBF-57D07DACDD0D}" presName="hierRoot2" presStyleCnt="0"/>
      <dgm:spPr/>
    </dgm:pt>
    <dgm:pt modelId="{D180C193-EAA3-4E28-B799-FD70A960AEF2}" type="pres">
      <dgm:prSet presAssocID="{3AD7D400-41AC-44CE-9EBF-57D07DACDD0D}" presName="composite2" presStyleCnt="0"/>
      <dgm:spPr/>
    </dgm:pt>
    <dgm:pt modelId="{2EDFDA2B-ED6A-4880-8525-51C95E5F5698}" type="pres">
      <dgm:prSet presAssocID="{3AD7D400-41AC-44CE-9EBF-57D07DACDD0D}" presName="background2" presStyleLbl="node2" presStyleIdx="0" presStyleCnt="3"/>
      <dgm:spPr/>
    </dgm:pt>
    <dgm:pt modelId="{1C987D41-4B43-4A31-8CE9-E4EC4A37DE5A}" type="pres">
      <dgm:prSet presAssocID="{3AD7D400-41AC-44CE-9EBF-57D07DACDD0D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6123AA8-22CD-4D28-8B9F-97EFC4C0C2B3}" type="pres">
      <dgm:prSet presAssocID="{3AD7D400-41AC-44CE-9EBF-57D07DACDD0D}" presName="hierChild3" presStyleCnt="0"/>
      <dgm:spPr/>
    </dgm:pt>
    <dgm:pt modelId="{20A7DF75-4257-4005-8105-490F697E6446}" type="pres">
      <dgm:prSet presAssocID="{FF600FC4-6AEE-49C4-BE7D-BE1124CD258F}" presName="Name17" presStyleLbl="parChTrans1D3" presStyleIdx="0" presStyleCnt="3"/>
      <dgm:spPr/>
      <dgm:t>
        <a:bodyPr/>
        <a:lstStyle/>
        <a:p>
          <a:endParaRPr lang="ru-RU"/>
        </a:p>
      </dgm:t>
    </dgm:pt>
    <dgm:pt modelId="{14CAC85F-FA51-42CE-809E-8FAF42CFEECF}" type="pres">
      <dgm:prSet presAssocID="{292F72DB-4905-4041-9E9A-685674DA8783}" presName="hierRoot3" presStyleCnt="0"/>
      <dgm:spPr/>
    </dgm:pt>
    <dgm:pt modelId="{8767CE25-2852-481B-93F7-F3161F6D3A32}" type="pres">
      <dgm:prSet presAssocID="{292F72DB-4905-4041-9E9A-685674DA8783}" presName="composite3" presStyleCnt="0"/>
      <dgm:spPr/>
    </dgm:pt>
    <dgm:pt modelId="{E28E8C04-C09A-4C22-BEE3-8AD3D7A2DA28}" type="pres">
      <dgm:prSet presAssocID="{292F72DB-4905-4041-9E9A-685674DA8783}" presName="background3" presStyleLbl="node3" presStyleIdx="0" presStyleCnt="3"/>
      <dgm:spPr/>
    </dgm:pt>
    <dgm:pt modelId="{D4DB6DF4-14CE-4369-9DB0-4545B0154363}" type="pres">
      <dgm:prSet presAssocID="{292F72DB-4905-4041-9E9A-685674DA8783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1ABFE-6184-4CDC-91FC-FF94BD6DF4BB}" type="pres">
      <dgm:prSet presAssocID="{292F72DB-4905-4041-9E9A-685674DA8783}" presName="hierChild4" presStyleCnt="0"/>
      <dgm:spPr/>
    </dgm:pt>
    <dgm:pt modelId="{A4F92493-EC24-4DBD-9683-A883F6084603}" type="pres">
      <dgm:prSet presAssocID="{61BC7421-AC89-44E2-BF7C-05B715C6F092}" presName="Name10" presStyleLbl="parChTrans1D2" presStyleIdx="1" presStyleCnt="3"/>
      <dgm:spPr/>
      <dgm:t>
        <a:bodyPr/>
        <a:lstStyle/>
        <a:p>
          <a:endParaRPr lang="ru-RU"/>
        </a:p>
      </dgm:t>
    </dgm:pt>
    <dgm:pt modelId="{F31E5233-611F-4162-84D1-D510B4C51598}" type="pres">
      <dgm:prSet presAssocID="{4311C0D6-24DF-434F-8107-D0DE48F24814}" presName="hierRoot2" presStyleCnt="0"/>
      <dgm:spPr/>
    </dgm:pt>
    <dgm:pt modelId="{C6C28C7E-1E6B-441A-86D6-C7203760B337}" type="pres">
      <dgm:prSet presAssocID="{4311C0D6-24DF-434F-8107-D0DE48F24814}" presName="composite2" presStyleCnt="0"/>
      <dgm:spPr/>
    </dgm:pt>
    <dgm:pt modelId="{00328512-4291-4AED-89ED-9B8FDBB073D1}" type="pres">
      <dgm:prSet presAssocID="{4311C0D6-24DF-434F-8107-D0DE48F24814}" presName="background2" presStyleLbl="node2" presStyleIdx="1" presStyleCnt="3"/>
      <dgm:spPr/>
    </dgm:pt>
    <dgm:pt modelId="{95B27048-8CDB-4215-BD78-C82CA6877A11}" type="pres">
      <dgm:prSet presAssocID="{4311C0D6-24DF-434F-8107-D0DE48F24814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717C86-A9B5-4BCC-81FF-E5EE4901A8E5}" type="pres">
      <dgm:prSet presAssocID="{4311C0D6-24DF-434F-8107-D0DE48F24814}" presName="hierChild3" presStyleCnt="0"/>
      <dgm:spPr/>
    </dgm:pt>
    <dgm:pt modelId="{966D931B-FE6F-48DA-9B5E-91E861C94C71}" type="pres">
      <dgm:prSet presAssocID="{C1F2B39D-1D5E-4332-B69F-D334C87EF33A}" presName="Name17" presStyleLbl="parChTrans1D3" presStyleIdx="1" presStyleCnt="3"/>
      <dgm:spPr/>
      <dgm:t>
        <a:bodyPr/>
        <a:lstStyle/>
        <a:p>
          <a:endParaRPr lang="ru-RU"/>
        </a:p>
      </dgm:t>
    </dgm:pt>
    <dgm:pt modelId="{DE865680-8D9E-456B-90A1-52AC6753A2AB}" type="pres">
      <dgm:prSet presAssocID="{E34B71BF-1C04-4094-8845-F2E4024499E5}" presName="hierRoot3" presStyleCnt="0"/>
      <dgm:spPr/>
    </dgm:pt>
    <dgm:pt modelId="{F74DC54F-5A6C-4439-AFA3-F7BC59881030}" type="pres">
      <dgm:prSet presAssocID="{E34B71BF-1C04-4094-8845-F2E4024499E5}" presName="composite3" presStyleCnt="0"/>
      <dgm:spPr/>
    </dgm:pt>
    <dgm:pt modelId="{A4E9AC04-7BBA-4F04-86DB-65A348CB5CF9}" type="pres">
      <dgm:prSet presAssocID="{E34B71BF-1C04-4094-8845-F2E4024499E5}" presName="background3" presStyleLbl="node3" presStyleIdx="1" presStyleCnt="3"/>
      <dgm:spPr/>
      <dgm:t>
        <a:bodyPr/>
        <a:lstStyle/>
        <a:p>
          <a:endParaRPr lang="ru-RU"/>
        </a:p>
      </dgm:t>
    </dgm:pt>
    <dgm:pt modelId="{4E6E00F0-9A60-4EAC-9909-DA04F5CAF0BF}" type="pres">
      <dgm:prSet presAssocID="{E34B71BF-1C04-4094-8845-F2E4024499E5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5220747-A313-4C96-B237-DFFADA616CBE}" type="pres">
      <dgm:prSet presAssocID="{E34B71BF-1C04-4094-8845-F2E4024499E5}" presName="hierChild4" presStyleCnt="0"/>
      <dgm:spPr/>
    </dgm:pt>
    <dgm:pt modelId="{62741215-44E3-4D2C-AF9F-94ADA079CA20}" type="pres">
      <dgm:prSet presAssocID="{F4AF644C-C316-47E7-9E24-647B4F9EBFF3}" presName="Name10" presStyleLbl="parChTrans1D2" presStyleIdx="2" presStyleCnt="3"/>
      <dgm:spPr/>
      <dgm:t>
        <a:bodyPr/>
        <a:lstStyle/>
        <a:p>
          <a:endParaRPr lang="ru-RU"/>
        </a:p>
      </dgm:t>
    </dgm:pt>
    <dgm:pt modelId="{A9838A7D-E8C7-4481-8922-2B51D71FDD95}" type="pres">
      <dgm:prSet presAssocID="{5ACFEFCF-F0C6-4FD0-A9BE-FB2357BC938A}" presName="hierRoot2" presStyleCnt="0"/>
      <dgm:spPr/>
    </dgm:pt>
    <dgm:pt modelId="{26F3D50B-11BE-4336-867B-1619DB8D1249}" type="pres">
      <dgm:prSet presAssocID="{5ACFEFCF-F0C6-4FD0-A9BE-FB2357BC938A}" presName="composite2" presStyleCnt="0"/>
      <dgm:spPr/>
    </dgm:pt>
    <dgm:pt modelId="{7DA3EAEB-62BD-4450-8CB5-4B2653131072}" type="pres">
      <dgm:prSet presAssocID="{5ACFEFCF-F0C6-4FD0-A9BE-FB2357BC938A}" presName="background2" presStyleLbl="node2" presStyleIdx="2" presStyleCnt="3"/>
      <dgm:spPr/>
    </dgm:pt>
    <dgm:pt modelId="{8C02D3C8-481A-4C48-A4AE-2D06B2BE3EA5}" type="pres">
      <dgm:prSet presAssocID="{5ACFEFCF-F0C6-4FD0-A9BE-FB2357BC938A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98968F-C5EC-4825-BD70-E966182C7CC6}" type="pres">
      <dgm:prSet presAssocID="{5ACFEFCF-F0C6-4FD0-A9BE-FB2357BC938A}" presName="hierChild3" presStyleCnt="0"/>
      <dgm:spPr/>
    </dgm:pt>
    <dgm:pt modelId="{E4135E53-B1AC-4F19-A44D-C09461A37C92}" type="pres">
      <dgm:prSet presAssocID="{DF7AC92C-BDAC-44A4-A188-1D647EC62DD5}" presName="Name17" presStyleLbl="parChTrans1D3" presStyleIdx="2" presStyleCnt="3"/>
      <dgm:spPr/>
      <dgm:t>
        <a:bodyPr/>
        <a:lstStyle/>
        <a:p>
          <a:endParaRPr lang="ru-RU"/>
        </a:p>
      </dgm:t>
    </dgm:pt>
    <dgm:pt modelId="{0D15CC22-08C0-47B4-A92C-B5B5E1D8062A}" type="pres">
      <dgm:prSet presAssocID="{835FDA92-92F9-44ED-B7BD-D5A05B34A72A}" presName="hierRoot3" presStyleCnt="0"/>
      <dgm:spPr/>
    </dgm:pt>
    <dgm:pt modelId="{59051D4F-0486-424E-BA6A-EABFE59C1A5D}" type="pres">
      <dgm:prSet presAssocID="{835FDA92-92F9-44ED-B7BD-D5A05B34A72A}" presName="composite3" presStyleCnt="0"/>
      <dgm:spPr/>
    </dgm:pt>
    <dgm:pt modelId="{645EC026-5210-4159-B2A4-EB9CE9510496}" type="pres">
      <dgm:prSet presAssocID="{835FDA92-92F9-44ED-B7BD-D5A05B34A72A}" presName="background3" presStyleLbl="node3" presStyleIdx="2" presStyleCnt="3"/>
      <dgm:spPr/>
    </dgm:pt>
    <dgm:pt modelId="{4E3A4898-211F-418A-B3A0-89844CFD099E}" type="pres">
      <dgm:prSet presAssocID="{835FDA92-92F9-44ED-B7BD-D5A05B34A72A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87998F-0D99-4DC5-A080-4177A85A2D23}" type="pres">
      <dgm:prSet presAssocID="{835FDA92-92F9-44ED-B7BD-D5A05B34A72A}" presName="hierChild4" presStyleCnt="0"/>
      <dgm:spPr/>
    </dgm:pt>
  </dgm:ptLst>
  <dgm:cxnLst>
    <dgm:cxn modelId="{237F36BA-BA3C-491B-BA1A-6F80EC911322}" type="presOf" srcId="{FF600FC4-6AEE-49C4-BE7D-BE1124CD258F}" destId="{20A7DF75-4257-4005-8105-490F697E6446}" srcOrd="0" destOrd="0" presId="urn:microsoft.com/office/officeart/2005/8/layout/hierarchy1"/>
    <dgm:cxn modelId="{078C53AD-C488-4DC2-8AA1-AA4EFBB6EF17}" srcId="{4311C0D6-24DF-434F-8107-D0DE48F24814}" destId="{E34B71BF-1C04-4094-8845-F2E4024499E5}" srcOrd="0" destOrd="0" parTransId="{C1F2B39D-1D5E-4332-B69F-D334C87EF33A}" sibTransId="{8724EA3D-FE4E-422D-8E17-4CD3C2589667}"/>
    <dgm:cxn modelId="{8DDAEEBE-A7C9-4521-BE04-48DC819658D5}" type="presOf" srcId="{C1F2B39D-1D5E-4332-B69F-D334C87EF33A}" destId="{966D931B-FE6F-48DA-9B5E-91E861C94C71}" srcOrd="0" destOrd="0" presId="urn:microsoft.com/office/officeart/2005/8/layout/hierarchy1"/>
    <dgm:cxn modelId="{D02F313A-0BA9-47D8-817E-B52990F912A5}" type="presOf" srcId="{FD198B3A-9206-43F1-99BC-5CDDAE2835DE}" destId="{434F6009-4BCC-45C9-816C-5EC56586D2BB}" srcOrd="0" destOrd="0" presId="urn:microsoft.com/office/officeart/2005/8/layout/hierarchy1"/>
    <dgm:cxn modelId="{C7303227-85CE-4DAF-8B35-371C08E66C40}" srcId="{4EBA7093-66B0-44C1-BB0B-7B864D0CA2DC}" destId="{5ACFEFCF-F0C6-4FD0-A9BE-FB2357BC938A}" srcOrd="2" destOrd="0" parTransId="{F4AF644C-C316-47E7-9E24-647B4F9EBFF3}" sibTransId="{CC393078-FDD3-4727-A160-B14106527903}"/>
    <dgm:cxn modelId="{71CE8DF0-69E4-4BB2-99FC-38E06C8AE8DC}" type="presOf" srcId="{E34B71BF-1C04-4094-8845-F2E4024499E5}" destId="{4E6E00F0-9A60-4EAC-9909-DA04F5CAF0BF}" srcOrd="0" destOrd="0" presId="urn:microsoft.com/office/officeart/2005/8/layout/hierarchy1"/>
    <dgm:cxn modelId="{A77A6E79-3E4E-43CE-A8CF-48EF3D2D051B}" type="presOf" srcId="{3AD7D400-41AC-44CE-9EBF-57D07DACDD0D}" destId="{1C987D41-4B43-4A31-8CE9-E4EC4A37DE5A}" srcOrd="0" destOrd="0" presId="urn:microsoft.com/office/officeart/2005/8/layout/hierarchy1"/>
    <dgm:cxn modelId="{3E071076-8D8B-4E7C-AA1E-67568052EA1E}" type="presOf" srcId="{835FDA92-92F9-44ED-B7BD-D5A05B34A72A}" destId="{4E3A4898-211F-418A-B3A0-89844CFD099E}" srcOrd="0" destOrd="0" presId="urn:microsoft.com/office/officeart/2005/8/layout/hierarchy1"/>
    <dgm:cxn modelId="{CB6DB9EF-FDF6-4C3C-92F1-3C3F41A8AB00}" srcId="{4EBA7093-66B0-44C1-BB0B-7B864D0CA2DC}" destId="{4311C0D6-24DF-434F-8107-D0DE48F24814}" srcOrd="1" destOrd="0" parTransId="{61BC7421-AC89-44E2-BF7C-05B715C6F092}" sibTransId="{E3A5DAC1-62E7-4173-9B88-6A2658D2605B}"/>
    <dgm:cxn modelId="{BFE39F09-D075-4CF4-9F50-0D497E84B4D3}" type="presOf" srcId="{5ACFEFCF-F0C6-4FD0-A9BE-FB2357BC938A}" destId="{8C02D3C8-481A-4C48-A4AE-2D06B2BE3EA5}" srcOrd="0" destOrd="0" presId="urn:microsoft.com/office/officeart/2005/8/layout/hierarchy1"/>
    <dgm:cxn modelId="{88007AA7-BD3F-437F-B22C-EA3C6DCF7636}" srcId="{4EBA7093-66B0-44C1-BB0B-7B864D0CA2DC}" destId="{3AD7D400-41AC-44CE-9EBF-57D07DACDD0D}" srcOrd="0" destOrd="0" parTransId="{FD198B3A-9206-43F1-99BC-5CDDAE2835DE}" sibTransId="{84AEBDDE-7CCB-4E95-9AFB-6308A65FF96D}"/>
    <dgm:cxn modelId="{4BE08E6C-4E73-46CD-A54B-74C44F5059DC}" type="presOf" srcId="{4EBA7093-66B0-44C1-BB0B-7B864D0CA2DC}" destId="{FAA08266-AF75-42F5-A4F3-E29C6EB62CF7}" srcOrd="0" destOrd="0" presId="urn:microsoft.com/office/officeart/2005/8/layout/hierarchy1"/>
    <dgm:cxn modelId="{E868FF3A-C1F4-4408-8EC6-613422E0BBA6}" type="presOf" srcId="{292F72DB-4905-4041-9E9A-685674DA8783}" destId="{D4DB6DF4-14CE-4369-9DB0-4545B0154363}" srcOrd="0" destOrd="0" presId="urn:microsoft.com/office/officeart/2005/8/layout/hierarchy1"/>
    <dgm:cxn modelId="{B67677BC-C606-4F4A-88AA-5B32CABD58EB}" type="presOf" srcId="{61BC7421-AC89-44E2-BF7C-05B715C6F092}" destId="{A4F92493-EC24-4DBD-9683-A883F6084603}" srcOrd="0" destOrd="0" presId="urn:microsoft.com/office/officeart/2005/8/layout/hierarchy1"/>
    <dgm:cxn modelId="{BD89E67C-67AB-41A6-8D23-403894184290}" srcId="{5ACFEFCF-F0C6-4FD0-A9BE-FB2357BC938A}" destId="{835FDA92-92F9-44ED-B7BD-D5A05B34A72A}" srcOrd="0" destOrd="0" parTransId="{DF7AC92C-BDAC-44A4-A188-1D647EC62DD5}" sibTransId="{738EE8DD-FB29-4764-A49C-BF44CF0F58A4}"/>
    <dgm:cxn modelId="{7D4B00CB-754B-4002-992D-23BAEC0967B4}" type="presOf" srcId="{4311C0D6-24DF-434F-8107-D0DE48F24814}" destId="{95B27048-8CDB-4215-BD78-C82CA6877A11}" srcOrd="0" destOrd="0" presId="urn:microsoft.com/office/officeart/2005/8/layout/hierarchy1"/>
    <dgm:cxn modelId="{83D6C466-BD17-4D7D-97E7-994D924CD4ED}" type="presOf" srcId="{DF7AC92C-BDAC-44A4-A188-1D647EC62DD5}" destId="{E4135E53-B1AC-4F19-A44D-C09461A37C92}" srcOrd="0" destOrd="0" presId="urn:microsoft.com/office/officeart/2005/8/layout/hierarchy1"/>
    <dgm:cxn modelId="{D1A82F4D-26D0-4D65-9145-AB8FFE0658EE}" srcId="{C7C388EF-92C5-42E0-B037-A4A460685893}" destId="{4EBA7093-66B0-44C1-BB0B-7B864D0CA2DC}" srcOrd="0" destOrd="0" parTransId="{2344656E-6D69-47DD-8A14-5C5AFB9EFD2C}" sibTransId="{43B071AD-119E-4F72-847E-0FC48370AF48}"/>
    <dgm:cxn modelId="{9FB3E96E-0569-4830-BA09-3F6CAA37F661}" type="presOf" srcId="{C7C388EF-92C5-42E0-B037-A4A460685893}" destId="{F5B74305-ADB3-4A9D-B903-746D3E13C7FF}" srcOrd="0" destOrd="0" presId="urn:microsoft.com/office/officeart/2005/8/layout/hierarchy1"/>
    <dgm:cxn modelId="{5AA975CC-B3E2-4121-8A5A-EEA3F803B2E4}" type="presOf" srcId="{F4AF644C-C316-47E7-9E24-647B4F9EBFF3}" destId="{62741215-44E3-4D2C-AF9F-94ADA079CA20}" srcOrd="0" destOrd="0" presId="urn:microsoft.com/office/officeart/2005/8/layout/hierarchy1"/>
    <dgm:cxn modelId="{7A8CA6AD-5E1C-4487-9F84-F2102B0A3DB9}" srcId="{3AD7D400-41AC-44CE-9EBF-57D07DACDD0D}" destId="{292F72DB-4905-4041-9E9A-685674DA8783}" srcOrd="0" destOrd="0" parTransId="{FF600FC4-6AEE-49C4-BE7D-BE1124CD258F}" sibTransId="{0957F905-DE4F-45B6-A014-2805C19C769A}"/>
    <dgm:cxn modelId="{D4616A9C-D751-4587-AAB8-8E1EADCDE76B}" type="presParOf" srcId="{F5B74305-ADB3-4A9D-B903-746D3E13C7FF}" destId="{5E72646A-7514-4347-ADB5-E003D15B9C0F}" srcOrd="0" destOrd="0" presId="urn:microsoft.com/office/officeart/2005/8/layout/hierarchy1"/>
    <dgm:cxn modelId="{35927CED-F01C-43B4-B3FC-537E9A7CC813}" type="presParOf" srcId="{5E72646A-7514-4347-ADB5-E003D15B9C0F}" destId="{66507002-BB15-44AF-8325-92DB3392567C}" srcOrd="0" destOrd="0" presId="urn:microsoft.com/office/officeart/2005/8/layout/hierarchy1"/>
    <dgm:cxn modelId="{BCC3BEEA-4E44-4EA1-8865-E2F3630154EE}" type="presParOf" srcId="{66507002-BB15-44AF-8325-92DB3392567C}" destId="{6284E773-C378-461C-BDBB-0EB4EC08C81F}" srcOrd="0" destOrd="0" presId="urn:microsoft.com/office/officeart/2005/8/layout/hierarchy1"/>
    <dgm:cxn modelId="{AD31083C-9983-450F-8DA2-68A064A2D8C5}" type="presParOf" srcId="{66507002-BB15-44AF-8325-92DB3392567C}" destId="{FAA08266-AF75-42F5-A4F3-E29C6EB62CF7}" srcOrd="1" destOrd="0" presId="urn:microsoft.com/office/officeart/2005/8/layout/hierarchy1"/>
    <dgm:cxn modelId="{33818838-210E-4E7F-A37F-866426A84B6A}" type="presParOf" srcId="{5E72646A-7514-4347-ADB5-E003D15B9C0F}" destId="{23608DCC-D25B-4756-80A5-6CEE12C3F621}" srcOrd="1" destOrd="0" presId="urn:microsoft.com/office/officeart/2005/8/layout/hierarchy1"/>
    <dgm:cxn modelId="{BC1AE786-934E-43FD-B2BC-C83211B1BE71}" type="presParOf" srcId="{23608DCC-D25B-4756-80A5-6CEE12C3F621}" destId="{434F6009-4BCC-45C9-816C-5EC56586D2BB}" srcOrd="0" destOrd="0" presId="urn:microsoft.com/office/officeart/2005/8/layout/hierarchy1"/>
    <dgm:cxn modelId="{5907B2DB-D73A-4B61-94A5-5C5945A8BB94}" type="presParOf" srcId="{23608DCC-D25B-4756-80A5-6CEE12C3F621}" destId="{5C36C0A5-32A6-4C73-89D1-2C384D753E8C}" srcOrd="1" destOrd="0" presId="urn:microsoft.com/office/officeart/2005/8/layout/hierarchy1"/>
    <dgm:cxn modelId="{F9683FB6-DBF4-4F28-B114-6364FE6F1FBD}" type="presParOf" srcId="{5C36C0A5-32A6-4C73-89D1-2C384D753E8C}" destId="{D180C193-EAA3-4E28-B799-FD70A960AEF2}" srcOrd="0" destOrd="0" presId="urn:microsoft.com/office/officeart/2005/8/layout/hierarchy1"/>
    <dgm:cxn modelId="{255BA82F-B8D0-4BB2-8738-1446FFCD8601}" type="presParOf" srcId="{D180C193-EAA3-4E28-B799-FD70A960AEF2}" destId="{2EDFDA2B-ED6A-4880-8525-51C95E5F5698}" srcOrd="0" destOrd="0" presId="urn:microsoft.com/office/officeart/2005/8/layout/hierarchy1"/>
    <dgm:cxn modelId="{1623C2DE-60BA-4028-9FBF-4018A718ADCE}" type="presParOf" srcId="{D180C193-EAA3-4E28-B799-FD70A960AEF2}" destId="{1C987D41-4B43-4A31-8CE9-E4EC4A37DE5A}" srcOrd="1" destOrd="0" presId="urn:microsoft.com/office/officeart/2005/8/layout/hierarchy1"/>
    <dgm:cxn modelId="{884249BB-CFBF-470A-8C75-EE8B83EC87CF}" type="presParOf" srcId="{5C36C0A5-32A6-4C73-89D1-2C384D753E8C}" destId="{56123AA8-22CD-4D28-8B9F-97EFC4C0C2B3}" srcOrd="1" destOrd="0" presId="urn:microsoft.com/office/officeart/2005/8/layout/hierarchy1"/>
    <dgm:cxn modelId="{B17CCC74-EF4D-4FD1-989E-10F577E611B6}" type="presParOf" srcId="{56123AA8-22CD-4D28-8B9F-97EFC4C0C2B3}" destId="{20A7DF75-4257-4005-8105-490F697E6446}" srcOrd="0" destOrd="0" presId="urn:microsoft.com/office/officeart/2005/8/layout/hierarchy1"/>
    <dgm:cxn modelId="{B73CED18-B53E-4DB0-9E3F-B4A5A44E1E3C}" type="presParOf" srcId="{56123AA8-22CD-4D28-8B9F-97EFC4C0C2B3}" destId="{14CAC85F-FA51-42CE-809E-8FAF42CFEECF}" srcOrd="1" destOrd="0" presId="urn:microsoft.com/office/officeart/2005/8/layout/hierarchy1"/>
    <dgm:cxn modelId="{999CE2E5-CDC7-4AFE-8877-FC05BE1D4155}" type="presParOf" srcId="{14CAC85F-FA51-42CE-809E-8FAF42CFEECF}" destId="{8767CE25-2852-481B-93F7-F3161F6D3A32}" srcOrd="0" destOrd="0" presId="urn:microsoft.com/office/officeart/2005/8/layout/hierarchy1"/>
    <dgm:cxn modelId="{5733C3B4-223A-48FC-B37C-6F69102794E6}" type="presParOf" srcId="{8767CE25-2852-481B-93F7-F3161F6D3A32}" destId="{E28E8C04-C09A-4C22-BEE3-8AD3D7A2DA28}" srcOrd="0" destOrd="0" presId="urn:microsoft.com/office/officeart/2005/8/layout/hierarchy1"/>
    <dgm:cxn modelId="{C10A8CCB-1875-440D-8569-3CADF81F04C6}" type="presParOf" srcId="{8767CE25-2852-481B-93F7-F3161F6D3A32}" destId="{D4DB6DF4-14CE-4369-9DB0-4545B0154363}" srcOrd="1" destOrd="0" presId="urn:microsoft.com/office/officeart/2005/8/layout/hierarchy1"/>
    <dgm:cxn modelId="{3AAC7E4C-2AB9-40EF-AE54-90DE823659A9}" type="presParOf" srcId="{14CAC85F-FA51-42CE-809E-8FAF42CFEECF}" destId="{C491ABFE-6184-4CDC-91FC-FF94BD6DF4BB}" srcOrd="1" destOrd="0" presId="urn:microsoft.com/office/officeart/2005/8/layout/hierarchy1"/>
    <dgm:cxn modelId="{98B83FEF-4233-446C-8E3B-6021E9042755}" type="presParOf" srcId="{23608DCC-D25B-4756-80A5-6CEE12C3F621}" destId="{A4F92493-EC24-4DBD-9683-A883F6084603}" srcOrd="2" destOrd="0" presId="urn:microsoft.com/office/officeart/2005/8/layout/hierarchy1"/>
    <dgm:cxn modelId="{A2E9D27C-8D24-4563-BBA7-5D59E9253BCB}" type="presParOf" srcId="{23608DCC-D25B-4756-80A5-6CEE12C3F621}" destId="{F31E5233-611F-4162-84D1-D510B4C51598}" srcOrd="3" destOrd="0" presId="urn:microsoft.com/office/officeart/2005/8/layout/hierarchy1"/>
    <dgm:cxn modelId="{1F6EFA28-5CEB-4737-9AE5-B665FCE8BE6C}" type="presParOf" srcId="{F31E5233-611F-4162-84D1-D510B4C51598}" destId="{C6C28C7E-1E6B-441A-86D6-C7203760B337}" srcOrd="0" destOrd="0" presId="urn:microsoft.com/office/officeart/2005/8/layout/hierarchy1"/>
    <dgm:cxn modelId="{721375C4-D6C7-4E39-BE76-F3F865A8866B}" type="presParOf" srcId="{C6C28C7E-1E6B-441A-86D6-C7203760B337}" destId="{00328512-4291-4AED-89ED-9B8FDBB073D1}" srcOrd="0" destOrd="0" presId="urn:microsoft.com/office/officeart/2005/8/layout/hierarchy1"/>
    <dgm:cxn modelId="{CA8B754E-350F-4946-9FAC-087B2D61496F}" type="presParOf" srcId="{C6C28C7E-1E6B-441A-86D6-C7203760B337}" destId="{95B27048-8CDB-4215-BD78-C82CA6877A11}" srcOrd="1" destOrd="0" presId="urn:microsoft.com/office/officeart/2005/8/layout/hierarchy1"/>
    <dgm:cxn modelId="{3C4EF6AE-FF6E-4B9D-9EF6-3616E8A09A17}" type="presParOf" srcId="{F31E5233-611F-4162-84D1-D510B4C51598}" destId="{BA717C86-A9B5-4BCC-81FF-E5EE4901A8E5}" srcOrd="1" destOrd="0" presId="urn:microsoft.com/office/officeart/2005/8/layout/hierarchy1"/>
    <dgm:cxn modelId="{EFECC34F-AE60-4446-815C-AB9A0D5C507E}" type="presParOf" srcId="{BA717C86-A9B5-4BCC-81FF-E5EE4901A8E5}" destId="{966D931B-FE6F-48DA-9B5E-91E861C94C71}" srcOrd="0" destOrd="0" presId="urn:microsoft.com/office/officeart/2005/8/layout/hierarchy1"/>
    <dgm:cxn modelId="{A8044430-E040-4757-8794-CB0BD995E2FB}" type="presParOf" srcId="{BA717C86-A9B5-4BCC-81FF-E5EE4901A8E5}" destId="{DE865680-8D9E-456B-90A1-52AC6753A2AB}" srcOrd="1" destOrd="0" presId="urn:microsoft.com/office/officeart/2005/8/layout/hierarchy1"/>
    <dgm:cxn modelId="{EB3AA557-E65C-420C-9AEE-2D9EE1383229}" type="presParOf" srcId="{DE865680-8D9E-456B-90A1-52AC6753A2AB}" destId="{F74DC54F-5A6C-4439-AFA3-F7BC59881030}" srcOrd="0" destOrd="0" presId="urn:microsoft.com/office/officeart/2005/8/layout/hierarchy1"/>
    <dgm:cxn modelId="{28DEC195-5FE5-4ED2-8958-49AE3C258733}" type="presParOf" srcId="{F74DC54F-5A6C-4439-AFA3-F7BC59881030}" destId="{A4E9AC04-7BBA-4F04-86DB-65A348CB5CF9}" srcOrd="0" destOrd="0" presId="urn:microsoft.com/office/officeart/2005/8/layout/hierarchy1"/>
    <dgm:cxn modelId="{0C318CFB-EF48-41E1-8D58-6C85E5BDB3C3}" type="presParOf" srcId="{F74DC54F-5A6C-4439-AFA3-F7BC59881030}" destId="{4E6E00F0-9A60-4EAC-9909-DA04F5CAF0BF}" srcOrd="1" destOrd="0" presId="urn:microsoft.com/office/officeart/2005/8/layout/hierarchy1"/>
    <dgm:cxn modelId="{3078F722-51A1-4C82-A3B8-B259C17EDAC6}" type="presParOf" srcId="{DE865680-8D9E-456B-90A1-52AC6753A2AB}" destId="{05220747-A313-4C96-B237-DFFADA616CBE}" srcOrd="1" destOrd="0" presId="urn:microsoft.com/office/officeart/2005/8/layout/hierarchy1"/>
    <dgm:cxn modelId="{CF16E5FC-3AD4-47DD-A84D-2C3E4D7B6EAB}" type="presParOf" srcId="{23608DCC-D25B-4756-80A5-6CEE12C3F621}" destId="{62741215-44E3-4D2C-AF9F-94ADA079CA20}" srcOrd="4" destOrd="0" presId="urn:microsoft.com/office/officeart/2005/8/layout/hierarchy1"/>
    <dgm:cxn modelId="{CAB24843-6697-4A81-A19B-096FEA0F10AD}" type="presParOf" srcId="{23608DCC-D25B-4756-80A5-6CEE12C3F621}" destId="{A9838A7D-E8C7-4481-8922-2B51D71FDD95}" srcOrd="5" destOrd="0" presId="urn:microsoft.com/office/officeart/2005/8/layout/hierarchy1"/>
    <dgm:cxn modelId="{E85FE146-76D9-4CB6-9E29-DC0775F23990}" type="presParOf" srcId="{A9838A7D-E8C7-4481-8922-2B51D71FDD95}" destId="{26F3D50B-11BE-4336-867B-1619DB8D1249}" srcOrd="0" destOrd="0" presId="urn:microsoft.com/office/officeart/2005/8/layout/hierarchy1"/>
    <dgm:cxn modelId="{1532A885-9E50-4955-B0CF-A2C9751D209E}" type="presParOf" srcId="{26F3D50B-11BE-4336-867B-1619DB8D1249}" destId="{7DA3EAEB-62BD-4450-8CB5-4B2653131072}" srcOrd="0" destOrd="0" presId="urn:microsoft.com/office/officeart/2005/8/layout/hierarchy1"/>
    <dgm:cxn modelId="{FE6F9393-6193-423E-84EF-68833D498F6D}" type="presParOf" srcId="{26F3D50B-11BE-4336-867B-1619DB8D1249}" destId="{8C02D3C8-481A-4C48-A4AE-2D06B2BE3EA5}" srcOrd="1" destOrd="0" presId="urn:microsoft.com/office/officeart/2005/8/layout/hierarchy1"/>
    <dgm:cxn modelId="{B84EEE2B-5AAC-42D2-98E6-50DF3198A7E1}" type="presParOf" srcId="{A9838A7D-E8C7-4481-8922-2B51D71FDD95}" destId="{F698968F-C5EC-4825-BD70-E966182C7CC6}" srcOrd="1" destOrd="0" presId="urn:microsoft.com/office/officeart/2005/8/layout/hierarchy1"/>
    <dgm:cxn modelId="{928846A1-B434-4DDD-A8C4-6BE13AF03645}" type="presParOf" srcId="{F698968F-C5EC-4825-BD70-E966182C7CC6}" destId="{E4135E53-B1AC-4F19-A44D-C09461A37C92}" srcOrd="0" destOrd="0" presId="urn:microsoft.com/office/officeart/2005/8/layout/hierarchy1"/>
    <dgm:cxn modelId="{C275C98B-663B-4325-97BF-D6768F5DF45C}" type="presParOf" srcId="{F698968F-C5EC-4825-BD70-E966182C7CC6}" destId="{0D15CC22-08C0-47B4-A92C-B5B5E1D8062A}" srcOrd="1" destOrd="0" presId="urn:microsoft.com/office/officeart/2005/8/layout/hierarchy1"/>
    <dgm:cxn modelId="{A0AAF925-F149-4A46-A2BE-E9079D380E99}" type="presParOf" srcId="{0D15CC22-08C0-47B4-A92C-B5B5E1D8062A}" destId="{59051D4F-0486-424E-BA6A-EABFE59C1A5D}" srcOrd="0" destOrd="0" presId="urn:microsoft.com/office/officeart/2005/8/layout/hierarchy1"/>
    <dgm:cxn modelId="{F72BF15A-C470-4C4B-A55B-C76A34C73486}" type="presParOf" srcId="{59051D4F-0486-424E-BA6A-EABFE59C1A5D}" destId="{645EC026-5210-4159-B2A4-EB9CE9510496}" srcOrd="0" destOrd="0" presId="urn:microsoft.com/office/officeart/2005/8/layout/hierarchy1"/>
    <dgm:cxn modelId="{07329A63-B646-447F-8277-B7C77FC7C617}" type="presParOf" srcId="{59051D4F-0486-424E-BA6A-EABFE59C1A5D}" destId="{4E3A4898-211F-418A-B3A0-89844CFD099E}" srcOrd="1" destOrd="0" presId="urn:microsoft.com/office/officeart/2005/8/layout/hierarchy1"/>
    <dgm:cxn modelId="{0B777F4D-9BE9-4A2C-BD84-7073D96312A6}" type="presParOf" srcId="{0D15CC22-08C0-47B4-A92C-B5B5E1D8062A}" destId="{8787998F-0D99-4DC5-A080-4177A85A2D2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233AE1-B786-45EA-B831-4C059BA29EAE}" type="doc">
      <dgm:prSet loTypeId="urn:microsoft.com/office/officeart/2005/8/layout/orgChart1" loCatId="hierarchy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58A345E-1293-4D00-86EA-372388371331}">
      <dgm:prSet phldrT="[Текст]" custT="1"/>
      <dgm:spPr/>
      <dgm:t>
        <a:bodyPr/>
        <a:lstStyle/>
        <a:p>
          <a:pPr algn="ctr"/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1) Поддержка социальной сферы 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сумму 2 824,0 тыс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. руб.</a:t>
          </a:r>
        </a:p>
      </dgm:t>
    </dgm:pt>
    <dgm:pt modelId="{80424D3A-D557-43BD-A034-D68FF30A6093}" type="parTrans" cxnId="{A8CA45F0-7922-44AA-84E6-C455A24D174E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5F9891-5899-44C2-AAC8-D58960563C83}" type="sibTrans" cxnId="{A8CA45F0-7922-44AA-84E6-C455A24D174E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CF021F-AC44-4D5C-9581-DFB916A29BB8}">
      <dgm:prSet phldrT="[Текст]" custT="1"/>
      <dgm:spPr/>
      <dgm:t>
        <a:bodyPr/>
        <a:lstStyle/>
        <a:p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Укрепление МТБ учреждений физкультурной  направленности  </a:t>
          </a: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- 860,0 </a:t>
          </a:r>
          <a:r>
            <a:rPr lang="ru-RU" sz="11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8155E1-FC34-4735-8BDE-3593C31588B4}" type="parTrans" cxnId="{13204258-2199-4F54-B08E-ACECB5EF1B24}">
      <dgm:prSet/>
      <dgm:spPr/>
      <dgm:t>
        <a:bodyPr/>
        <a:lstStyle/>
        <a:p>
          <a:endParaRPr lang="ru-RU" sz="1100">
            <a:solidFill>
              <a:schemeClr val="tx1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FACBAE-549F-4395-8D71-3F3E74208585}" type="sibTrans" cxnId="{13204258-2199-4F54-B08E-ACECB5EF1B24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7F2BEC-0B85-4CDE-9114-B0043B536AAB}">
      <dgm:prSet phldrT="[Текст]" custT="1"/>
      <dgm:spPr/>
      <dgm:t>
        <a:bodyPr/>
        <a:lstStyle/>
        <a:p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Ремонтные работы в учреждениях культуры </a:t>
          </a: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- 899,0 </a:t>
          </a:r>
          <a:r>
            <a:rPr lang="ru-RU" sz="11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B7CCE0-EEFA-48A9-B066-1D82520494E7}" type="parTrans" cxnId="{435B32DE-2A6C-4304-8421-7F038E7680B2}">
      <dgm:prSet/>
      <dgm:spPr/>
      <dgm:t>
        <a:bodyPr/>
        <a:lstStyle/>
        <a:p>
          <a:endParaRPr lang="ru-RU" sz="1100">
            <a:solidFill>
              <a:schemeClr val="tx1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DCF425-CE61-44B1-A0F2-9EE8A5DABD6D}" type="sibTrans" cxnId="{435B32DE-2A6C-4304-8421-7F038E7680B2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3B55F5-EC9F-4919-852C-601B19E8C5AC}">
      <dgm:prSet custT="1"/>
      <dgm:spPr/>
      <dgm:t>
        <a:bodyPr anchor="ctr" anchorCtr="1"/>
        <a:lstStyle/>
        <a:p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Текущий ремонт в ОО - 1065,0 </a:t>
          </a:r>
          <a:r>
            <a:rPr lang="ru-RU" sz="11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8B1067-88DF-4F3E-B649-084581070051}" type="parTrans" cxnId="{FD951250-BDD0-4521-900A-70DD5ABD0211}">
      <dgm:prSet/>
      <dgm:spPr/>
      <dgm:t>
        <a:bodyPr/>
        <a:lstStyle/>
        <a:p>
          <a:endParaRPr lang="ru-RU" sz="1100">
            <a:solidFill>
              <a:schemeClr val="tx1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CF42E0-09FE-41CD-A12E-41A55667E22B}" type="sibTrans" cxnId="{FD951250-BDD0-4521-900A-70DD5ABD0211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4AF7E8-A076-4EB7-AD1F-673B16A5CEB5}" type="pres">
      <dgm:prSet presAssocID="{CD233AE1-B786-45EA-B831-4C059BA29EA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DEB9E55-A265-4844-A336-19C7A0A73B36}" type="pres">
      <dgm:prSet presAssocID="{258A345E-1293-4D00-86EA-372388371331}" presName="hierRoot1" presStyleCnt="0">
        <dgm:presLayoutVars>
          <dgm:hierBranch val="init"/>
        </dgm:presLayoutVars>
      </dgm:prSet>
      <dgm:spPr/>
    </dgm:pt>
    <dgm:pt modelId="{9A1BCEF4-08B2-4318-AF4C-7DC1351498CF}" type="pres">
      <dgm:prSet presAssocID="{258A345E-1293-4D00-86EA-372388371331}" presName="rootComposite1" presStyleCnt="0"/>
      <dgm:spPr/>
    </dgm:pt>
    <dgm:pt modelId="{C6929872-55FC-4078-9141-BAE36ABC49A2}" type="pres">
      <dgm:prSet presAssocID="{258A345E-1293-4D00-86EA-372388371331}" presName="rootText1" presStyleLbl="node0" presStyleIdx="0" presStyleCnt="1" custScaleX="584100" custScaleY="60869" custLinFactNeighborX="-8054" custLinFactNeighborY="-51049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D8CBF618-45C6-4554-8DDD-3B120805EADD}" type="pres">
      <dgm:prSet presAssocID="{258A345E-1293-4D00-86EA-372388371331}" presName="rootConnector1" presStyleLbl="node1" presStyleIdx="0" presStyleCnt="0"/>
      <dgm:spPr/>
      <dgm:t>
        <a:bodyPr/>
        <a:lstStyle/>
        <a:p>
          <a:endParaRPr lang="ru-RU"/>
        </a:p>
      </dgm:t>
    </dgm:pt>
    <dgm:pt modelId="{4C3842D3-F0D4-40BD-8A6C-BCA9313C642F}" type="pres">
      <dgm:prSet presAssocID="{258A345E-1293-4D00-86EA-372388371331}" presName="hierChild2" presStyleCnt="0"/>
      <dgm:spPr/>
    </dgm:pt>
    <dgm:pt modelId="{B371B987-CAA3-415A-829F-ABB92A59FC61}" type="pres">
      <dgm:prSet presAssocID="{CC8155E1-FC34-4735-8BDE-3593C31588B4}" presName="Name37" presStyleLbl="parChTrans1D2" presStyleIdx="0" presStyleCnt="3"/>
      <dgm:spPr/>
      <dgm:t>
        <a:bodyPr/>
        <a:lstStyle/>
        <a:p>
          <a:endParaRPr lang="ru-RU"/>
        </a:p>
      </dgm:t>
    </dgm:pt>
    <dgm:pt modelId="{051D4BCF-F577-44AB-9606-64F839F7BD6B}" type="pres">
      <dgm:prSet presAssocID="{6BCF021F-AC44-4D5C-9581-DFB916A29BB8}" presName="hierRoot2" presStyleCnt="0">
        <dgm:presLayoutVars>
          <dgm:hierBranch val="init"/>
        </dgm:presLayoutVars>
      </dgm:prSet>
      <dgm:spPr/>
    </dgm:pt>
    <dgm:pt modelId="{9754DFE2-E6DC-4B4D-B82A-4719A666D1CC}" type="pres">
      <dgm:prSet presAssocID="{6BCF021F-AC44-4D5C-9581-DFB916A29BB8}" presName="rootComposite" presStyleCnt="0"/>
      <dgm:spPr/>
    </dgm:pt>
    <dgm:pt modelId="{13D4B8E8-FCEC-40D8-8DBC-324E6ED3A04B}" type="pres">
      <dgm:prSet presAssocID="{6BCF021F-AC44-4D5C-9581-DFB916A29BB8}" presName="rootText" presStyleLbl="node2" presStyleIdx="0" presStyleCnt="3" custScaleX="240302" custScaleY="213634" custLinFactNeighborX="4054" custLinFactNeighborY="-16691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ru-RU"/>
        </a:p>
      </dgm:t>
    </dgm:pt>
    <dgm:pt modelId="{9A65F2E7-5957-4288-B24B-B28B029869E3}" type="pres">
      <dgm:prSet presAssocID="{6BCF021F-AC44-4D5C-9581-DFB916A29BB8}" presName="rootConnector" presStyleLbl="node2" presStyleIdx="0" presStyleCnt="3"/>
      <dgm:spPr/>
      <dgm:t>
        <a:bodyPr/>
        <a:lstStyle/>
        <a:p>
          <a:endParaRPr lang="ru-RU"/>
        </a:p>
      </dgm:t>
    </dgm:pt>
    <dgm:pt modelId="{45C11E5F-0A87-45A4-8430-3B6D71BA7AEF}" type="pres">
      <dgm:prSet presAssocID="{6BCF021F-AC44-4D5C-9581-DFB916A29BB8}" presName="hierChild4" presStyleCnt="0"/>
      <dgm:spPr/>
    </dgm:pt>
    <dgm:pt modelId="{D6C226D1-5905-4B8B-9DDA-B8E0C675926A}" type="pres">
      <dgm:prSet presAssocID="{6BCF021F-AC44-4D5C-9581-DFB916A29BB8}" presName="hierChild5" presStyleCnt="0"/>
      <dgm:spPr/>
    </dgm:pt>
    <dgm:pt modelId="{80ED5289-A097-44B7-A86B-9B7FCDF7B014}" type="pres">
      <dgm:prSet presAssocID="{00B7CCE0-EEFA-48A9-B066-1D82520494E7}" presName="Name37" presStyleLbl="parChTrans1D2" presStyleIdx="1" presStyleCnt="3"/>
      <dgm:spPr/>
      <dgm:t>
        <a:bodyPr/>
        <a:lstStyle/>
        <a:p>
          <a:endParaRPr lang="ru-RU"/>
        </a:p>
      </dgm:t>
    </dgm:pt>
    <dgm:pt modelId="{7811C8AD-5E30-43E0-81F6-1B42FEAE12E9}" type="pres">
      <dgm:prSet presAssocID="{8C7F2BEC-0B85-4CDE-9114-B0043B536AAB}" presName="hierRoot2" presStyleCnt="0">
        <dgm:presLayoutVars>
          <dgm:hierBranch val="init"/>
        </dgm:presLayoutVars>
      </dgm:prSet>
      <dgm:spPr/>
    </dgm:pt>
    <dgm:pt modelId="{5AE928F7-C569-468C-A5FA-AB10632FEB88}" type="pres">
      <dgm:prSet presAssocID="{8C7F2BEC-0B85-4CDE-9114-B0043B536AAB}" presName="rootComposite" presStyleCnt="0"/>
      <dgm:spPr/>
    </dgm:pt>
    <dgm:pt modelId="{867A49FE-BF17-438D-9826-E094C6CD868A}" type="pres">
      <dgm:prSet presAssocID="{8C7F2BEC-0B85-4CDE-9114-B0043B536AAB}" presName="rootText" presStyleLbl="node2" presStyleIdx="1" presStyleCnt="3" custScaleX="190946" custScaleY="213154" custLinFactNeighborX="-7080" custLinFactNeighborY="-16691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ru-RU"/>
        </a:p>
      </dgm:t>
    </dgm:pt>
    <dgm:pt modelId="{CC780487-E548-4B2F-81B9-12032837D58F}" type="pres">
      <dgm:prSet presAssocID="{8C7F2BEC-0B85-4CDE-9114-B0043B536AAB}" presName="rootConnector" presStyleLbl="node2" presStyleIdx="1" presStyleCnt="3"/>
      <dgm:spPr/>
      <dgm:t>
        <a:bodyPr/>
        <a:lstStyle/>
        <a:p>
          <a:endParaRPr lang="ru-RU"/>
        </a:p>
      </dgm:t>
    </dgm:pt>
    <dgm:pt modelId="{048887D5-22B4-43D9-B683-FD47098A3124}" type="pres">
      <dgm:prSet presAssocID="{8C7F2BEC-0B85-4CDE-9114-B0043B536AAB}" presName="hierChild4" presStyleCnt="0"/>
      <dgm:spPr/>
    </dgm:pt>
    <dgm:pt modelId="{82735EAF-6011-4718-9B16-1A9F00E1BAFB}" type="pres">
      <dgm:prSet presAssocID="{8C7F2BEC-0B85-4CDE-9114-B0043B536AAB}" presName="hierChild5" presStyleCnt="0"/>
      <dgm:spPr/>
    </dgm:pt>
    <dgm:pt modelId="{A09A4CFD-8229-4209-9CC4-111BD206C05C}" type="pres">
      <dgm:prSet presAssocID="{0D8B1067-88DF-4F3E-B649-084581070051}" presName="Name37" presStyleLbl="parChTrans1D2" presStyleIdx="2" presStyleCnt="3"/>
      <dgm:spPr/>
      <dgm:t>
        <a:bodyPr/>
        <a:lstStyle/>
        <a:p>
          <a:endParaRPr lang="ru-RU"/>
        </a:p>
      </dgm:t>
    </dgm:pt>
    <dgm:pt modelId="{61B23CCF-E67C-4E86-9B66-AE3A543DD34E}" type="pres">
      <dgm:prSet presAssocID="{943B55F5-EC9F-4919-852C-601B19E8C5AC}" presName="hierRoot2" presStyleCnt="0">
        <dgm:presLayoutVars>
          <dgm:hierBranch val="init"/>
        </dgm:presLayoutVars>
      </dgm:prSet>
      <dgm:spPr/>
    </dgm:pt>
    <dgm:pt modelId="{3F48CD82-6FB7-4A0B-85CC-FE309544132F}" type="pres">
      <dgm:prSet presAssocID="{943B55F5-EC9F-4919-852C-601B19E8C5AC}" presName="rootComposite" presStyleCnt="0"/>
      <dgm:spPr/>
    </dgm:pt>
    <dgm:pt modelId="{F1E3AF71-1BFE-4E5E-903B-303B2697918B}" type="pres">
      <dgm:prSet presAssocID="{943B55F5-EC9F-4919-852C-601B19E8C5AC}" presName="rootText" presStyleLbl="node2" presStyleIdx="2" presStyleCnt="3" custScaleX="217353" custScaleY="195885" custLinFactNeighborX="3051" custLinFactNeighborY="-16691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ru-RU"/>
        </a:p>
      </dgm:t>
    </dgm:pt>
    <dgm:pt modelId="{C712506B-8819-4D69-A564-47796274BFC0}" type="pres">
      <dgm:prSet presAssocID="{943B55F5-EC9F-4919-852C-601B19E8C5AC}" presName="rootConnector" presStyleLbl="node2" presStyleIdx="2" presStyleCnt="3"/>
      <dgm:spPr/>
      <dgm:t>
        <a:bodyPr/>
        <a:lstStyle/>
        <a:p>
          <a:endParaRPr lang="ru-RU"/>
        </a:p>
      </dgm:t>
    </dgm:pt>
    <dgm:pt modelId="{18A24618-3F3D-40A5-A946-2052272FF46F}" type="pres">
      <dgm:prSet presAssocID="{943B55F5-EC9F-4919-852C-601B19E8C5AC}" presName="hierChild4" presStyleCnt="0"/>
      <dgm:spPr/>
    </dgm:pt>
    <dgm:pt modelId="{6B1E0EDE-546B-4E90-A764-F685F1C63225}" type="pres">
      <dgm:prSet presAssocID="{943B55F5-EC9F-4919-852C-601B19E8C5AC}" presName="hierChild5" presStyleCnt="0"/>
      <dgm:spPr/>
    </dgm:pt>
    <dgm:pt modelId="{AF7C87D8-14FF-4888-BB19-784B9F3311C3}" type="pres">
      <dgm:prSet presAssocID="{258A345E-1293-4D00-86EA-372388371331}" presName="hierChild3" presStyleCnt="0"/>
      <dgm:spPr/>
    </dgm:pt>
  </dgm:ptLst>
  <dgm:cxnLst>
    <dgm:cxn modelId="{75FA66E4-B0D0-40FC-A813-8F79DBE223FD}" type="presOf" srcId="{943B55F5-EC9F-4919-852C-601B19E8C5AC}" destId="{C712506B-8819-4D69-A564-47796274BFC0}" srcOrd="1" destOrd="0" presId="urn:microsoft.com/office/officeart/2005/8/layout/orgChart1"/>
    <dgm:cxn modelId="{D66F88DB-10EA-4C88-8C19-5AFDF704B659}" type="presOf" srcId="{258A345E-1293-4D00-86EA-372388371331}" destId="{C6929872-55FC-4078-9141-BAE36ABC49A2}" srcOrd="0" destOrd="0" presId="urn:microsoft.com/office/officeart/2005/8/layout/orgChart1"/>
    <dgm:cxn modelId="{8516DD66-09A8-41F6-BEBB-B3871C121234}" type="presOf" srcId="{CD233AE1-B786-45EA-B831-4C059BA29EAE}" destId="{524AF7E8-A076-4EB7-AD1F-673B16A5CEB5}" srcOrd="0" destOrd="0" presId="urn:microsoft.com/office/officeart/2005/8/layout/orgChart1"/>
    <dgm:cxn modelId="{13204258-2199-4F54-B08E-ACECB5EF1B24}" srcId="{258A345E-1293-4D00-86EA-372388371331}" destId="{6BCF021F-AC44-4D5C-9581-DFB916A29BB8}" srcOrd="0" destOrd="0" parTransId="{CC8155E1-FC34-4735-8BDE-3593C31588B4}" sibTransId="{31FACBAE-549F-4395-8D71-3F3E74208585}"/>
    <dgm:cxn modelId="{C6C82A1B-7416-4F8F-9B66-AD77D174E075}" type="presOf" srcId="{0D8B1067-88DF-4F3E-B649-084581070051}" destId="{A09A4CFD-8229-4209-9CC4-111BD206C05C}" srcOrd="0" destOrd="0" presId="urn:microsoft.com/office/officeart/2005/8/layout/orgChart1"/>
    <dgm:cxn modelId="{ED399432-1C3F-4D93-AC9A-7215380F6A52}" type="presOf" srcId="{00B7CCE0-EEFA-48A9-B066-1D82520494E7}" destId="{80ED5289-A097-44B7-A86B-9B7FCDF7B014}" srcOrd="0" destOrd="0" presId="urn:microsoft.com/office/officeart/2005/8/layout/orgChart1"/>
    <dgm:cxn modelId="{8D9D6322-F941-462A-9449-5F581EEE7D1E}" type="presOf" srcId="{258A345E-1293-4D00-86EA-372388371331}" destId="{D8CBF618-45C6-4554-8DDD-3B120805EADD}" srcOrd="1" destOrd="0" presId="urn:microsoft.com/office/officeart/2005/8/layout/orgChart1"/>
    <dgm:cxn modelId="{3079A554-BDA0-4BEF-886C-264215FDF501}" type="presOf" srcId="{8C7F2BEC-0B85-4CDE-9114-B0043B536AAB}" destId="{867A49FE-BF17-438D-9826-E094C6CD868A}" srcOrd="0" destOrd="0" presId="urn:microsoft.com/office/officeart/2005/8/layout/orgChart1"/>
    <dgm:cxn modelId="{1769178A-B709-4A80-BAB5-0D959158EB47}" type="presOf" srcId="{6BCF021F-AC44-4D5C-9581-DFB916A29BB8}" destId="{9A65F2E7-5957-4288-B24B-B28B029869E3}" srcOrd="1" destOrd="0" presId="urn:microsoft.com/office/officeart/2005/8/layout/orgChart1"/>
    <dgm:cxn modelId="{448A35D6-2721-4997-AEC0-F887102795E9}" type="presOf" srcId="{943B55F5-EC9F-4919-852C-601B19E8C5AC}" destId="{F1E3AF71-1BFE-4E5E-903B-303B2697918B}" srcOrd="0" destOrd="0" presId="urn:microsoft.com/office/officeart/2005/8/layout/orgChart1"/>
    <dgm:cxn modelId="{775E8FCD-78A4-4917-BC79-F3D3191F5113}" type="presOf" srcId="{8C7F2BEC-0B85-4CDE-9114-B0043B536AAB}" destId="{CC780487-E548-4B2F-81B9-12032837D58F}" srcOrd="1" destOrd="0" presId="urn:microsoft.com/office/officeart/2005/8/layout/orgChart1"/>
    <dgm:cxn modelId="{B47838CB-FC23-4874-9AA1-3A6F64E55D22}" type="presOf" srcId="{CC8155E1-FC34-4735-8BDE-3593C31588B4}" destId="{B371B987-CAA3-415A-829F-ABB92A59FC61}" srcOrd="0" destOrd="0" presId="urn:microsoft.com/office/officeart/2005/8/layout/orgChart1"/>
    <dgm:cxn modelId="{FD951250-BDD0-4521-900A-70DD5ABD0211}" srcId="{258A345E-1293-4D00-86EA-372388371331}" destId="{943B55F5-EC9F-4919-852C-601B19E8C5AC}" srcOrd="2" destOrd="0" parTransId="{0D8B1067-88DF-4F3E-B649-084581070051}" sibTransId="{7BCF42E0-09FE-41CD-A12E-41A55667E22B}"/>
    <dgm:cxn modelId="{435B32DE-2A6C-4304-8421-7F038E7680B2}" srcId="{258A345E-1293-4D00-86EA-372388371331}" destId="{8C7F2BEC-0B85-4CDE-9114-B0043B536AAB}" srcOrd="1" destOrd="0" parTransId="{00B7CCE0-EEFA-48A9-B066-1D82520494E7}" sibTransId="{0EDCF425-CE61-44B1-A0F2-9EE8A5DABD6D}"/>
    <dgm:cxn modelId="{B6ABE5C2-A888-4252-9C42-C75D3F0B8F8B}" type="presOf" srcId="{6BCF021F-AC44-4D5C-9581-DFB916A29BB8}" destId="{13D4B8E8-FCEC-40D8-8DBC-324E6ED3A04B}" srcOrd="0" destOrd="0" presId="urn:microsoft.com/office/officeart/2005/8/layout/orgChart1"/>
    <dgm:cxn modelId="{A8CA45F0-7922-44AA-84E6-C455A24D174E}" srcId="{CD233AE1-B786-45EA-B831-4C059BA29EAE}" destId="{258A345E-1293-4D00-86EA-372388371331}" srcOrd="0" destOrd="0" parTransId="{80424D3A-D557-43BD-A034-D68FF30A6093}" sibTransId="{BB5F9891-5899-44C2-AAC8-D58960563C83}"/>
    <dgm:cxn modelId="{9755CC11-FD02-496E-B1D6-E210763BF68E}" type="presParOf" srcId="{524AF7E8-A076-4EB7-AD1F-673B16A5CEB5}" destId="{6DEB9E55-A265-4844-A336-19C7A0A73B36}" srcOrd="0" destOrd="0" presId="urn:microsoft.com/office/officeart/2005/8/layout/orgChart1"/>
    <dgm:cxn modelId="{3C6E5ABB-161E-494D-88D3-0687FB78D8DF}" type="presParOf" srcId="{6DEB9E55-A265-4844-A336-19C7A0A73B36}" destId="{9A1BCEF4-08B2-4318-AF4C-7DC1351498CF}" srcOrd="0" destOrd="0" presId="urn:microsoft.com/office/officeart/2005/8/layout/orgChart1"/>
    <dgm:cxn modelId="{8565F164-C333-4367-B394-E029F0E51F4B}" type="presParOf" srcId="{9A1BCEF4-08B2-4318-AF4C-7DC1351498CF}" destId="{C6929872-55FC-4078-9141-BAE36ABC49A2}" srcOrd="0" destOrd="0" presId="urn:microsoft.com/office/officeart/2005/8/layout/orgChart1"/>
    <dgm:cxn modelId="{BD459EBD-0683-4415-BE0D-A2C5EEA6168C}" type="presParOf" srcId="{9A1BCEF4-08B2-4318-AF4C-7DC1351498CF}" destId="{D8CBF618-45C6-4554-8DDD-3B120805EADD}" srcOrd="1" destOrd="0" presId="urn:microsoft.com/office/officeart/2005/8/layout/orgChart1"/>
    <dgm:cxn modelId="{D495A0B5-2159-4BEE-9A0C-920CC05B3034}" type="presParOf" srcId="{6DEB9E55-A265-4844-A336-19C7A0A73B36}" destId="{4C3842D3-F0D4-40BD-8A6C-BCA9313C642F}" srcOrd="1" destOrd="0" presId="urn:microsoft.com/office/officeart/2005/8/layout/orgChart1"/>
    <dgm:cxn modelId="{391A12B9-8D0F-4B57-8665-C84EC5814901}" type="presParOf" srcId="{4C3842D3-F0D4-40BD-8A6C-BCA9313C642F}" destId="{B371B987-CAA3-415A-829F-ABB92A59FC61}" srcOrd="0" destOrd="0" presId="urn:microsoft.com/office/officeart/2005/8/layout/orgChart1"/>
    <dgm:cxn modelId="{54B6EDBE-D51D-43AE-BE4C-D3233244952B}" type="presParOf" srcId="{4C3842D3-F0D4-40BD-8A6C-BCA9313C642F}" destId="{051D4BCF-F577-44AB-9606-64F839F7BD6B}" srcOrd="1" destOrd="0" presId="urn:microsoft.com/office/officeart/2005/8/layout/orgChart1"/>
    <dgm:cxn modelId="{B1FA0CD4-32CE-4299-B7E3-BDA7B7EC276D}" type="presParOf" srcId="{051D4BCF-F577-44AB-9606-64F839F7BD6B}" destId="{9754DFE2-E6DC-4B4D-B82A-4719A666D1CC}" srcOrd="0" destOrd="0" presId="urn:microsoft.com/office/officeart/2005/8/layout/orgChart1"/>
    <dgm:cxn modelId="{0C61B4CA-716D-476D-9DAA-CBFC84246E96}" type="presParOf" srcId="{9754DFE2-E6DC-4B4D-B82A-4719A666D1CC}" destId="{13D4B8E8-FCEC-40D8-8DBC-324E6ED3A04B}" srcOrd="0" destOrd="0" presId="urn:microsoft.com/office/officeart/2005/8/layout/orgChart1"/>
    <dgm:cxn modelId="{B3B3B98B-7692-421F-B4D7-0F219EE4726F}" type="presParOf" srcId="{9754DFE2-E6DC-4B4D-B82A-4719A666D1CC}" destId="{9A65F2E7-5957-4288-B24B-B28B029869E3}" srcOrd="1" destOrd="0" presId="urn:microsoft.com/office/officeart/2005/8/layout/orgChart1"/>
    <dgm:cxn modelId="{11EAA0B7-8BE1-413C-929A-6824C78D8015}" type="presParOf" srcId="{051D4BCF-F577-44AB-9606-64F839F7BD6B}" destId="{45C11E5F-0A87-45A4-8430-3B6D71BA7AEF}" srcOrd="1" destOrd="0" presId="urn:microsoft.com/office/officeart/2005/8/layout/orgChart1"/>
    <dgm:cxn modelId="{8D4E272F-6A9F-417A-9FE6-68366ADC2304}" type="presParOf" srcId="{051D4BCF-F577-44AB-9606-64F839F7BD6B}" destId="{D6C226D1-5905-4B8B-9DDA-B8E0C675926A}" srcOrd="2" destOrd="0" presId="urn:microsoft.com/office/officeart/2005/8/layout/orgChart1"/>
    <dgm:cxn modelId="{CE3F3B66-96DA-4C1D-9014-DCFDFA6B94C9}" type="presParOf" srcId="{4C3842D3-F0D4-40BD-8A6C-BCA9313C642F}" destId="{80ED5289-A097-44B7-A86B-9B7FCDF7B014}" srcOrd="2" destOrd="0" presId="urn:microsoft.com/office/officeart/2005/8/layout/orgChart1"/>
    <dgm:cxn modelId="{51959163-1302-4DC8-B7AC-BC459C65D9A5}" type="presParOf" srcId="{4C3842D3-F0D4-40BD-8A6C-BCA9313C642F}" destId="{7811C8AD-5E30-43E0-81F6-1B42FEAE12E9}" srcOrd="3" destOrd="0" presId="urn:microsoft.com/office/officeart/2005/8/layout/orgChart1"/>
    <dgm:cxn modelId="{55F241EE-1392-4DCD-801F-7CF178B1F764}" type="presParOf" srcId="{7811C8AD-5E30-43E0-81F6-1B42FEAE12E9}" destId="{5AE928F7-C569-468C-A5FA-AB10632FEB88}" srcOrd="0" destOrd="0" presId="urn:microsoft.com/office/officeart/2005/8/layout/orgChart1"/>
    <dgm:cxn modelId="{5DAF8BD6-DFC4-4E25-A439-D249DBB746C1}" type="presParOf" srcId="{5AE928F7-C569-468C-A5FA-AB10632FEB88}" destId="{867A49FE-BF17-438D-9826-E094C6CD868A}" srcOrd="0" destOrd="0" presId="urn:microsoft.com/office/officeart/2005/8/layout/orgChart1"/>
    <dgm:cxn modelId="{92C48F50-DB4B-4639-A228-C8A8F41A7FF4}" type="presParOf" srcId="{5AE928F7-C569-468C-A5FA-AB10632FEB88}" destId="{CC780487-E548-4B2F-81B9-12032837D58F}" srcOrd="1" destOrd="0" presId="urn:microsoft.com/office/officeart/2005/8/layout/orgChart1"/>
    <dgm:cxn modelId="{A9C7A5E5-59D5-4F7E-8C05-3B0BB5C79C4C}" type="presParOf" srcId="{7811C8AD-5E30-43E0-81F6-1B42FEAE12E9}" destId="{048887D5-22B4-43D9-B683-FD47098A3124}" srcOrd="1" destOrd="0" presId="urn:microsoft.com/office/officeart/2005/8/layout/orgChart1"/>
    <dgm:cxn modelId="{CAF3D8DD-5362-4E90-8A72-B5D8AAA4FBEF}" type="presParOf" srcId="{7811C8AD-5E30-43E0-81F6-1B42FEAE12E9}" destId="{82735EAF-6011-4718-9B16-1A9F00E1BAFB}" srcOrd="2" destOrd="0" presId="urn:microsoft.com/office/officeart/2005/8/layout/orgChart1"/>
    <dgm:cxn modelId="{1B9FABCE-A691-4926-8EAA-BFBEADE51CC5}" type="presParOf" srcId="{4C3842D3-F0D4-40BD-8A6C-BCA9313C642F}" destId="{A09A4CFD-8229-4209-9CC4-111BD206C05C}" srcOrd="4" destOrd="0" presId="urn:microsoft.com/office/officeart/2005/8/layout/orgChart1"/>
    <dgm:cxn modelId="{DC3F35E0-A379-4FEA-BDC0-457AB1F5C111}" type="presParOf" srcId="{4C3842D3-F0D4-40BD-8A6C-BCA9313C642F}" destId="{61B23CCF-E67C-4E86-9B66-AE3A543DD34E}" srcOrd="5" destOrd="0" presId="urn:microsoft.com/office/officeart/2005/8/layout/orgChart1"/>
    <dgm:cxn modelId="{AEB075DD-2C8B-4299-B26D-1CFFDDE4F1D2}" type="presParOf" srcId="{61B23CCF-E67C-4E86-9B66-AE3A543DD34E}" destId="{3F48CD82-6FB7-4A0B-85CC-FE309544132F}" srcOrd="0" destOrd="0" presId="urn:microsoft.com/office/officeart/2005/8/layout/orgChart1"/>
    <dgm:cxn modelId="{ECB8CC3A-53E6-4BC3-A432-4460C382DF71}" type="presParOf" srcId="{3F48CD82-6FB7-4A0B-85CC-FE309544132F}" destId="{F1E3AF71-1BFE-4E5E-903B-303B2697918B}" srcOrd="0" destOrd="0" presId="urn:microsoft.com/office/officeart/2005/8/layout/orgChart1"/>
    <dgm:cxn modelId="{5262C7D3-90AE-4B09-B779-77295E0A5341}" type="presParOf" srcId="{3F48CD82-6FB7-4A0B-85CC-FE309544132F}" destId="{C712506B-8819-4D69-A564-47796274BFC0}" srcOrd="1" destOrd="0" presId="urn:microsoft.com/office/officeart/2005/8/layout/orgChart1"/>
    <dgm:cxn modelId="{C0A90891-8493-4505-AE54-B208487C7EDD}" type="presParOf" srcId="{61B23CCF-E67C-4E86-9B66-AE3A543DD34E}" destId="{18A24618-3F3D-40A5-A946-2052272FF46F}" srcOrd="1" destOrd="0" presId="urn:microsoft.com/office/officeart/2005/8/layout/orgChart1"/>
    <dgm:cxn modelId="{9C42F554-54C6-49D3-8B1B-64081C2B88F1}" type="presParOf" srcId="{61B23CCF-E67C-4E86-9B66-AE3A543DD34E}" destId="{6B1E0EDE-546B-4E90-A764-F685F1C63225}" srcOrd="2" destOrd="0" presId="urn:microsoft.com/office/officeart/2005/8/layout/orgChart1"/>
    <dgm:cxn modelId="{83703074-E17F-423F-B49C-0F543D921277}" type="presParOf" srcId="{6DEB9E55-A265-4844-A336-19C7A0A73B36}" destId="{AF7C87D8-14FF-4888-BB19-784B9F3311C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D233AE1-B786-45EA-B831-4C059BA29EAE}" type="doc">
      <dgm:prSet loTypeId="urn:microsoft.com/office/officeart/2005/8/layout/orgChart1" loCatId="hierarchy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58A345E-1293-4D00-86EA-372388371331}">
      <dgm:prSet phldrT="[Текст]" custT="1"/>
      <dgm:spPr/>
      <dgm:t>
        <a:bodyPr/>
        <a:lstStyle/>
        <a:p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2) На развитие экономики 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сумму 3 970,0 тыс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. руб</a:t>
          </a:r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80424D3A-D557-43BD-A034-D68FF30A6093}" type="parTrans" cxnId="{A8CA45F0-7922-44AA-84E6-C455A24D174E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5F9891-5899-44C2-AAC8-D58960563C83}" type="sibTrans" cxnId="{A8CA45F0-7922-44AA-84E6-C455A24D174E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CF021F-AC44-4D5C-9581-DFB916A29BB8}">
      <dgm:prSet phldrT="[Текст]" custT="1"/>
      <dgm:spPr/>
      <dgm:t>
        <a:bodyPr bIns="0" anchor="ctr" anchorCtr="1"/>
        <a:lstStyle/>
        <a:p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малого и среднего предпринимательства </a:t>
          </a:r>
          <a:b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- 1 550,0 </a:t>
          </a:r>
          <a:r>
            <a:rPr lang="ru-RU" sz="11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8155E1-FC34-4735-8BDE-3593C31588B4}" type="parTrans" cxnId="{13204258-2199-4F54-B08E-ACECB5EF1B24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FACBAE-549F-4395-8D71-3F3E74208585}" type="sibTrans" cxnId="{13204258-2199-4F54-B08E-ACECB5EF1B24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7F2BEC-0B85-4CDE-9114-B0043B536AAB}">
      <dgm:prSet phldrT="[Текст]" custT="1"/>
      <dgm:spPr/>
      <dgm:t>
        <a:bodyPr anchor="ctr" anchorCtr="1"/>
        <a:lstStyle/>
        <a:p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с/хозяйства и регулирования рынков сельскохозяйственной продукции, сырья и продовольствия </a:t>
          </a: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– 1 500,0 </a:t>
          </a:r>
          <a:r>
            <a:rPr lang="ru-RU" sz="11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B7CCE0-EEFA-48A9-B066-1D82520494E7}" type="parTrans" cxnId="{435B32DE-2A6C-4304-8421-7F038E7680B2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DCF425-CE61-44B1-A0F2-9EE8A5DABD6D}" type="sibTrans" cxnId="{435B32DE-2A6C-4304-8421-7F038E7680B2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4AF7E8-A076-4EB7-AD1F-673B16A5CEB5}" type="pres">
      <dgm:prSet presAssocID="{CD233AE1-B786-45EA-B831-4C059BA29EA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DEB9E55-A265-4844-A336-19C7A0A73B36}" type="pres">
      <dgm:prSet presAssocID="{258A345E-1293-4D00-86EA-372388371331}" presName="hierRoot1" presStyleCnt="0">
        <dgm:presLayoutVars>
          <dgm:hierBranch val="init"/>
        </dgm:presLayoutVars>
      </dgm:prSet>
      <dgm:spPr/>
    </dgm:pt>
    <dgm:pt modelId="{9A1BCEF4-08B2-4318-AF4C-7DC1351498CF}" type="pres">
      <dgm:prSet presAssocID="{258A345E-1293-4D00-86EA-372388371331}" presName="rootComposite1" presStyleCnt="0"/>
      <dgm:spPr/>
    </dgm:pt>
    <dgm:pt modelId="{C6929872-55FC-4078-9141-BAE36ABC49A2}" type="pres">
      <dgm:prSet presAssocID="{258A345E-1293-4D00-86EA-372388371331}" presName="rootText1" presStyleLbl="node0" presStyleIdx="0" presStyleCnt="1" custScaleX="409899" custScaleY="44995" custLinFactNeighborX="-2950" custLinFactNeighborY="-3378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D8CBF618-45C6-4554-8DDD-3B120805EADD}" type="pres">
      <dgm:prSet presAssocID="{258A345E-1293-4D00-86EA-372388371331}" presName="rootConnector1" presStyleLbl="node1" presStyleIdx="0" presStyleCnt="0"/>
      <dgm:spPr/>
      <dgm:t>
        <a:bodyPr/>
        <a:lstStyle/>
        <a:p>
          <a:endParaRPr lang="ru-RU"/>
        </a:p>
      </dgm:t>
    </dgm:pt>
    <dgm:pt modelId="{4C3842D3-F0D4-40BD-8A6C-BCA9313C642F}" type="pres">
      <dgm:prSet presAssocID="{258A345E-1293-4D00-86EA-372388371331}" presName="hierChild2" presStyleCnt="0"/>
      <dgm:spPr/>
    </dgm:pt>
    <dgm:pt modelId="{B371B987-CAA3-415A-829F-ABB92A59FC61}" type="pres">
      <dgm:prSet presAssocID="{CC8155E1-FC34-4735-8BDE-3593C31588B4}" presName="Name37" presStyleLbl="parChTrans1D2" presStyleIdx="0" presStyleCnt="2"/>
      <dgm:spPr/>
      <dgm:t>
        <a:bodyPr/>
        <a:lstStyle/>
        <a:p>
          <a:endParaRPr lang="ru-RU"/>
        </a:p>
      </dgm:t>
    </dgm:pt>
    <dgm:pt modelId="{051D4BCF-F577-44AB-9606-64F839F7BD6B}" type="pres">
      <dgm:prSet presAssocID="{6BCF021F-AC44-4D5C-9581-DFB916A29BB8}" presName="hierRoot2" presStyleCnt="0">
        <dgm:presLayoutVars>
          <dgm:hierBranch val="init"/>
        </dgm:presLayoutVars>
      </dgm:prSet>
      <dgm:spPr/>
    </dgm:pt>
    <dgm:pt modelId="{9754DFE2-E6DC-4B4D-B82A-4719A666D1CC}" type="pres">
      <dgm:prSet presAssocID="{6BCF021F-AC44-4D5C-9581-DFB916A29BB8}" presName="rootComposite" presStyleCnt="0"/>
      <dgm:spPr/>
    </dgm:pt>
    <dgm:pt modelId="{13D4B8E8-FCEC-40D8-8DBC-324E6ED3A04B}" type="pres">
      <dgm:prSet presAssocID="{6BCF021F-AC44-4D5C-9581-DFB916A29BB8}" presName="rootText" presStyleLbl="node2" presStyleIdx="0" presStyleCnt="2" custScaleX="195982" custScaleY="62498" custLinFactNeighborX="-3407" custLinFactNeighborY="-19754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ru-RU"/>
        </a:p>
      </dgm:t>
    </dgm:pt>
    <dgm:pt modelId="{9A65F2E7-5957-4288-B24B-B28B029869E3}" type="pres">
      <dgm:prSet presAssocID="{6BCF021F-AC44-4D5C-9581-DFB916A29BB8}" presName="rootConnector" presStyleLbl="node2" presStyleIdx="0" presStyleCnt="2"/>
      <dgm:spPr/>
      <dgm:t>
        <a:bodyPr/>
        <a:lstStyle/>
        <a:p>
          <a:endParaRPr lang="ru-RU"/>
        </a:p>
      </dgm:t>
    </dgm:pt>
    <dgm:pt modelId="{45C11E5F-0A87-45A4-8430-3B6D71BA7AEF}" type="pres">
      <dgm:prSet presAssocID="{6BCF021F-AC44-4D5C-9581-DFB916A29BB8}" presName="hierChild4" presStyleCnt="0"/>
      <dgm:spPr/>
    </dgm:pt>
    <dgm:pt modelId="{D6C226D1-5905-4B8B-9DDA-B8E0C675926A}" type="pres">
      <dgm:prSet presAssocID="{6BCF021F-AC44-4D5C-9581-DFB916A29BB8}" presName="hierChild5" presStyleCnt="0"/>
      <dgm:spPr/>
    </dgm:pt>
    <dgm:pt modelId="{80ED5289-A097-44B7-A86B-9B7FCDF7B014}" type="pres">
      <dgm:prSet presAssocID="{00B7CCE0-EEFA-48A9-B066-1D82520494E7}" presName="Name37" presStyleLbl="parChTrans1D2" presStyleIdx="1" presStyleCnt="2"/>
      <dgm:spPr/>
      <dgm:t>
        <a:bodyPr/>
        <a:lstStyle/>
        <a:p>
          <a:endParaRPr lang="ru-RU"/>
        </a:p>
      </dgm:t>
    </dgm:pt>
    <dgm:pt modelId="{7811C8AD-5E30-43E0-81F6-1B42FEAE12E9}" type="pres">
      <dgm:prSet presAssocID="{8C7F2BEC-0B85-4CDE-9114-B0043B536AAB}" presName="hierRoot2" presStyleCnt="0">
        <dgm:presLayoutVars>
          <dgm:hierBranch val="init"/>
        </dgm:presLayoutVars>
      </dgm:prSet>
      <dgm:spPr/>
    </dgm:pt>
    <dgm:pt modelId="{5AE928F7-C569-468C-A5FA-AB10632FEB88}" type="pres">
      <dgm:prSet presAssocID="{8C7F2BEC-0B85-4CDE-9114-B0043B536AAB}" presName="rootComposite" presStyleCnt="0"/>
      <dgm:spPr/>
    </dgm:pt>
    <dgm:pt modelId="{867A49FE-BF17-438D-9826-E094C6CD868A}" type="pres">
      <dgm:prSet presAssocID="{8C7F2BEC-0B85-4CDE-9114-B0043B536AAB}" presName="rootText" presStyleLbl="node2" presStyleIdx="1" presStyleCnt="2" custScaleX="287624" custScaleY="74930" custLinFactNeighborX="10792" custLinFactNeighborY="-19754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ru-RU"/>
        </a:p>
      </dgm:t>
    </dgm:pt>
    <dgm:pt modelId="{CC780487-E548-4B2F-81B9-12032837D58F}" type="pres">
      <dgm:prSet presAssocID="{8C7F2BEC-0B85-4CDE-9114-B0043B536AAB}" presName="rootConnector" presStyleLbl="node2" presStyleIdx="1" presStyleCnt="2"/>
      <dgm:spPr/>
      <dgm:t>
        <a:bodyPr/>
        <a:lstStyle/>
        <a:p>
          <a:endParaRPr lang="ru-RU"/>
        </a:p>
      </dgm:t>
    </dgm:pt>
    <dgm:pt modelId="{048887D5-22B4-43D9-B683-FD47098A3124}" type="pres">
      <dgm:prSet presAssocID="{8C7F2BEC-0B85-4CDE-9114-B0043B536AAB}" presName="hierChild4" presStyleCnt="0"/>
      <dgm:spPr/>
    </dgm:pt>
    <dgm:pt modelId="{82735EAF-6011-4718-9B16-1A9F00E1BAFB}" type="pres">
      <dgm:prSet presAssocID="{8C7F2BEC-0B85-4CDE-9114-B0043B536AAB}" presName="hierChild5" presStyleCnt="0"/>
      <dgm:spPr/>
    </dgm:pt>
    <dgm:pt modelId="{AF7C87D8-14FF-4888-BB19-784B9F3311C3}" type="pres">
      <dgm:prSet presAssocID="{258A345E-1293-4D00-86EA-372388371331}" presName="hierChild3" presStyleCnt="0"/>
      <dgm:spPr/>
    </dgm:pt>
  </dgm:ptLst>
  <dgm:cxnLst>
    <dgm:cxn modelId="{9000CF13-8407-4ECE-8571-3607FAFAB76E}" type="presOf" srcId="{CD233AE1-B786-45EA-B831-4C059BA29EAE}" destId="{524AF7E8-A076-4EB7-AD1F-673B16A5CEB5}" srcOrd="0" destOrd="0" presId="urn:microsoft.com/office/officeart/2005/8/layout/orgChart1"/>
    <dgm:cxn modelId="{A368D5CA-7FB1-4CCD-B85C-2856478860D4}" type="presOf" srcId="{8C7F2BEC-0B85-4CDE-9114-B0043B536AAB}" destId="{867A49FE-BF17-438D-9826-E094C6CD868A}" srcOrd="0" destOrd="0" presId="urn:microsoft.com/office/officeart/2005/8/layout/orgChart1"/>
    <dgm:cxn modelId="{D2E208C5-8589-4C81-96FF-23B0C079286C}" type="presOf" srcId="{CC8155E1-FC34-4735-8BDE-3593C31588B4}" destId="{B371B987-CAA3-415A-829F-ABB92A59FC61}" srcOrd="0" destOrd="0" presId="urn:microsoft.com/office/officeart/2005/8/layout/orgChart1"/>
    <dgm:cxn modelId="{22D532D7-6202-4611-BD9C-41DADB0DE170}" type="presOf" srcId="{258A345E-1293-4D00-86EA-372388371331}" destId="{C6929872-55FC-4078-9141-BAE36ABC49A2}" srcOrd="0" destOrd="0" presId="urn:microsoft.com/office/officeart/2005/8/layout/orgChart1"/>
    <dgm:cxn modelId="{6D65E92B-876D-4BF5-AE53-654F486003E6}" type="presOf" srcId="{258A345E-1293-4D00-86EA-372388371331}" destId="{D8CBF618-45C6-4554-8DDD-3B120805EADD}" srcOrd="1" destOrd="0" presId="urn:microsoft.com/office/officeart/2005/8/layout/orgChart1"/>
    <dgm:cxn modelId="{FBCE646E-173A-409A-B18D-E144A8A95117}" type="presOf" srcId="{6BCF021F-AC44-4D5C-9581-DFB916A29BB8}" destId="{13D4B8E8-FCEC-40D8-8DBC-324E6ED3A04B}" srcOrd="0" destOrd="0" presId="urn:microsoft.com/office/officeart/2005/8/layout/orgChart1"/>
    <dgm:cxn modelId="{E2400A54-AB13-4B50-83B7-CC5A54BDD3A5}" type="presOf" srcId="{8C7F2BEC-0B85-4CDE-9114-B0043B536AAB}" destId="{CC780487-E548-4B2F-81B9-12032837D58F}" srcOrd="1" destOrd="0" presId="urn:microsoft.com/office/officeart/2005/8/layout/orgChart1"/>
    <dgm:cxn modelId="{13204258-2199-4F54-B08E-ACECB5EF1B24}" srcId="{258A345E-1293-4D00-86EA-372388371331}" destId="{6BCF021F-AC44-4D5C-9581-DFB916A29BB8}" srcOrd="0" destOrd="0" parTransId="{CC8155E1-FC34-4735-8BDE-3593C31588B4}" sibTransId="{31FACBAE-549F-4395-8D71-3F3E74208585}"/>
    <dgm:cxn modelId="{8C75C09C-1140-47D7-A905-0B320202135B}" type="presOf" srcId="{6BCF021F-AC44-4D5C-9581-DFB916A29BB8}" destId="{9A65F2E7-5957-4288-B24B-B28B029869E3}" srcOrd="1" destOrd="0" presId="urn:microsoft.com/office/officeart/2005/8/layout/orgChart1"/>
    <dgm:cxn modelId="{435B32DE-2A6C-4304-8421-7F038E7680B2}" srcId="{258A345E-1293-4D00-86EA-372388371331}" destId="{8C7F2BEC-0B85-4CDE-9114-B0043B536AAB}" srcOrd="1" destOrd="0" parTransId="{00B7CCE0-EEFA-48A9-B066-1D82520494E7}" sibTransId="{0EDCF425-CE61-44B1-A0F2-9EE8A5DABD6D}"/>
    <dgm:cxn modelId="{A8CA45F0-7922-44AA-84E6-C455A24D174E}" srcId="{CD233AE1-B786-45EA-B831-4C059BA29EAE}" destId="{258A345E-1293-4D00-86EA-372388371331}" srcOrd="0" destOrd="0" parTransId="{80424D3A-D557-43BD-A034-D68FF30A6093}" sibTransId="{BB5F9891-5899-44C2-AAC8-D58960563C83}"/>
    <dgm:cxn modelId="{EC64D66B-02CA-4D80-961F-82B37E920294}" type="presOf" srcId="{00B7CCE0-EEFA-48A9-B066-1D82520494E7}" destId="{80ED5289-A097-44B7-A86B-9B7FCDF7B014}" srcOrd="0" destOrd="0" presId="urn:microsoft.com/office/officeart/2005/8/layout/orgChart1"/>
    <dgm:cxn modelId="{B9ACF9C2-24C9-498F-8FF6-0D5B78428324}" type="presParOf" srcId="{524AF7E8-A076-4EB7-AD1F-673B16A5CEB5}" destId="{6DEB9E55-A265-4844-A336-19C7A0A73B36}" srcOrd="0" destOrd="0" presId="urn:microsoft.com/office/officeart/2005/8/layout/orgChart1"/>
    <dgm:cxn modelId="{15B19FAF-0BD0-493A-A016-72A47DE00789}" type="presParOf" srcId="{6DEB9E55-A265-4844-A336-19C7A0A73B36}" destId="{9A1BCEF4-08B2-4318-AF4C-7DC1351498CF}" srcOrd="0" destOrd="0" presId="urn:microsoft.com/office/officeart/2005/8/layout/orgChart1"/>
    <dgm:cxn modelId="{531D755A-3B6E-4ACA-91B6-DD86E35E4DEA}" type="presParOf" srcId="{9A1BCEF4-08B2-4318-AF4C-7DC1351498CF}" destId="{C6929872-55FC-4078-9141-BAE36ABC49A2}" srcOrd="0" destOrd="0" presId="urn:microsoft.com/office/officeart/2005/8/layout/orgChart1"/>
    <dgm:cxn modelId="{04199321-52EC-4D34-854E-FF391F45B582}" type="presParOf" srcId="{9A1BCEF4-08B2-4318-AF4C-7DC1351498CF}" destId="{D8CBF618-45C6-4554-8DDD-3B120805EADD}" srcOrd="1" destOrd="0" presId="urn:microsoft.com/office/officeart/2005/8/layout/orgChart1"/>
    <dgm:cxn modelId="{D866A2F7-1C6E-4373-ABB5-8D5A17CBA76B}" type="presParOf" srcId="{6DEB9E55-A265-4844-A336-19C7A0A73B36}" destId="{4C3842D3-F0D4-40BD-8A6C-BCA9313C642F}" srcOrd="1" destOrd="0" presId="urn:microsoft.com/office/officeart/2005/8/layout/orgChart1"/>
    <dgm:cxn modelId="{4DE46FC2-547A-452A-8A56-9CAF8E7A3AA2}" type="presParOf" srcId="{4C3842D3-F0D4-40BD-8A6C-BCA9313C642F}" destId="{B371B987-CAA3-415A-829F-ABB92A59FC61}" srcOrd="0" destOrd="0" presId="urn:microsoft.com/office/officeart/2005/8/layout/orgChart1"/>
    <dgm:cxn modelId="{C5AD7ED1-6C17-48A0-BC27-3149DBFF347B}" type="presParOf" srcId="{4C3842D3-F0D4-40BD-8A6C-BCA9313C642F}" destId="{051D4BCF-F577-44AB-9606-64F839F7BD6B}" srcOrd="1" destOrd="0" presId="urn:microsoft.com/office/officeart/2005/8/layout/orgChart1"/>
    <dgm:cxn modelId="{18523DFD-0AD0-4DE4-BDEC-24D91C333965}" type="presParOf" srcId="{051D4BCF-F577-44AB-9606-64F839F7BD6B}" destId="{9754DFE2-E6DC-4B4D-B82A-4719A666D1CC}" srcOrd="0" destOrd="0" presId="urn:microsoft.com/office/officeart/2005/8/layout/orgChart1"/>
    <dgm:cxn modelId="{1C1E8D63-6E8E-4D48-9826-CFC8CC3BB6D8}" type="presParOf" srcId="{9754DFE2-E6DC-4B4D-B82A-4719A666D1CC}" destId="{13D4B8E8-FCEC-40D8-8DBC-324E6ED3A04B}" srcOrd="0" destOrd="0" presId="urn:microsoft.com/office/officeart/2005/8/layout/orgChart1"/>
    <dgm:cxn modelId="{C6D6B2D2-6D1C-4CA6-B56B-8DDDCA31ACA5}" type="presParOf" srcId="{9754DFE2-E6DC-4B4D-B82A-4719A666D1CC}" destId="{9A65F2E7-5957-4288-B24B-B28B029869E3}" srcOrd="1" destOrd="0" presId="urn:microsoft.com/office/officeart/2005/8/layout/orgChart1"/>
    <dgm:cxn modelId="{805868A0-54F9-4224-92DD-65C853B271D8}" type="presParOf" srcId="{051D4BCF-F577-44AB-9606-64F839F7BD6B}" destId="{45C11E5F-0A87-45A4-8430-3B6D71BA7AEF}" srcOrd="1" destOrd="0" presId="urn:microsoft.com/office/officeart/2005/8/layout/orgChart1"/>
    <dgm:cxn modelId="{57A013D5-FD6F-4619-B3E5-18AAA6DBC9E6}" type="presParOf" srcId="{051D4BCF-F577-44AB-9606-64F839F7BD6B}" destId="{D6C226D1-5905-4B8B-9DDA-B8E0C675926A}" srcOrd="2" destOrd="0" presId="urn:microsoft.com/office/officeart/2005/8/layout/orgChart1"/>
    <dgm:cxn modelId="{998FC8DB-13A9-459F-9DE0-70B3CBA50EC6}" type="presParOf" srcId="{4C3842D3-F0D4-40BD-8A6C-BCA9313C642F}" destId="{80ED5289-A097-44B7-A86B-9B7FCDF7B014}" srcOrd="2" destOrd="0" presId="urn:microsoft.com/office/officeart/2005/8/layout/orgChart1"/>
    <dgm:cxn modelId="{AB4A3599-528F-4D25-8573-390D0DB99F62}" type="presParOf" srcId="{4C3842D3-F0D4-40BD-8A6C-BCA9313C642F}" destId="{7811C8AD-5E30-43E0-81F6-1B42FEAE12E9}" srcOrd="3" destOrd="0" presId="urn:microsoft.com/office/officeart/2005/8/layout/orgChart1"/>
    <dgm:cxn modelId="{DA4BBC0C-0542-4AF9-B267-3AB1C26B33DE}" type="presParOf" srcId="{7811C8AD-5E30-43E0-81F6-1B42FEAE12E9}" destId="{5AE928F7-C569-468C-A5FA-AB10632FEB88}" srcOrd="0" destOrd="0" presId="urn:microsoft.com/office/officeart/2005/8/layout/orgChart1"/>
    <dgm:cxn modelId="{1350CDDB-0DE6-4EF7-AFCB-D1793E8DB30F}" type="presParOf" srcId="{5AE928F7-C569-468C-A5FA-AB10632FEB88}" destId="{867A49FE-BF17-438D-9826-E094C6CD868A}" srcOrd="0" destOrd="0" presId="urn:microsoft.com/office/officeart/2005/8/layout/orgChart1"/>
    <dgm:cxn modelId="{297F9134-C38E-40D8-89C5-D0234B2B49EB}" type="presParOf" srcId="{5AE928F7-C569-468C-A5FA-AB10632FEB88}" destId="{CC780487-E548-4B2F-81B9-12032837D58F}" srcOrd="1" destOrd="0" presId="urn:microsoft.com/office/officeart/2005/8/layout/orgChart1"/>
    <dgm:cxn modelId="{44E92ECF-1C99-4C0C-BE3D-600CC27A2A3D}" type="presParOf" srcId="{7811C8AD-5E30-43E0-81F6-1B42FEAE12E9}" destId="{048887D5-22B4-43D9-B683-FD47098A3124}" srcOrd="1" destOrd="0" presId="urn:microsoft.com/office/officeart/2005/8/layout/orgChart1"/>
    <dgm:cxn modelId="{F765FAFA-9652-4C03-A57D-8CE302CC0CD3}" type="presParOf" srcId="{7811C8AD-5E30-43E0-81F6-1B42FEAE12E9}" destId="{82735EAF-6011-4718-9B16-1A9F00E1BAFB}" srcOrd="2" destOrd="0" presId="urn:microsoft.com/office/officeart/2005/8/layout/orgChart1"/>
    <dgm:cxn modelId="{0F9E3D8A-25FF-4711-AD82-D4B47AC8E0DC}" type="presParOf" srcId="{6DEB9E55-A265-4844-A336-19C7A0A73B36}" destId="{AF7C87D8-14FF-4888-BB19-784B9F3311C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D233AE1-B786-45EA-B831-4C059BA29EAE}" type="doc">
      <dgm:prSet loTypeId="urn:microsoft.com/office/officeart/2005/8/layout/orgChart1" loCatId="hierarchy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58A345E-1293-4D00-86EA-372388371331}">
      <dgm:prSet phldrT="[Текст]" custT="1"/>
      <dgm:spPr/>
      <dgm:t>
        <a:bodyPr/>
        <a:lstStyle/>
        <a:p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3) На благоустройство сельских территорий 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сумму 1 186,0 тыс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. руб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., из них:</a:t>
          </a:r>
        </a:p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трудоустройство безработных граждан – 696,4 </a:t>
          </a:r>
          <a:r>
            <a:rPr lang="ru-RU" sz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</a:p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обустройство автобусной остановки в центре села Нившера – 300,0 </a:t>
          </a:r>
          <a:r>
            <a:rPr lang="ru-RU" sz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тыс.рубрей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</a:p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установка светодиодных светильников уличного освещения в </a:t>
          </a:r>
          <a:r>
            <a:rPr lang="ru-RU" sz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с.Корткерос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189,6 </a:t>
          </a:r>
          <a:r>
            <a:rPr lang="ru-RU" sz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424D3A-D557-43BD-A034-D68FF30A6093}" type="parTrans" cxnId="{A8CA45F0-7922-44AA-84E6-C455A24D174E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5F9891-5899-44C2-AAC8-D58960563C83}" type="sibTrans" cxnId="{A8CA45F0-7922-44AA-84E6-C455A24D174E}">
      <dgm:prSet/>
      <dgm:spPr/>
      <dgm:t>
        <a:bodyPr/>
        <a:lstStyle/>
        <a:p>
          <a:endParaRPr lang="ru-RU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4AF7E8-A076-4EB7-AD1F-673B16A5CEB5}" type="pres">
      <dgm:prSet presAssocID="{CD233AE1-B786-45EA-B831-4C059BA29EA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DEB9E55-A265-4844-A336-19C7A0A73B36}" type="pres">
      <dgm:prSet presAssocID="{258A345E-1293-4D00-86EA-372388371331}" presName="hierRoot1" presStyleCnt="0">
        <dgm:presLayoutVars>
          <dgm:hierBranch val="init"/>
        </dgm:presLayoutVars>
      </dgm:prSet>
      <dgm:spPr/>
    </dgm:pt>
    <dgm:pt modelId="{9A1BCEF4-08B2-4318-AF4C-7DC1351498CF}" type="pres">
      <dgm:prSet presAssocID="{258A345E-1293-4D00-86EA-372388371331}" presName="rootComposite1" presStyleCnt="0"/>
      <dgm:spPr/>
    </dgm:pt>
    <dgm:pt modelId="{C6929872-55FC-4078-9141-BAE36ABC49A2}" type="pres">
      <dgm:prSet presAssocID="{258A345E-1293-4D00-86EA-372388371331}" presName="rootText1" presStyleLbl="node0" presStyleIdx="0" presStyleCnt="1" custScaleX="601248" custScaleY="144636" custLinFactNeighborX="-552" custLinFactNeighborY="5765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D8CBF618-45C6-4554-8DDD-3B120805EADD}" type="pres">
      <dgm:prSet presAssocID="{258A345E-1293-4D00-86EA-372388371331}" presName="rootConnector1" presStyleLbl="node1" presStyleIdx="0" presStyleCnt="0"/>
      <dgm:spPr/>
      <dgm:t>
        <a:bodyPr/>
        <a:lstStyle/>
        <a:p>
          <a:endParaRPr lang="ru-RU"/>
        </a:p>
      </dgm:t>
    </dgm:pt>
    <dgm:pt modelId="{4C3842D3-F0D4-40BD-8A6C-BCA9313C642F}" type="pres">
      <dgm:prSet presAssocID="{258A345E-1293-4D00-86EA-372388371331}" presName="hierChild2" presStyleCnt="0"/>
      <dgm:spPr/>
    </dgm:pt>
    <dgm:pt modelId="{AF7C87D8-14FF-4888-BB19-784B9F3311C3}" type="pres">
      <dgm:prSet presAssocID="{258A345E-1293-4D00-86EA-372388371331}" presName="hierChild3" presStyleCnt="0"/>
      <dgm:spPr/>
    </dgm:pt>
  </dgm:ptLst>
  <dgm:cxnLst>
    <dgm:cxn modelId="{A8CA45F0-7922-44AA-84E6-C455A24D174E}" srcId="{CD233AE1-B786-45EA-B831-4C059BA29EAE}" destId="{258A345E-1293-4D00-86EA-372388371331}" srcOrd="0" destOrd="0" parTransId="{80424D3A-D557-43BD-A034-D68FF30A6093}" sibTransId="{BB5F9891-5899-44C2-AAC8-D58960563C83}"/>
    <dgm:cxn modelId="{016B4AEF-3A75-42DA-8140-B723BAEFD5FB}" type="presOf" srcId="{258A345E-1293-4D00-86EA-372388371331}" destId="{C6929872-55FC-4078-9141-BAE36ABC49A2}" srcOrd="0" destOrd="0" presId="urn:microsoft.com/office/officeart/2005/8/layout/orgChart1"/>
    <dgm:cxn modelId="{4C7613E2-1443-4C16-8434-9F89E02655FB}" type="presOf" srcId="{258A345E-1293-4D00-86EA-372388371331}" destId="{D8CBF618-45C6-4554-8DDD-3B120805EADD}" srcOrd="1" destOrd="0" presId="urn:microsoft.com/office/officeart/2005/8/layout/orgChart1"/>
    <dgm:cxn modelId="{AE6834D1-609D-4930-829D-0511ED4B08A8}" type="presOf" srcId="{CD233AE1-B786-45EA-B831-4C059BA29EAE}" destId="{524AF7E8-A076-4EB7-AD1F-673B16A5CEB5}" srcOrd="0" destOrd="0" presId="urn:microsoft.com/office/officeart/2005/8/layout/orgChart1"/>
    <dgm:cxn modelId="{E4765E21-181A-4B1B-B7D2-32EEEC55C001}" type="presParOf" srcId="{524AF7E8-A076-4EB7-AD1F-673B16A5CEB5}" destId="{6DEB9E55-A265-4844-A336-19C7A0A73B36}" srcOrd="0" destOrd="0" presId="urn:microsoft.com/office/officeart/2005/8/layout/orgChart1"/>
    <dgm:cxn modelId="{1AA7B06B-213F-4875-A7F1-42A733E564D9}" type="presParOf" srcId="{6DEB9E55-A265-4844-A336-19C7A0A73B36}" destId="{9A1BCEF4-08B2-4318-AF4C-7DC1351498CF}" srcOrd="0" destOrd="0" presId="urn:microsoft.com/office/officeart/2005/8/layout/orgChart1"/>
    <dgm:cxn modelId="{11B5FB3E-7FDE-457B-B572-0C0B82A3D1C0}" type="presParOf" srcId="{9A1BCEF4-08B2-4318-AF4C-7DC1351498CF}" destId="{C6929872-55FC-4078-9141-BAE36ABC49A2}" srcOrd="0" destOrd="0" presId="urn:microsoft.com/office/officeart/2005/8/layout/orgChart1"/>
    <dgm:cxn modelId="{E335EB6C-1A75-4B17-B586-CE206E957538}" type="presParOf" srcId="{9A1BCEF4-08B2-4318-AF4C-7DC1351498CF}" destId="{D8CBF618-45C6-4554-8DDD-3B120805EADD}" srcOrd="1" destOrd="0" presId="urn:microsoft.com/office/officeart/2005/8/layout/orgChart1"/>
    <dgm:cxn modelId="{BB8D916F-E274-4732-9F01-D7313ACA68E2}" type="presParOf" srcId="{6DEB9E55-A265-4844-A336-19C7A0A73B36}" destId="{4C3842D3-F0D4-40BD-8A6C-BCA9313C642F}" srcOrd="1" destOrd="0" presId="urn:microsoft.com/office/officeart/2005/8/layout/orgChart1"/>
    <dgm:cxn modelId="{5B4E839E-ADD3-4F3C-933C-7DE15C9870C4}" type="presParOf" srcId="{6DEB9E55-A265-4844-A336-19C7A0A73B36}" destId="{AF7C87D8-14FF-4888-BB19-784B9F3311C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0.52555</cdr:x>
      <cdr:y>0.57642</cdr:y>
    </cdr:from>
    <cdr:to>
      <cdr:x>0.90323</cdr:x>
      <cdr:y>0.6766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173149" y="1328220"/>
          <a:ext cx="843075" cy="2308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>
          <a:spAutoFit/>
        </a:bodyPr>
        <a:lstStyle xmlns:a="http://schemas.openxmlformats.org/drawingml/2006/main"/>
        <a:p xmlns:a="http://schemas.openxmlformats.org/drawingml/2006/main">
          <a:r>
            <a:rPr lang="ru-RU" sz="900" b="1" dirty="0">
              <a:latin typeface="Bahnschrift SemiBold" panose="020B0502040204020203" pitchFamily="34" charset="0"/>
              <a:cs typeface="Times New Roman" panose="02020603050405020304" pitchFamily="18" charset="0"/>
            </a:rPr>
            <a:t>Субсидии</a:t>
          </a:r>
        </a:p>
      </cdr:txBody>
    </cdr:sp>
  </cdr:relSizeAnchor>
  <cdr:relSizeAnchor xmlns:cdr="http://schemas.openxmlformats.org/drawingml/2006/chartDrawing">
    <cdr:from>
      <cdr:x>0.12903</cdr:x>
      <cdr:y>0.57642</cdr:y>
    </cdr:from>
    <cdr:to>
      <cdr:x>0.5305</cdr:x>
      <cdr:y>0.6766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88032" y="1328220"/>
          <a:ext cx="896180" cy="2308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>
          <a:spAutoFit/>
        </a:bodyPr>
        <a:lstStyle xmlns:a="http://schemas.openxmlformats.org/drawingml/2006/main"/>
        <a:p xmlns:a="http://schemas.openxmlformats.org/drawingml/2006/main">
          <a:r>
            <a:rPr lang="ru-RU" sz="900" b="1" dirty="0">
              <a:latin typeface="Bahnschrift SemiBold" panose="020B0502040204020203" pitchFamily="34" charset="0"/>
              <a:cs typeface="Times New Roman" panose="02020603050405020304" pitchFamily="18" charset="0"/>
            </a:rPr>
            <a:t>Субвенции</a:t>
          </a:r>
        </a:p>
      </cdr:txBody>
    </cdr:sp>
  </cdr:relSizeAnchor>
  <cdr:relSizeAnchor xmlns:cdr="http://schemas.openxmlformats.org/drawingml/2006/chartDrawing">
    <cdr:from>
      <cdr:x>0.48861</cdr:x>
      <cdr:y>0.28265</cdr:y>
    </cdr:from>
    <cdr:to>
      <cdr:x>0.83073</cdr:x>
      <cdr:y>0.38283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090691" y="737700"/>
          <a:ext cx="763697" cy="2614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r>
            <a:rPr lang="ru-RU" sz="900" b="1" dirty="0">
              <a:latin typeface="Bahnschrift SemiBold" panose="020B0502040204020203" pitchFamily="34" charset="0"/>
              <a:cs typeface="Times New Roman" panose="02020603050405020304" pitchFamily="18" charset="0"/>
            </a:rPr>
            <a:t>Дотации</a:t>
          </a:r>
        </a:p>
      </cdr:txBody>
    </cdr:sp>
  </cdr:relSizeAnchor>
  <cdr:relSizeAnchor xmlns:cdr="http://schemas.openxmlformats.org/drawingml/2006/chartDrawing">
    <cdr:from>
      <cdr:x>0.3871</cdr:x>
      <cdr:y>0.01227</cdr:y>
    </cdr:from>
    <cdr:to>
      <cdr:x>0.83871</cdr:x>
      <cdr:y>0.17255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864097" y="28270"/>
          <a:ext cx="1008111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>
          <a:spAutoFit/>
        </a:bodyPr>
        <a:lstStyle xmlns:a="http://schemas.openxmlformats.org/drawingml/2006/main"/>
        <a:p xmlns:a="http://schemas.openxmlformats.org/drawingml/2006/main">
          <a:r>
            <a:rPr lang="ru-RU" sz="900" b="1" dirty="0">
              <a:latin typeface="Bahnschrift SemiBold" panose="020B0502040204020203" pitchFamily="34" charset="0"/>
              <a:cs typeface="Times New Roman" panose="02020603050405020304" pitchFamily="18" charset="0"/>
            </a:rPr>
            <a:t>Прочие</a:t>
          </a:r>
          <a:r>
            <a:rPr lang="ru-RU" sz="900" dirty="0">
              <a:latin typeface="Bahnschrift SemiBold" panose="020B0502040204020203" pitchFamily="34" charset="0"/>
              <a:cs typeface="Times New Roman" panose="02020603050405020304" pitchFamily="18" charset="0"/>
            </a:rPr>
            <a:t> </a:t>
          </a:r>
          <a:r>
            <a:rPr lang="ru-RU" sz="900" b="1" dirty="0">
              <a:latin typeface="Bahnschrift SemiBold" panose="020B0502040204020203" pitchFamily="34" charset="0"/>
              <a:cs typeface="Times New Roman" panose="02020603050405020304" pitchFamily="18" charset="0"/>
            </a:rPr>
            <a:t>безвозмездные</a:t>
          </a:r>
        </a:p>
      </cdr:txBody>
    </cdr:sp>
  </cdr:relSizeAnchor>
  <cdr:relSizeAnchor xmlns:cdr="http://schemas.openxmlformats.org/drawingml/2006/chartDrawing">
    <cdr:from>
      <cdr:x>0.19501</cdr:x>
      <cdr:y>0.26137</cdr:y>
    </cdr:from>
    <cdr:to>
      <cdr:x>0.55431</cdr:x>
      <cdr:y>0.36155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35307" y="682156"/>
          <a:ext cx="802061" cy="2614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 anchorCtr="0">
          <a:spAutoFit/>
        </a:bodyPr>
        <a:lstStyle xmlns:a="http://schemas.openxmlformats.org/drawingml/2006/main"/>
        <a:p xmlns:a="http://schemas.openxmlformats.org/drawingml/2006/main">
          <a:r>
            <a:rPr lang="ru-RU" sz="900" b="1" dirty="0">
              <a:solidFill>
                <a:schemeClr val="tx1"/>
              </a:solidFill>
              <a:latin typeface="Bahnschrift SemiBold" panose="020B0502040204020203" pitchFamily="34" charset="0"/>
              <a:cs typeface="Times New Roman" panose="02020603050405020304" pitchFamily="18" charset="0"/>
            </a:rPr>
            <a:t>Иные МБТ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0.82285</cdr:x>
      <cdr:y>0.70883</cdr:y>
    </cdr:from>
    <cdr:to>
      <cdr:x>0.89451</cdr:x>
      <cdr:y>0.7885</cdr:y>
    </cdr:to>
    <cdr:sp macro="" textlink="">
      <cdr:nvSpPr>
        <cdr:cNvPr id="2" name="Стрелка углом вверх 1"/>
        <cdr:cNvSpPr/>
      </cdr:nvSpPr>
      <cdr:spPr bwMode="auto">
        <a:xfrm xmlns:a="http://schemas.openxmlformats.org/drawingml/2006/main">
          <a:off x="4348255" y="1922098"/>
          <a:ext cx="378665" cy="216024"/>
        </a:xfrm>
        <a:prstGeom xmlns:a="http://schemas.openxmlformats.org/drawingml/2006/main" prst="bentUpArrow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0.7835</cdr:x>
      <cdr:y>0.12791</cdr:y>
    </cdr:from>
    <cdr:to>
      <cdr:x>0.80712</cdr:x>
      <cdr:y>0.16335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776192" y="519832"/>
          <a:ext cx="144016" cy="144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945659" cy="49797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6" y="1"/>
            <a:ext cx="2945659" cy="49797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3A5826-5357-4684-A2E7-8C6D1DEC94F6}" type="datetimeFigureOut">
              <a:rPr lang="ru-RU" smtClean="0"/>
              <a:t>30.04.2026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39838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6431"/>
            <a:ext cx="5438140" cy="39079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427077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6" y="9427077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77E52C-7F22-4E1B-8634-32273B78E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639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7E52C-7F22-4E1B-8634-32273B78EB6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233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7E52C-7F22-4E1B-8634-32273B78EB6B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085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7E52C-7F22-4E1B-8634-32273B78EB6B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241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6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7E52C-7F22-4E1B-8634-32273B78EB6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166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7E52C-7F22-4E1B-8634-32273B78EB6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432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7E52C-7F22-4E1B-8634-32273B78EB6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945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7E52C-7F22-4E1B-8634-32273B78EB6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423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7E52C-7F22-4E1B-8634-32273B78EB6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652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7E52C-7F22-4E1B-8634-32273B78EB6B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363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7E52C-7F22-4E1B-8634-32273B78EB6B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770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E50A49-9AE3-4D91-BA5A-F289EE02EB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057071"/>
      </p:ext>
    </p:extLst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7BC681-A87F-4441-A3D6-783FBFC0526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A40CE6-00B0-4632-9F11-32DD805E68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360115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6" y="548641"/>
            <a:ext cx="4829287" cy="367104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832F61-D42F-4093-812D-77D832DA840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50AFD-F406-4CEA-B5B3-90081C4513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422993"/>
      </p:ext>
    </p:extLst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10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4" y="2349219"/>
            <a:ext cx="7175351" cy="1344875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E50A49-9AE3-4D91-BA5A-F289EE02EB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4" descr="Изображение выглядит как ткань, одежда, синий">
            <a:extLst>
              <a:ext uri="{FF2B5EF4-FFF2-40B4-BE49-F238E27FC236}">
                <a16:creationId xmlns="" xmlns:a16="http://schemas.microsoft.com/office/drawing/2014/main" id="{3D0A519D-294D-99D2-B730-51DFDBFB6A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82"/>
            <a:ext cx="9144000" cy="71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57071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02CB91-6A48-4A44-8BDA-F3AAD177ADD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795490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629487"/>
            <a:ext cx="5966666" cy="1817510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30D5C5-ED82-4326-BB7E-4521CFDEDC3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2FC964-0FDD-44DA-B231-1E765BA90E9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355786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A97B1C-2E6D-4C30-A86A-563A6771F0D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E389A2-A717-47B2-B10C-FE8A739EB7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138104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1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Bahnschrift SemiBold" panose="020B0502040204020203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1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Bahnschrift SemiBold" panose="020B0502040204020203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dirty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B2CF1D-8ECA-4919-9D48-B2CA4361AEF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3F9AD6-4518-4C9A-ABEB-7CD1C60432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771123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CC84DA-F4AD-4249-99BE-A0CA8346ADA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385424-8055-4B0D-B376-2270F09E27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788779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C2B0BC-9354-4254-9BE9-AA7BE0BC1C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6ECB2-A360-4A02-87DB-AEB8E8FFA95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011901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8" y="1657350"/>
            <a:ext cx="3636085" cy="943870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8" y="548641"/>
            <a:ext cx="4017085" cy="3671048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2623352"/>
            <a:ext cx="3388660" cy="16046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C9CAD4-BBBA-4147-BBBA-01DAF39190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B49FF-8970-43DC-82E6-B0CF587D43D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988562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02CB91-6A48-4A44-8BDA-F3AAD177ADD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795490"/>
      </p:ext>
    </p:extLst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1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424369-95DF-4990-9AB1-BC6A8D79BD0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C7144-688A-4CF1-8C5A-72EC827852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149051"/>
      </p:ext>
    </p:extLst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7BC681-A87F-4441-A3D6-783FBFC0526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A40CE6-00B0-4632-9F11-32DD805E68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360115"/>
      </p:ext>
    </p:extLst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6" y="548641"/>
            <a:ext cx="4829287" cy="367104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832F61-D42F-4093-812D-77D832DA840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50AFD-F406-4CEA-B5B3-90081C4513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422993"/>
      </p:ext>
    </p:extLst>
  </p:cSld>
  <p:clrMapOvr>
    <a:masterClrMapping/>
  </p:clrMapOvr>
  <p:transition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Введ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F25D00C-8F5C-4528-87FA-F9431D9675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6192" y="4886342"/>
            <a:ext cx="392430" cy="185738"/>
          </a:xfrm>
        </p:spPr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1710EA41-D288-A7C0-CD01-0035022BB7DA}"/>
              </a:ext>
            </a:extLst>
          </p:cNvPr>
          <p:cNvGrpSpPr/>
          <p:nvPr userDrawn="1"/>
        </p:nvGrpSpPr>
        <p:grpSpPr>
          <a:xfrm>
            <a:off x="3" y="2694543"/>
            <a:ext cx="2094178" cy="3305778"/>
            <a:chOff x="1" y="3592724"/>
            <a:chExt cx="2792237" cy="4407704"/>
          </a:xfrm>
          <a:effectLst>
            <a:outerShdw blurRad="63500" dist="12700" dir="5400000" algn="ctr" rotWithShape="0">
              <a:srgbClr val="000000">
                <a:alpha val="43137"/>
              </a:srgbClr>
            </a:outerShdw>
          </a:effectLst>
        </p:grpSpPr>
        <p:sp>
          <p:nvSpPr>
            <p:cNvPr id="3" name="Полилиния 30">
              <a:extLst>
                <a:ext uri="{FF2B5EF4-FFF2-40B4-BE49-F238E27FC236}">
                  <a16:creationId xmlns:a16="http://schemas.microsoft.com/office/drawing/2014/main" xmlns="" id="{C9182A60-DB6C-3609-5752-CF186F116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" y="3592724"/>
              <a:ext cx="1622326" cy="2170609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>
                  <a:lumMod val="75000"/>
                  <a:alpha val="36000"/>
                </a:schemeClr>
              </a:solidFill>
              <a:round/>
              <a:headEnd/>
              <a:tailEnd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" name="Полилиния 31">
              <a:extLst>
                <a:ext uri="{FF2B5EF4-FFF2-40B4-BE49-F238E27FC236}">
                  <a16:creationId xmlns:a16="http://schemas.microsoft.com/office/drawing/2014/main" xmlns="" id="{9918A6B6-0BDF-B3F2-2099-DF737D9797B5}"/>
                </a:ext>
              </a:extLst>
            </p:cNvPr>
            <p:cNvSpPr>
              <a:spLocks/>
            </p:cNvSpPr>
            <p:nvPr/>
          </p:nvSpPr>
          <p:spPr bwMode="auto">
            <a:xfrm rot="8111468">
              <a:off x="493630" y="5712767"/>
              <a:ext cx="2298608" cy="2287661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>
                <a:alpha val="50000"/>
              </a:srgbClr>
            </a:solidFill>
            <a:ln w="12700">
              <a:solidFill>
                <a:schemeClr val="tx1">
                  <a:lumMod val="75000"/>
                  <a:alpha val="36000"/>
                </a:schemeClr>
              </a:solidFill>
              <a:round/>
              <a:headEnd/>
              <a:tailEnd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" name="Полилиния 32">
              <a:extLst>
                <a:ext uri="{FF2B5EF4-FFF2-40B4-BE49-F238E27FC236}">
                  <a16:creationId xmlns:a16="http://schemas.microsoft.com/office/drawing/2014/main" xmlns="" id="{D720FD2F-02A9-CF60-723E-5BD140D65E8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-545777" y="5233171"/>
              <a:ext cx="2170609" cy="1079053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rgbClr val="0070C0">
                <a:alpha val="50000"/>
              </a:srgbClr>
            </a:solidFill>
            <a:ln w="12700">
              <a:solidFill>
                <a:schemeClr val="tx1">
                  <a:lumMod val="75000"/>
                  <a:alpha val="36000"/>
                </a:schemeClr>
              </a:solidFill>
              <a:round/>
              <a:headEnd/>
              <a:tailEnd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3366806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3480">
          <p15:clr>
            <a:srgbClr val="FBAE40"/>
          </p15:clr>
        </p15:guide>
        <p15:guide id="3" orient="horz" pos="1440">
          <p15:clr>
            <a:srgbClr val="FBAE40"/>
          </p15:clr>
        </p15:guide>
        <p15:guide id="4" orient="horz" pos="1224">
          <p15:clr>
            <a:srgbClr val="FBAE40"/>
          </p15:clr>
        </p15:guide>
        <p15:guide id="5" orient="horz" pos="55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629487"/>
            <a:ext cx="5966666" cy="1817510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30D5C5-ED82-4326-BB7E-4521CFDEDC3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2FC964-0FDD-44DA-B231-1E765BA90E9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355786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A97B1C-2E6D-4C30-A86A-563A6771F0D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E389A2-A717-47B2-B10C-FE8A739EB7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138104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1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Bahnschrift SemiBold" panose="020B0502040204020203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1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Bahnschrift SemiBold" panose="020B0502040204020203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dirty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B2CF1D-8ECA-4919-9D48-B2CA4361AEF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3F9AD6-4518-4C9A-ABEB-7CD1C60432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771123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CC84DA-F4AD-4249-99BE-A0CA8346ADA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385424-8055-4B0D-B376-2270F09E27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788779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C2B0BC-9354-4254-9BE9-AA7BE0BC1C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6ECB2-A360-4A02-87DB-AEB8E8FFA95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011901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8" y="1657350"/>
            <a:ext cx="3636085" cy="943870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8" y="548641"/>
            <a:ext cx="4017085" cy="3671048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2623352"/>
            <a:ext cx="3388660" cy="16046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C9CAD4-BBBA-4147-BBBA-01DAF39190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B49FF-8970-43DC-82E6-B0CF587D43D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988562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1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424369-95DF-4990-9AB1-BC6A8D79BD0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30.04.2026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C7144-688A-4CF1-8C5A-72EC827852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149051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8000"/>
                <a:shade val="90000"/>
                <a:satMod val="160000"/>
                <a:lumMod val="100000"/>
                <a:alpha val="75000"/>
              </a:schemeClr>
            </a:gs>
            <a:gs pos="6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-92546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2" y="3279126"/>
            <a:ext cx="651251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Bahnschrift SemiBold" panose="020B0502040204020203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>
                    <a:tint val="75000"/>
                  </a:prstClr>
                </a:solidFill>
                <a:cs typeface="+mn-cs"/>
              </a:rPr>
              <a:t>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1" y="4629150"/>
            <a:ext cx="33528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Bahnschrift SemiBold" panose="020B0502040204020203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Bahnschrift SemiBold" panose="020B0502040204020203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FE50A49-9AE3-4D91-BA5A-F289EE02EB75}" type="slidenum">
              <a:rPr lang="ru-RU" smtClean="0">
                <a:solidFill>
                  <a:prstClr val="black">
                    <a:tint val="75000"/>
                  </a:prstClr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pic>
        <p:nvPicPr>
          <p:cNvPr id="11" name="Рисунок 10" descr="Изображение выглядит как ткань, одежда, синий">
            <a:extLst>
              <a:ext uri="{FF2B5EF4-FFF2-40B4-BE49-F238E27FC236}">
                <a16:creationId xmlns="" xmlns:a16="http://schemas.microsoft.com/office/drawing/2014/main" id="{152A9395-CD00-48D2-6C8F-CCC2A2A84C9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34" y="-77678"/>
            <a:ext cx="9144000" cy="71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94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ransition>
    <p:fade thruBlk="1"/>
  </p:transition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Bahnschrift SemiBold" panose="020B0502040204020203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Bahnschrift SemiBold" panose="020B0502040204020203" pitchFamily="34" charset="0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Bahnschrift SemiBold" panose="020B0502040204020203" pitchFamily="34" charset="0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Bahnschrift SemiBold" panose="020B0502040204020203" pitchFamily="34" charset="0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Bahnschrift SemiBold" panose="020B0502040204020203" pitchFamily="34" charset="0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Bahnschrift SemiBold" panose="020B0502040204020203" pitchFamily="34" charset="0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8000"/>
                <a:shade val="90000"/>
                <a:satMod val="160000"/>
                <a:lumMod val="100000"/>
                <a:alpha val="75000"/>
              </a:schemeClr>
            </a:gs>
            <a:gs pos="6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2" y="3279126"/>
            <a:ext cx="651251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Bahnschrift SemiBold" panose="020B0502040204020203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>
                    <a:tint val="75000"/>
                  </a:prstClr>
                </a:solidFill>
                <a:cs typeface="+mn-cs"/>
              </a:rPr>
              <a:t>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1" y="4629150"/>
            <a:ext cx="33528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Bahnschrift SemiBold" panose="020B0502040204020203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Bahnschrift SemiBold" panose="020B0502040204020203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FE50A49-9AE3-4D91-BA5A-F289EE02EB75}" type="slidenum">
              <a:rPr lang="ru-RU" smtClean="0">
                <a:solidFill>
                  <a:prstClr val="black">
                    <a:tint val="75000"/>
                  </a:prstClr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794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ransition>
    <p:fade thruBlk="1"/>
  </p:transition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Bahnschrift SemiBold" panose="020B0502040204020203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Bahnschrift SemiBold" panose="020B0502040204020203" pitchFamily="34" charset="0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Bahnschrift SemiBold" panose="020B0502040204020203" pitchFamily="34" charset="0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Bahnschrift SemiBold" panose="020B0502040204020203" pitchFamily="34" charset="0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Bahnschrift SemiBold" panose="020B0502040204020203" pitchFamily="34" charset="0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Bahnschrift SemiBold" panose="020B0502040204020203" pitchFamily="34" charset="0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chart" Target="../charts/chart17.xml"/><Relationship Id="rId4" Type="http://schemas.openxmlformats.org/officeDocument/2006/relationships/chart" Target="../charts/chart16.xml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17" Type="http://schemas.openxmlformats.org/officeDocument/2006/relationships/image" Target="../media/image14.png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omments" Target="../comments/comment1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package" Target="../embeddings/_____Microsoft_Excel2.xlsx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emf"/><Relationship Id="rId5" Type="http://schemas.openxmlformats.org/officeDocument/2006/relationships/package" Target="../embeddings/_____Microsoft_Excel4.xlsx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chart" Target="../charts/chart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7.xml"/><Relationship Id="rId5" Type="http://schemas.openxmlformats.org/officeDocument/2006/relationships/image" Target="../media/image5.jpeg"/><Relationship Id="rId4" Type="http://schemas.openxmlformats.org/officeDocument/2006/relationships/chart" Target="../charts/char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320514" y="1995686"/>
            <a:ext cx="8496943" cy="2367574"/>
          </a:xfrm>
        </p:spPr>
        <p:txBody>
          <a:bodyPr anchor="ctr"/>
          <a:lstStyle/>
          <a:p>
            <a:pPr marL="0" indent="0" algn="ctr" fontAlgn="base">
              <a:spcAft>
                <a:spcPct val="0"/>
              </a:spcAft>
              <a:buNone/>
              <a:defRPr/>
            </a:pPr>
            <a:r>
              <a:rPr lang="ru-RU" sz="3200" b="0" dirty="0">
                <a:solidFill>
                  <a:schemeClr val="bg2">
                    <a:lumMod val="25000"/>
                  </a:schemeClr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rPr>
              <a:t>По проекту решения Совета муниципального района «Корткеросский» «Об утверждении отчета об исполнении бюджета муниципального образования муниципального района «Корткеросский» за </a:t>
            </a: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effectLst/>
                <a:cs typeface="Arial" panose="020B0604020202020204" pitchFamily="34" charset="0"/>
              </a:rPr>
              <a:t>202</a:t>
            </a: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effectLst/>
                <a:cs typeface="Arial" panose="020B0604020202020204" pitchFamily="34" charset="0"/>
              </a:rPr>
              <a:t>5</a:t>
            </a:r>
            <a:r>
              <a:rPr lang="ru-RU" sz="3200" b="0" dirty="0" smtClean="0">
                <a:solidFill>
                  <a:schemeClr val="bg2">
                    <a:lumMod val="25000"/>
                  </a:schemeClr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ru-RU" sz="3200" b="0" dirty="0">
                <a:solidFill>
                  <a:schemeClr val="bg2">
                    <a:lumMod val="25000"/>
                  </a:schemeClr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rPr>
              <a:t>год» </a:t>
            </a:r>
            <a:endParaRPr lang="ru-RU" sz="3200" b="0" dirty="0">
              <a:ln w="3175"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Изображение выглядит как символ, эмблема, герб, птица&#10;&#10;Автоматически созданное описание">
            <a:extLst>
              <a:ext uri="{FF2B5EF4-FFF2-40B4-BE49-F238E27FC236}">
                <a16:creationId xmlns="" xmlns:a16="http://schemas.microsoft.com/office/drawing/2014/main" id="{652BCB03-EFC7-61BB-F400-BB48BE033F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2" y="-31230"/>
            <a:ext cx="577969" cy="65876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2EEA83F-2803-405F-88F0-4AEE6658E206}"/>
              </a:ext>
            </a:extLst>
          </p:cNvPr>
          <p:cNvSpPr txBox="1"/>
          <p:nvPr/>
        </p:nvSpPr>
        <p:spPr>
          <a:xfrm>
            <a:off x="0" y="915566"/>
            <a:ext cx="9150028" cy="584775"/>
          </a:xfrm>
          <a:prstGeom prst="rect">
            <a:avLst/>
          </a:prstGeom>
          <a:gradFill>
            <a:gsLst>
              <a:gs pos="9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rgbClr val="AADFFF"/>
              </a:gs>
            </a:gsLst>
            <a:path path="circle">
              <a:fillToRect l="20000" t="10000" r="20000" b="60000"/>
            </a:path>
          </a:gradFill>
        </p:spPr>
        <p:txBody>
          <a:bodyPr wrap="square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«Бюджет для граждан»</a:t>
            </a:r>
          </a:p>
        </p:txBody>
      </p:sp>
    </p:spTree>
    <p:extLst>
      <p:ext uri="{BB962C8B-B14F-4D97-AF65-F5344CB8AC3E}">
        <p14:creationId xmlns:p14="http://schemas.microsoft.com/office/powerpoint/2010/main" val="9557867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E50A49-9AE3-4D91-BA5A-F289EE02EB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965403437"/>
              </p:ext>
            </p:extLst>
          </p:nvPr>
        </p:nvGraphicFramePr>
        <p:xfrm>
          <a:off x="-6028" y="1366064"/>
          <a:ext cx="9144000" cy="3777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7B069FF-35D2-4F5A-8E30-31CF849663FA}"/>
              </a:ext>
            </a:extLst>
          </p:cNvPr>
          <p:cNvSpPr txBox="1"/>
          <p:nvPr/>
        </p:nvSpPr>
        <p:spPr>
          <a:xfrm>
            <a:off x="-12056" y="-59227"/>
            <a:ext cx="9150028" cy="412934"/>
          </a:xfrm>
          <a:prstGeom prst="rect">
            <a:avLst/>
          </a:prstGeom>
          <a:gradFill>
            <a:gsLst>
              <a:gs pos="9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rgbClr val="AADFFF"/>
              </a:gs>
            </a:gsLst>
            <a:path path="circle">
              <a:fillToRect l="20000" t="10000" r="20000" b="60000"/>
            </a:path>
          </a:gradFill>
        </p:spPr>
        <p:txBody>
          <a:bodyPr wrap="square" anchor="t">
            <a:spAutoFit/>
          </a:bodyPr>
          <a:lstStyle/>
          <a:p>
            <a:pPr algn="ctr" eaLnBrk="1" hangingPunct="1">
              <a:lnSpc>
                <a:spcPts val="25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Динамика безвозмездных поступлений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в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Bahnschrift SemiBold" panose="020B0502040204020203" pitchFamily="34" charset="0"/>
                <a:ea typeface="+mj-ea"/>
                <a:cs typeface="Calibri Light" panose="020F0302020204030204" pitchFamily="34" charset="0"/>
              </a:rPr>
              <a:t>2024-2025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годах, тыс. рублей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2458" y="411957"/>
            <a:ext cx="9046046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безвозмездных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поступлений 2025 года относительно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года снизился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29 820 тыс. руб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(-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2,2%). Изменения обусловлены: ростом дотаций (+49 962 тыс. руб., +30,9%), иных МБТ (+3 379 тыс. руб., +6,1%) и субвенций (+928 тыс. руб., +0,2%) на фоне сокращения субсидий (-89 919 тыс. руб., -18,1%) и прочих поступлений (-185 тыс. руб., -2,4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56" y="1366064"/>
            <a:ext cx="1944216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33688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6ECB2-A360-4A02-87DB-AEB8E8FFA95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881300"/>
              </p:ext>
            </p:extLst>
          </p:nvPr>
        </p:nvGraphicFramePr>
        <p:xfrm>
          <a:off x="1979711" y="535878"/>
          <a:ext cx="7128793" cy="4488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68175"/>
                <a:gridCol w="712807"/>
                <a:gridCol w="743355"/>
                <a:gridCol w="468416"/>
                <a:gridCol w="427684"/>
                <a:gridCol w="3208356"/>
              </a:tblGrid>
              <a:tr h="41893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44" marR="7644" marT="76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назначения на 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44" marR="7644" marT="76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поступление за 2025 год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исполнения от уточненного плана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44" marR="7644" marT="76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отклонений от утвержденных назначений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44" marR="7644" marT="76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379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44" marR="7644" marT="76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44" marR="7644" marT="764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044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44" marR="7644" marT="76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1 290 956,10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1 290 383,13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-572,97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44" marR="7644" marT="7644" marB="0"/>
                </a:tc>
              </a:tr>
              <a:tr h="200445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44" marR="7644" marT="76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211 559,32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211 559,32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44" marR="7644" marT="7644" marB="0"/>
                </a:tc>
              </a:tr>
              <a:tr h="862079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406 032,57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405 901,12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-131,46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поступают по фактически выполненным работам. Не в полном объеме поступили субсидии:</a:t>
                      </a:r>
                    </a:p>
                    <a:p>
                      <a:pPr marL="0" indent="0" algn="l" rtl="0" fontAlgn="b">
                        <a:buFontTx/>
                        <a:buNone/>
                      </a:pP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на организацию транспортного обслуживания населения по муниципальным маршрутам регулярных перевозок пассажиров и багажа автомобильным транспортом– </a:t>
                      </a:r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 тыс</a:t>
                      </a:r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</a:t>
                      </a:r>
                      <a:r>
                        <a:rPr lang="ru-RU" sz="8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indent="0" algn="l" rtl="0" fontAlgn="b">
                        <a:buFontTx/>
                        <a:buNone/>
                      </a:pPr>
                      <a:r>
                        <a:rPr lang="ru-RU" sz="8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оплату муниципальными учреждениями расходов за энергетические ресурсы - </a:t>
                      </a:r>
                      <a:r>
                        <a:rPr lang="ru-RU" sz="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124,1</a:t>
                      </a:r>
                      <a:r>
                        <a:rPr lang="ru-RU" sz="8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44" marR="7644" marT="7644" marB="0" anchor="b"/>
                </a:tc>
              </a:tr>
              <a:tr h="138218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614 351,74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613 910,23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-441,51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 в полном объеме поступили с</a:t>
                      </a:r>
                      <a:r>
                        <a:rPr lang="ru-RU" sz="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убвенции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выполнение передаваемых полномочий Республики Коми </a:t>
                      </a:r>
                      <a:r>
                        <a:rPr lang="ru-RU" sz="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273,7 тыс. руб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 в том числе:</a:t>
                      </a:r>
                    </a:p>
                    <a:p>
                      <a:pPr algn="l" rtl="0" fontAlgn="t"/>
                      <a:r>
                        <a:rPr lang="ru-RU" sz="8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на предоставление компенсации родителям платы за присмотр и уход за детьми, посещающими образовательные организации (в связи с уменьшением численности получателей выплат, пособий и компенсаций по сравнению с запланированной) – </a:t>
                      </a:r>
                      <a:r>
                        <a:rPr lang="ru-RU" sz="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273 тыс. руб</a:t>
                      </a:r>
                      <a:r>
                        <a:rPr lang="ru-RU" sz="8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</a:t>
                      </a:r>
                    </a:p>
                    <a:p>
                      <a:pPr algn="l" rtl="0" fontAlgn="t"/>
                      <a:r>
                        <a:rPr lang="ru-RU" sz="8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по обращению с животными без владельцев – </a:t>
                      </a:r>
                      <a:r>
                        <a:rPr lang="ru-RU" sz="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0,7 тыс. руб</a:t>
                      </a:r>
                      <a:r>
                        <a:rPr lang="ru-RU" sz="8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</a:t>
                      </a:r>
                    </a:p>
                    <a:p>
                      <a:pPr algn="l" rtl="0" fontAlgn="t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Субвенции по предоставлению мер социальной поддержки в форме выплаты компенсации педагогическим работникам муниципальных образовательных организаций в Республике Коми, работающим и проживающим в сельских населенных пунктах – </a:t>
                      </a:r>
                      <a:r>
                        <a:rPr lang="ru-RU" sz="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168 тыс. руб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</a:t>
                      </a:r>
                    </a:p>
                  </a:txBody>
                  <a:tcPr marL="7644" marR="7644" marT="7644" marB="0"/>
                </a:tc>
              </a:tr>
              <a:tr h="200445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44" marR="7644" marT="76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59 012,47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59 012,47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44" marR="7644" marT="7644" marB="0"/>
                </a:tc>
              </a:tr>
              <a:tr h="257715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44" marR="7644" marT="76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7 373,37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7 374,37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44" marR="7644" marT="7644" marB="0"/>
                </a:tc>
              </a:tr>
              <a:tr h="46804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возврата бюджетами и организациями остатков субсидий, субвенций и иных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44" marR="7644" marT="76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44" marR="7644" marT="7644" marB="0"/>
                </a:tc>
              </a:tr>
              <a:tr h="36025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МБТ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44" marR="7644" marT="76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-488,10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-488,10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44" marR="7644" marT="7644" marB="0"/>
                </a:tc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7B069FF-35D2-4F5A-8E30-31CF849663FA}"/>
              </a:ext>
            </a:extLst>
          </p:cNvPr>
          <p:cNvSpPr txBox="1"/>
          <p:nvPr/>
        </p:nvSpPr>
        <p:spPr>
          <a:xfrm>
            <a:off x="-6028" y="0"/>
            <a:ext cx="9150028" cy="400110"/>
          </a:xfrm>
          <a:prstGeom prst="rect">
            <a:avLst/>
          </a:prstGeom>
          <a:gradFill>
            <a:gsLst>
              <a:gs pos="9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rgbClr val="AADFFF"/>
              </a:gs>
            </a:gsLst>
            <a:path path="circle">
              <a:fillToRect l="20000" t="10000" r="20000" b="60000"/>
            </a:path>
          </a:gradFill>
        </p:spPr>
        <p:txBody>
          <a:bodyPr wrap="square" anchor="t">
            <a:sp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Исполнение доходной части бюджета по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безвозмездным поступлениям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5" name="Объект 11">
            <a:extLst>
              <a:ext uri="{FF2B5EF4-FFF2-40B4-BE49-F238E27FC236}">
                <a16:creationId xmlns="" xmlns:a16="http://schemas.microsoft.com/office/drawing/2014/main" id="{FCF50356-9F17-48EB-BE27-598DB2433A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123370"/>
              </p:ext>
            </p:extLst>
          </p:nvPr>
        </p:nvGraphicFramePr>
        <p:xfrm>
          <a:off x="-183788" y="465898"/>
          <a:ext cx="2379523" cy="2753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Рисунок 6" descr="Picture background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60" y="3363838"/>
            <a:ext cx="1719736" cy="15880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7656092" y="358176"/>
            <a:ext cx="14879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ctr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Единица измерения,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9841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7B069FF-35D2-4F5A-8E30-31CF849663FA}"/>
              </a:ext>
            </a:extLst>
          </p:cNvPr>
          <p:cNvSpPr txBox="1"/>
          <p:nvPr/>
        </p:nvSpPr>
        <p:spPr>
          <a:xfrm>
            <a:off x="-6028" y="-6121"/>
            <a:ext cx="9150028" cy="733534"/>
          </a:xfrm>
          <a:prstGeom prst="rect">
            <a:avLst/>
          </a:prstGeom>
          <a:gradFill>
            <a:gsLst>
              <a:gs pos="9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rgbClr val="AADFFF"/>
              </a:gs>
            </a:gsLst>
            <a:path path="circle">
              <a:fillToRect l="20000" t="10000" r="20000" b="60000"/>
            </a:path>
          </a:gradFill>
        </p:spPr>
        <p:txBody>
          <a:bodyPr wrap="square" anchor="t">
            <a:spAutoFit/>
          </a:bodyPr>
          <a:lstStyle/>
          <a:p>
            <a:pPr algn="ctr" eaLnBrk="1" hangingPunct="1">
              <a:lnSpc>
                <a:spcPts val="25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Основные показатели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исполнения бюджета 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  <a:ea typeface="+mj-ea"/>
              <a:cs typeface="Arial" panose="020B0604020202020204" pitchFamily="34" charset="0"/>
            </a:endParaRPr>
          </a:p>
          <a:p>
            <a:pPr algn="ctr" eaLnBrk="1" hangingPunct="1">
              <a:lnSpc>
                <a:spcPts val="25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(общие характеристики) за 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latin typeface="Bahnschrift SemiBold" panose="020B0502040204020203" pitchFamily="34" charset="0"/>
                <a:ea typeface="+mj-ea"/>
                <a:cs typeface="Calibri Light" panose="020F0302020204030204" pitchFamily="34" charset="0"/>
              </a:rPr>
              <a:t>202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Bahnschrift SemiBold" panose="020B0502040204020203" pitchFamily="34" charset="0"/>
                <a:ea typeface="+mj-ea"/>
                <a:cs typeface="Calibri Light" panose="020F0302020204030204" pitchFamily="34" charset="0"/>
              </a:rPr>
              <a:t>4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latin typeface="Bahnschrift SemiBold" panose="020B0502040204020203" pitchFamily="34" charset="0"/>
                <a:ea typeface="+mj-ea"/>
                <a:cs typeface="Calibri Light" panose="020F0302020204030204" pitchFamily="34" charset="0"/>
              </a:rPr>
              <a:t>-202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Bahnschrift SemiBold" panose="020B0502040204020203" pitchFamily="34" charset="0"/>
                <a:ea typeface="+mj-ea"/>
                <a:cs typeface="Calibri Light" panose="020F0302020204030204" pitchFamily="34" charset="0"/>
              </a:rPr>
              <a:t>5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год, тыс. рублей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D6BF533-95A1-4CD8-9357-6663245E49F3}"/>
              </a:ext>
            </a:extLst>
          </p:cNvPr>
          <p:cNvSpPr txBox="1"/>
          <p:nvPr/>
        </p:nvSpPr>
        <p:spPr>
          <a:xfrm>
            <a:off x="251520" y="727413"/>
            <a:ext cx="22322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3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РАСХОДЫ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="" xmlns:a16="http://schemas.microsoft.com/office/drawing/2014/main" id="{6D5990DB-7DE4-42D8-9988-A834E77167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7462513"/>
              </p:ext>
            </p:extLst>
          </p:nvPr>
        </p:nvGraphicFramePr>
        <p:xfrm>
          <a:off x="22085" y="1451055"/>
          <a:ext cx="5031305" cy="3692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="" xmlns:a16="http://schemas.microsoft.com/office/drawing/2014/main" id="{381CBC62-D31F-423A-84C2-0C76A81ABE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7752247"/>
              </p:ext>
            </p:extLst>
          </p:nvPr>
        </p:nvGraphicFramePr>
        <p:xfrm>
          <a:off x="5019088" y="1327577"/>
          <a:ext cx="3492516" cy="3665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414054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ка 4">
            <a:extLst>
              <a:ext uri="{FF2B5EF4-FFF2-40B4-BE49-F238E27FC236}">
                <a16:creationId xmlns="" xmlns:a16="http://schemas.microsoft.com/office/drawing/2014/main" id="{D957F8B3-4785-4E7C-8074-73AF43C8C4C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016" y="2180704"/>
            <a:ext cx="1101310" cy="551151"/>
          </a:xfrm>
          <a:prstGeom prst="rect">
            <a:avLst/>
          </a:prstGeom>
        </p:spPr>
      </p:pic>
      <p:pic>
        <p:nvPicPr>
          <p:cNvPr id="5" name="Картинка 1" descr="http://o-gorodok.minsk.edu.by/ru/sm_full.aspx?guid=17193">
            <a:extLst>
              <a:ext uri="{FF2B5EF4-FFF2-40B4-BE49-F238E27FC236}">
                <a16:creationId xmlns="" xmlns:a16="http://schemas.microsoft.com/office/drawing/2014/main" id="{810382FA-ED26-4DE2-8F3C-342DF18E1AE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00" y="466474"/>
            <a:ext cx="1108613" cy="78554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Заголовок">
            <a:extLst>
              <a:ext uri="{FF2B5EF4-FFF2-40B4-BE49-F238E27FC236}">
                <a16:creationId xmlns="" xmlns:a16="http://schemas.microsoft.com/office/drawing/2014/main" id="{27B069FF-35D2-4F5A-8E30-31CF849663FA}"/>
              </a:ext>
            </a:extLst>
          </p:cNvPr>
          <p:cNvSpPr txBox="1"/>
          <p:nvPr/>
        </p:nvSpPr>
        <p:spPr>
          <a:xfrm>
            <a:off x="14808" y="0"/>
            <a:ext cx="9150028" cy="412934"/>
          </a:xfrm>
          <a:prstGeom prst="rect">
            <a:avLst/>
          </a:prstGeom>
          <a:gradFill>
            <a:gsLst>
              <a:gs pos="9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rgbClr val="AADFFF"/>
              </a:gs>
            </a:gsLst>
            <a:path path="circle">
              <a:fillToRect l="20000" t="10000" r="20000" b="60000"/>
            </a:path>
          </a:gradFill>
        </p:spPr>
        <p:txBody>
          <a:bodyPr wrap="square" anchor="t">
            <a:spAutoFit/>
          </a:bodyPr>
          <a:lstStyle/>
          <a:p>
            <a:pPr algn="ctr" eaLnBrk="1" hangingPunct="1">
              <a:lnSpc>
                <a:spcPts val="25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Динамика и структура расходов бюджета, тыс. рублей</a:t>
            </a:r>
          </a:p>
        </p:txBody>
      </p:sp>
      <p:graphicFrame>
        <p:nvGraphicFramePr>
          <p:cNvPr id="11" name="Диаграмма 25">
            <a:extLst>
              <a:ext uri="{FF2B5EF4-FFF2-40B4-BE49-F238E27FC236}">
                <a16:creationId xmlns="" xmlns:a16="http://schemas.microsoft.com/office/drawing/2014/main" id="{3E567F74-D080-48FD-9103-61C1440ED4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7662273"/>
              </p:ext>
            </p:extLst>
          </p:nvPr>
        </p:nvGraphicFramePr>
        <p:xfrm>
          <a:off x="1115616" y="451646"/>
          <a:ext cx="3672408" cy="4425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23">
            <a:extLst>
              <a:ext uri="{FF2B5EF4-FFF2-40B4-BE49-F238E27FC236}">
                <a16:creationId xmlns="" xmlns:a16="http://schemas.microsoft.com/office/drawing/2014/main" id="{4C1F6306-FAEA-4237-9DE5-C641F607C3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328530"/>
              </p:ext>
            </p:extLst>
          </p:nvPr>
        </p:nvGraphicFramePr>
        <p:xfrm>
          <a:off x="4644008" y="505603"/>
          <a:ext cx="3952918" cy="3820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9BEFCE94-BBC8-464A-943D-4EFE8480D5F8}"/>
              </a:ext>
            </a:extLst>
          </p:cNvPr>
          <p:cNvSpPr/>
          <p:nvPr/>
        </p:nvSpPr>
        <p:spPr>
          <a:xfrm>
            <a:off x="5220072" y="3911037"/>
            <a:ext cx="2808312" cy="1074492"/>
          </a:xfrm>
          <a:prstGeom prst="rect">
            <a:avLst/>
          </a:prstGeom>
          <a:solidFill>
            <a:srgbClr val="9CA3D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Социальная сфера = </a:t>
            </a:r>
          </a:p>
          <a:p>
            <a:pPr algn="just"/>
            <a:r>
              <a:rPr lang="ru-RU" sz="1100" dirty="0">
                <a:latin typeface="Bahnschrift SemiBold" panose="020B0502040204020203" pitchFamily="34" charset="0"/>
                <a:cs typeface="Times New Roman" panose="02020603050405020304" pitchFamily="18" charset="0"/>
              </a:rPr>
              <a:t>Образование + Социальная политика + Культура + Физическая культура и спорт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8C6E89A5-082B-401C-AB55-68E79D4A95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2" y="2804365"/>
            <a:ext cx="1075045" cy="64146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102C6F99-D603-4B0B-B2BA-EA2B83C831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28" y="4317127"/>
            <a:ext cx="1103356" cy="69493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FF29A2CB-C7D0-40D1-9ADD-B9DD378249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9" y="3543262"/>
            <a:ext cx="1097257" cy="70085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3E6219F0-4AF4-414E-82CE-3E2C9FA126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91" y="1341623"/>
            <a:ext cx="1114716" cy="79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949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6ECB2-A360-4A02-87DB-AEB8E8FFA95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713031"/>
              </p:ext>
            </p:extLst>
          </p:nvPr>
        </p:nvGraphicFramePr>
        <p:xfrm>
          <a:off x="146522" y="615553"/>
          <a:ext cx="8856984" cy="44764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7015"/>
                <a:gridCol w="206652"/>
                <a:gridCol w="4483012"/>
                <a:gridCol w="580786"/>
                <a:gridCol w="580786"/>
                <a:gridCol w="508188"/>
                <a:gridCol w="2250545"/>
              </a:tblGrid>
              <a:tr h="95491">
                <a:tc>
                  <a:txBody>
                    <a:bodyPr/>
                    <a:lstStyle/>
                    <a:p>
                      <a:pPr algn="l" fontAlgn="ctr"/>
                      <a:endParaRPr lang="ru-RU" sz="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6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 gridSpan="3"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</a:t>
                      </a:r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измерения,</a:t>
                      </a:r>
                      <a:r>
                        <a:rPr lang="en-US" sz="6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600" u="none" strike="noStrike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</a:t>
                      </a:r>
                      <a:r>
                        <a:rPr lang="ru-RU" sz="6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</a:t>
                      </a:r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85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РЗ</a:t>
                      </a:r>
                      <a:endParaRPr lang="ru-RU" sz="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</a:t>
                      </a:r>
                      <a:endParaRPr lang="ru-RU" sz="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  <a:endParaRPr lang="ru-RU" sz="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Предусмотрено в бюджете</a:t>
                      </a:r>
                      <a:endParaRPr lang="ru-RU" sz="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Кассовые расходы</a:t>
                      </a:r>
                      <a:endParaRPr lang="ru-RU" sz="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</a:t>
                      </a:r>
                      <a:endParaRPr lang="ru-RU" sz="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отклонений исполнения от  плана (при отклонении на 10% и более)</a:t>
                      </a:r>
                      <a:endParaRPr lang="ru-RU" sz="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95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6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6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6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</a:tr>
              <a:tr h="1516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6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905,6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6 905,6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b"/>
                </a:tc>
              </a:tr>
              <a:tr h="1516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</a:t>
                      </a:r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24,4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24,4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100,0%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b"/>
                </a:tc>
              </a:tr>
              <a:tr h="1885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109444,2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108672,7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b"/>
                </a:tc>
              </a:tr>
              <a:tr h="1516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20001,4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19678,2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</a:t>
                      </a:r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b"/>
                </a:tc>
              </a:tr>
              <a:tr h="95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91,7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0,0%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Финансирование произведено согласно фактических расходов.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b"/>
                </a:tc>
              </a:tr>
              <a:tr h="1272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проведения выборов и референдумов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3684,0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3684,0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6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b"/>
                </a:tc>
              </a:tr>
              <a:tr h="1885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общегосударственные вопросы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56522,1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55034,2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97,4</a:t>
                      </a:r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b"/>
                </a:tc>
              </a:tr>
              <a:tr h="95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Гражданская оборона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39,6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39,6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100,0%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b"/>
                </a:tc>
              </a:tr>
              <a:tr h="1516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1033,7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1033,7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100,0%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b"/>
                </a:tc>
              </a:tr>
              <a:tr h="1789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1120,4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1045,2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93,3%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Финансирование произведено согласно фактических расходов.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b"/>
                </a:tc>
              </a:tr>
              <a:tr h="95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3188,0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3188,0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100,0%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b"/>
                </a:tc>
              </a:tr>
              <a:tr h="95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18469,6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18411,3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b"/>
                </a:tc>
              </a:tr>
              <a:tr h="1789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43823,4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42132,6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96,1</a:t>
                      </a:r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b"/>
                </a:tc>
              </a:tr>
              <a:tr h="95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27116,0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27116,0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b"/>
                </a:tc>
              </a:tr>
              <a:tr h="95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24435,2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24349,8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b"/>
                </a:tc>
              </a:tr>
              <a:tr h="1789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1594,5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1594,5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b"/>
                </a:tc>
              </a:tr>
              <a:tr h="1156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11427,1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10162,2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88,9</a:t>
                      </a:r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Финансирование произведено согласно фактических расходов.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b"/>
                </a:tc>
              </a:tr>
              <a:tr h="95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 образование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162693,0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162693,0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100,0%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 rowSpan="3"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b"/>
                </a:tc>
              </a:tr>
              <a:tr h="95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образование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763750,0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763750,0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100,0%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5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59786,3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59786,3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100,0%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5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Молодежная политика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784,9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784,9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100,0%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b"/>
                </a:tc>
              </a:tr>
              <a:tr h="95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образования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33062,1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33027,3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</a:t>
                      </a:r>
                      <a:r>
                        <a:rPr lang="en-US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b"/>
                </a:tc>
              </a:tr>
              <a:tr h="95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153620,2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153620,2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100,0%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b"/>
                </a:tc>
              </a:tr>
              <a:tr h="95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42423,2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42157,6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</a:t>
                      </a:r>
                      <a:r>
                        <a:rPr lang="en-US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b"/>
                </a:tc>
              </a:tr>
              <a:tr h="95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8105,8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8105,7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100,0%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b"/>
                </a:tc>
              </a:tr>
              <a:tr h="1885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обеспечение населения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8600,0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8431,8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98,0</a:t>
                      </a:r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произведены по фактическим расходам согласно списков с соцзащиты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b"/>
                </a:tc>
              </a:tr>
              <a:tr h="1789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семьи и детства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14774,4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14501,8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</a:t>
                      </a:r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b"/>
                </a:tc>
              </a:tr>
              <a:tr h="95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25061,6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25061,6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100,0%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b"/>
                </a:tc>
              </a:tr>
              <a:tr h="95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высших достижений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43116,2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43116,2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100,0%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b"/>
                </a:tc>
              </a:tr>
              <a:tr h="95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физической культуры и спорта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11251,1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11179,5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</a:t>
                      </a:r>
                      <a:r>
                        <a:rPr lang="en-US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b"/>
                </a:tc>
              </a:tr>
              <a:tr h="95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(муниципального) внутреннего долга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12,5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12,5</a:t>
                      </a:r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Финансирование осуществлено согласно</a:t>
                      </a:r>
                      <a:r>
                        <a:rPr lang="ru-RU" sz="6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графику погашения долга.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b"/>
                </a:tc>
              </a:tr>
              <a:tr h="151644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 субъектов Российской Федерации и муниципальных образований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27876,0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27876,0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100,0%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b"/>
                </a:tc>
              </a:tr>
              <a:tr h="95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 общего характера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71605,7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71081,2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" marR="2396" marT="2396" marB="0" anchor="b"/>
                </a:tc>
              </a:tr>
            </a:tbl>
          </a:graphicData>
        </a:graphic>
      </p:graphicFrame>
      <p:sp>
        <p:nvSpPr>
          <p:cNvPr id="5" name="Заголовок">
            <a:extLst>
              <a:ext uri="{FF2B5EF4-FFF2-40B4-BE49-F238E27FC236}">
                <a16:creationId xmlns="" xmlns:a16="http://schemas.microsoft.com/office/drawing/2014/main" id="{27B069FF-35D2-4F5A-8E30-31CF849663FA}"/>
              </a:ext>
            </a:extLst>
          </p:cNvPr>
          <p:cNvSpPr txBox="1"/>
          <p:nvPr/>
        </p:nvSpPr>
        <p:spPr>
          <a:xfrm>
            <a:off x="0" y="0"/>
            <a:ext cx="9150028" cy="615553"/>
          </a:xfrm>
          <a:prstGeom prst="rect">
            <a:avLst/>
          </a:prstGeom>
          <a:gradFill>
            <a:gsLst>
              <a:gs pos="9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rgbClr val="AADFFF"/>
              </a:gs>
            </a:gsLst>
            <a:path path="circle">
              <a:fillToRect l="20000" t="10000" r="20000" b="60000"/>
            </a:path>
          </a:gradFill>
        </p:spPr>
        <p:txBody>
          <a:bodyPr wrap="square" anchor="t">
            <a:spAutoFit/>
          </a:bodyPr>
          <a:lstStyle/>
          <a:p>
            <a:pPr algn="ctr"/>
            <a:r>
              <a:rPr lang="ru-RU" sz="1700" b="1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Исполнение расходной части бюджета по разделам и подразделам классификации расходов бюджета</a:t>
            </a:r>
          </a:p>
        </p:txBody>
      </p:sp>
    </p:spTree>
    <p:extLst>
      <p:ext uri="{BB962C8B-B14F-4D97-AF65-F5344CB8AC3E}">
        <p14:creationId xmlns:p14="http://schemas.microsoft.com/office/powerpoint/2010/main" val="353383767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="" xmlns:a16="http://schemas.microsoft.com/office/drawing/2014/main" id="{74620C34-F7A5-46A2-9F09-9D8D23B3A7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5935751"/>
              </p:ext>
            </p:extLst>
          </p:nvPr>
        </p:nvGraphicFramePr>
        <p:xfrm>
          <a:off x="1140684" y="1225305"/>
          <a:ext cx="7362439" cy="1732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Схема 3">
            <a:extLst>
              <a:ext uri="{FF2B5EF4-FFF2-40B4-BE49-F238E27FC236}">
                <a16:creationId xmlns="" xmlns:a16="http://schemas.microsoft.com/office/drawing/2014/main" id="{4173BE25-5F2E-4C10-8D8E-F0E9D9D3B2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6805547"/>
              </p:ext>
            </p:extLst>
          </p:nvPr>
        </p:nvGraphicFramePr>
        <p:xfrm>
          <a:off x="971600" y="2931790"/>
          <a:ext cx="7344816" cy="1226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5" name="Схема 4">
            <a:extLst>
              <a:ext uri="{FF2B5EF4-FFF2-40B4-BE49-F238E27FC236}">
                <a16:creationId xmlns="" xmlns:a16="http://schemas.microsoft.com/office/drawing/2014/main" id="{B34ADFAC-2695-4E55-9249-8A08411F65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6427648"/>
              </p:ext>
            </p:extLst>
          </p:nvPr>
        </p:nvGraphicFramePr>
        <p:xfrm>
          <a:off x="755576" y="3939902"/>
          <a:ext cx="7776864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302A42B-DA84-4478-B58C-60B33634E7D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067"/>
            <a:ext cx="2066361" cy="1071165"/>
          </a:xfrm>
          <a:prstGeom prst="rect">
            <a:avLst/>
          </a:prstGeom>
        </p:spPr>
      </p:pic>
      <p:sp>
        <p:nvSpPr>
          <p:cNvPr id="9" name="Прямоугольник: скругленные углы 15">
            <a:extLst>
              <a:ext uri="{FF2B5EF4-FFF2-40B4-BE49-F238E27FC236}">
                <a16:creationId xmlns="" xmlns:a16="http://schemas.microsoft.com/office/drawing/2014/main" id="{5E78D7B9-55DD-431F-A877-328325B03A1F}"/>
              </a:ext>
            </a:extLst>
          </p:cNvPr>
          <p:cNvSpPr/>
          <p:nvPr/>
        </p:nvSpPr>
        <p:spPr>
          <a:xfrm>
            <a:off x="2267744" y="123478"/>
            <a:ext cx="6480720" cy="936104"/>
          </a:xfrm>
          <a:prstGeom prst="roundRect">
            <a:avLst>
              <a:gd name="adj" fmla="val 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безвозмездных средств в рамках социального партнерства АО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«СЛПК» </a:t>
            </a:r>
          </a:p>
          <a:p>
            <a:pPr algn="ctr"/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7 060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 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17935642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7B069FF-35D2-4F5A-8E30-31CF849663FA}"/>
              </a:ext>
            </a:extLst>
          </p:cNvPr>
          <p:cNvSpPr txBox="1"/>
          <p:nvPr/>
        </p:nvSpPr>
        <p:spPr>
          <a:xfrm>
            <a:off x="5368" y="0"/>
            <a:ext cx="9150028" cy="412934"/>
          </a:xfrm>
          <a:prstGeom prst="rect">
            <a:avLst/>
          </a:prstGeom>
          <a:gradFill>
            <a:gsLst>
              <a:gs pos="9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rgbClr val="AADFFF"/>
              </a:gs>
            </a:gsLst>
            <a:path path="circle">
              <a:fillToRect l="20000" t="10000" r="20000" b="60000"/>
            </a:path>
          </a:gradFill>
        </p:spPr>
        <p:txBody>
          <a:bodyPr wrap="square" anchor="t">
            <a:spAutoFit/>
          </a:bodyPr>
          <a:lstStyle/>
          <a:p>
            <a:pPr algn="ctr" eaLnBrk="1" hangingPunct="1">
              <a:lnSpc>
                <a:spcPts val="25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НАРОДНЫЙ БЮДЖЕТ</a:t>
            </a: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 </a:t>
            </a:r>
          </a:p>
        </p:txBody>
      </p:sp>
      <p:sp>
        <p:nvSpPr>
          <p:cNvPr id="3" name="Объект 4">
            <a:extLst>
              <a:ext uri="{FF2B5EF4-FFF2-40B4-BE49-F238E27FC236}">
                <a16:creationId xmlns="" xmlns:a16="http://schemas.microsoft.com/office/drawing/2014/main" id="{1BE6C9A2-D768-402A-A442-63F15F087C90}"/>
              </a:ext>
            </a:extLst>
          </p:cNvPr>
          <p:cNvSpPr txBox="1">
            <a:spLocks/>
          </p:cNvSpPr>
          <p:nvPr/>
        </p:nvSpPr>
        <p:spPr>
          <a:xfrm>
            <a:off x="171379" y="421019"/>
            <a:ext cx="8912267" cy="3956994"/>
          </a:xfrm>
          <a:prstGeom prst="roundRect">
            <a:avLst>
              <a:gd name="adj" fmla="val 9614"/>
            </a:avLst>
          </a:prstGeom>
          <a:solidFill>
            <a:schemeClr val="accent4">
              <a:lumMod val="20000"/>
              <a:lumOff val="80000"/>
            </a:schemeClr>
          </a:solidFill>
          <a:ln/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/>
            <a:r>
              <a:rPr lang="ru-RU" sz="135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малого и среднего предпринимательства 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 ПАЗ для </a:t>
            </a:r>
            <a:r>
              <a:rPr lang="ru-RU" sz="13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пассажироперевозок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сумму 2,1млн.руб;</a:t>
            </a:r>
          </a:p>
          <a:p>
            <a:pPr algn="just" fontAlgn="auto"/>
            <a:r>
              <a:rPr lang="ru-RU" sz="135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торговли 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 стационарный торговый объект в </a:t>
            </a:r>
            <a:r>
              <a:rPr lang="ru-RU" sz="13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д.Зулэб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сумму 2,4 </a:t>
            </a:r>
            <a:r>
              <a:rPr lang="ru-RU" sz="13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 fontAlgn="auto"/>
            <a:r>
              <a:rPr lang="ru-RU" sz="135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агропромышленного комплекса 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модернизирована хлебопекарня </a:t>
            </a: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с. 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Нившера на сумму 1,7 </a:t>
            </a:r>
            <a:r>
              <a:rPr lang="ru-RU" sz="13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 fontAlgn="auto"/>
            <a:r>
              <a:rPr lang="ru-RU" sz="135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культуры 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отремонтирована кровля Дома культуры </a:t>
            </a:r>
            <a:r>
              <a:rPr lang="ru-RU" sz="13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с.Большелуг</a:t>
            </a: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здание клуба </a:t>
            </a:r>
            <a:r>
              <a:rPr lang="ru-RU" sz="13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с.Додзь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сумму 2,3млн.руб.;</a:t>
            </a:r>
          </a:p>
          <a:p>
            <a:pPr algn="just" fontAlgn="auto"/>
            <a:r>
              <a:rPr lang="ru-RU" sz="135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доступной среды 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реконструкция пандуса, парковки для инвалидов МОУ «СОШ </a:t>
            </a:r>
            <a:r>
              <a:rPr lang="ru-RU" sz="13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п.Подтыбок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сумму 1,7 </a:t>
            </a:r>
            <a:r>
              <a:rPr lang="ru-RU" sz="13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algn="just" fontAlgn="auto"/>
            <a:r>
              <a:rPr lang="ru-RU" sz="135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образования 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обустроили спортивно-игровую площадку МДОУ №1 </a:t>
            </a:r>
            <a:r>
              <a:rPr lang="ru-RU" sz="13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с.Корткерос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провели текущий ремонт кровли здания дополнительного образования в </a:t>
            </a:r>
            <a:r>
              <a:rPr lang="ru-RU" sz="13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с.Сторожевск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сумму 1,8млн.руб; реализованы школьные проекты, прошедшие отбор в рамках пилотного проекта школьного инициативного бюджетирования «Народный бюджет в школе» на сумму 0,5 </a:t>
            </a:r>
            <a:r>
              <a:rPr lang="ru-RU" sz="13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auto"/>
            <a:r>
              <a:rPr lang="ru-RU" sz="135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дорожной деятельности 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восстановлены профиля водоотводных канав, проведен ремонт автомобильной дороги общего пользования в </a:t>
            </a:r>
            <a:r>
              <a:rPr lang="ru-RU" sz="13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с.Небдино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13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т.ж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13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с.Керес,д.Лаборем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восстановлены линии электроосвещения на общую сумму</a:t>
            </a:r>
            <a:r>
              <a:rPr lang="ru-RU" sz="13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4,5млн.руб.</a:t>
            </a:r>
            <a:endParaRPr lang="ru-RU" sz="135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07BBDD4-12A6-404E-8AAD-54D78D9691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" y="-84440"/>
            <a:ext cx="1029266" cy="6275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1" y="4227934"/>
            <a:ext cx="1226422" cy="86409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704" y="849097"/>
            <a:ext cx="1573696" cy="5705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7650" y="4233506"/>
            <a:ext cx="1335777" cy="85295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99" y="4235035"/>
            <a:ext cx="1207156" cy="85301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72" y="4238096"/>
            <a:ext cx="1169108" cy="86158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528" y="4246048"/>
            <a:ext cx="1182324" cy="85855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802" y="51470"/>
            <a:ext cx="998873" cy="5802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302" y="4246048"/>
            <a:ext cx="1237262" cy="85855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95380" y="51470"/>
            <a:ext cx="1208020" cy="57852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63958" y="4240898"/>
            <a:ext cx="1031776" cy="85597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3076" name="Picture 4" descr="https://sun9-58.userapi.com/s/v1/ig2/CbxIKg9Bq3HVx4utYRkezrx56Ark067uz5t7fimyo2udKKfVncSQIfcya_Fb-OrittedwEjqfW6SatTIlM-_syt5.jpg?quality=95&amp;as=32x57,48x85,72x128,108x192,160x284,240x426,360x638,480x851,540x958,640x1135&amp;from=bu&amp;cs=640x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280" y="4227934"/>
            <a:ext cx="1160366" cy="87667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55795958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53539FF2-9349-4EAB-B77E-79A7D16285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037292"/>
              </p:ext>
            </p:extLst>
          </p:nvPr>
        </p:nvGraphicFramePr>
        <p:xfrm>
          <a:off x="109011" y="464456"/>
          <a:ext cx="3814917" cy="1066008"/>
        </p:xfrm>
        <a:graphic>
          <a:graphicData uri="http://schemas.openxmlformats.org/drawingml/2006/table">
            <a:tbl>
              <a:tblPr firstRow="1" lastRow="1" bandRow="1">
                <a:tableStyleId>{8A107856-5554-42FB-B03E-39F5DBC370BA}</a:tableStyleId>
              </a:tblPr>
              <a:tblGrid>
                <a:gridCol w="3814917">
                  <a:extLst>
                    <a:ext uri="{9D8B030D-6E8A-4147-A177-3AD203B41FA5}">
                      <a16:colId xmlns="" xmlns:a16="http://schemas.microsoft.com/office/drawing/2014/main" val="188622773"/>
                    </a:ext>
                  </a:extLst>
                </a:gridCol>
              </a:tblGrid>
              <a:tr h="10660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kern="1200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  <a:latin typeface="Bahnschrift SemiBol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В рамках реализации «инициативных проектов» в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kern="1200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  <a:latin typeface="Bahnschrift SemiBol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2025 году на сумму 2 460,0 тыс. рублей, выделенную из</a:t>
                      </a:r>
                      <a:r>
                        <a:rPr lang="ru-RU" sz="1200" b="0" kern="1200" cap="none" spc="0" baseline="0" dirty="0" smtClean="0">
                          <a:ln w="0"/>
                          <a:solidFill>
                            <a:schemeClr val="tx1"/>
                          </a:solidFill>
                          <a:effectLst/>
                          <a:latin typeface="Bahnschrift SemiBol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kern="1200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  <a:latin typeface="Bahnschrift SemiBol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бюджета МО МР «Корткеросский» сделано следующее:</a:t>
                      </a:r>
                      <a:endParaRPr lang="ru-RU" sz="1200" b="0" kern="1200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Bahnschrift SemiBol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2070537634"/>
                  </a:ext>
                </a:extLst>
              </a:tr>
            </a:tbl>
          </a:graphicData>
        </a:graphic>
      </p:graphicFrame>
      <p:sp>
        <p:nvSpPr>
          <p:cNvPr id="6" name="Прямоугольник: скругленные углы 15">
            <a:extLst>
              <a:ext uri="{FF2B5EF4-FFF2-40B4-BE49-F238E27FC236}">
                <a16:creationId xmlns="" xmlns:a16="http://schemas.microsoft.com/office/drawing/2014/main" id="{5E78D7B9-55DD-431F-A877-328325B03A1F}"/>
              </a:ext>
            </a:extLst>
          </p:cNvPr>
          <p:cNvSpPr/>
          <p:nvPr/>
        </p:nvSpPr>
        <p:spPr>
          <a:xfrm>
            <a:off x="107504" y="123478"/>
            <a:ext cx="3816424" cy="432048"/>
          </a:xfrm>
          <a:prstGeom prst="roundRect">
            <a:avLst>
              <a:gd name="adj" fmla="val 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Bahnschrift SemiBold" panose="020B0502040204020203" pitchFamily="34" charset="0"/>
                <a:cs typeface="Times New Roman" panose="02020603050405020304" pitchFamily="18" charset="0"/>
              </a:rPr>
              <a:t>«Инициативные проекты» </a:t>
            </a:r>
          </a:p>
        </p:txBody>
      </p:sp>
      <p:sp>
        <p:nvSpPr>
          <p:cNvPr id="11" name="Прямоугольник: скругленные углы 9">
            <a:extLst>
              <a:ext uri="{FF2B5EF4-FFF2-40B4-BE49-F238E27FC236}">
                <a16:creationId xmlns="" xmlns:a16="http://schemas.microsoft.com/office/drawing/2014/main" id="{6F8FE133-BB73-8481-D9F0-6A0E0E8DAB0D}"/>
              </a:ext>
            </a:extLst>
          </p:cNvPr>
          <p:cNvSpPr/>
          <p:nvPr/>
        </p:nvSpPr>
        <p:spPr>
          <a:xfrm>
            <a:off x="4067944" y="123478"/>
            <a:ext cx="4974928" cy="504056"/>
          </a:xfrm>
          <a:prstGeom prst="roundRect">
            <a:avLst>
              <a:gd name="adj" fmla="val 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Bahnschrift SemiBold" panose="020B0502040204020203" pitchFamily="34" charset="0"/>
                <a:cs typeface="Times New Roman" panose="02020603050405020304" pitchFamily="18" charset="0"/>
              </a:rPr>
              <a:t>«Народные инициативы»</a:t>
            </a: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="" xmlns:a16="http://schemas.microsoft.com/office/drawing/2014/main" id="{53539FF2-9349-4EAB-B77E-79A7D16285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551868"/>
              </p:ext>
            </p:extLst>
          </p:nvPr>
        </p:nvGraphicFramePr>
        <p:xfrm>
          <a:off x="110518" y="1548173"/>
          <a:ext cx="3813410" cy="864096"/>
        </p:xfrm>
        <a:graphic>
          <a:graphicData uri="http://schemas.openxmlformats.org/drawingml/2006/table">
            <a:tbl>
              <a:tblPr firstRow="1" lastRow="1" bandRow="1">
                <a:tableStyleId>{8A107856-5554-42FB-B03E-39F5DBC370BA}</a:tableStyleId>
              </a:tblPr>
              <a:tblGrid>
                <a:gridCol w="3813410">
                  <a:extLst>
                    <a:ext uri="{9D8B030D-6E8A-4147-A177-3AD203B41FA5}">
                      <a16:colId xmlns="" xmlns:a16="http://schemas.microsoft.com/office/drawing/2014/main" val="188622773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ремонт здания дополнительного образования в с. Сторожевск;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ремонт библиотеки в п. </a:t>
                      </a:r>
                      <a:r>
                        <a:rPr lang="ru-RU" sz="12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Намск</a:t>
                      </a:r>
                      <a:endParaRPr lang="ru-RU" sz="1200" b="0" i="0" kern="1200" dirty="0">
                        <a:solidFill>
                          <a:schemeClr val="dk1"/>
                        </a:solidFill>
                        <a:effectLst/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2070537634"/>
                  </a:ext>
                </a:extLst>
              </a:tr>
            </a:tbl>
          </a:graphicData>
        </a:graphic>
      </p:graphicFrame>
      <p:sp>
        <p:nvSpPr>
          <p:cNvPr id="15" name="Прямоугольник: скругленные углы 9">
            <a:extLst>
              <a:ext uri="{FF2B5EF4-FFF2-40B4-BE49-F238E27FC236}">
                <a16:creationId xmlns="" xmlns:a16="http://schemas.microsoft.com/office/drawing/2014/main" id="{6F8FE133-BB73-8481-D9F0-6A0E0E8DAB0D}"/>
              </a:ext>
            </a:extLst>
          </p:cNvPr>
          <p:cNvSpPr/>
          <p:nvPr/>
        </p:nvSpPr>
        <p:spPr>
          <a:xfrm>
            <a:off x="2603546" y="3075806"/>
            <a:ext cx="4398864" cy="492450"/>
          </a:xfrm>
          <a:prstGeom prst="roundRect">
            <a:avLst>
              <a:gd name="adj" fmla="val 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Bahnschrift SemiBold" panose="020B0502040204020203" pitchFamily="34" charset="0"/>
                <a:cs typeface="Times New Roman" panose="02020603050405020304" pitchFamily="18" charset="0"/>
              </a:rPr>
              <a:t>«Наказы избирателей»</a:t>
            </a:r>
          </a:p>
        </p:txBody>
      </p:sp>
      <p:graphicFrame>
        <p:nvGraphicFramePr>
          <p:cNvPr id="18" name="Таблица 17">
            <a:extLst>
              <a:ext uri="{FF2B5EF4-FFF2-40B4-BE49-F238E27FC236}">
                <a16:creationId xmlns="" xmlns:a16="http://schemas.microsoft.com/office/drawing/2014/main" id="{53539FF2-9349-4EAB-B77E-79A7D16285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395313"/>
              </p:ext>
            </p:extLst>
          </p:nvPr>
        </p:nvGraphicFramePr>
        <p:xfrm>
          <a:off x="179513" y="3579862"/>
          <a:ext cx="8863360" cy="576064"/>
        </p:xfrm>
        <a:graphic>
          <a:graphicData uri="http://schemas.openxmlformats.org/drawingml/2006/table">
            <a:tbl>
              <a:tblPr firstRow="1" lastRow="1" bandRow="1">
                <a:tableStyleId>{8A107856-5554-42FB-B03E-39F5DBC370BA}</a:tableStyleId>
              </a:tblPr>
              <a:tblGrid>
                <a:gridCol w="8863360">
                  <a:extLst>
                    <a:ext uri="{9D8B030D-6E8A-4147-A177-3AD203B41FA5}">
                      <a16:colId xmlns="" xmlns:a16="http://schemas.microsoft.com/office/drawing/2014/main" val="188622773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В рамках реализации «наказов избирателей» в 202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 году на сумму 1 66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,0 тыс. рублей, выделенную из республиканского бюджета Республики Коми сделано следующее:</a:t>
                      </a:r>
                      <a:endParaRPr lang="ru-RU" sz="1200" b="0" kern="1200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Bahnschrift SemiBol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2070537634"/>
                  </a:ext>
                </a:extLst>
              </a:tr>
            </a:tbl>
          </a:graphicData>
        </a:graphic>
      </p:graphicFrame>
      <p:graphicFrame>
        <p:nvGraphicFramePr>
          <p:cNvPr id="19" name="Таблица 18">
            <a:extLst>
              <a:ext uri="{FF2B5EF4-FFF2-40B4-BE49-F238E27FC236}">
                <a16:creationId xmlns="" xmlns:a16="http://schemas.microsoft.com/office/drawing/2014/main" id="{53539FF2-9349-4EAB-B77E-79A7D16285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053562"/>
              </p:ext>
            </p:extLst>
          </p:nvPr>
        </p:nvGraphicFramePr>
        <p:xfrm>
          <a:off x="1763688" y="4177454"/>
          <a:ext cx="5560950" cy="648072"/>
        </p:xfrm>
        <a:graphic>
          <a:graphicData uri="http://schemas.openxmlformats.org/drawingml/2006/table">
            <a:tbl>
              <a:tblPr firstRow="1" lastRow="1" bandRow="1">
                <a:tableStyleId>{8A107856-5554-42FB-B03E-39F5DBC370BA}</a:tableStyleId>
              </a:tblPr>
              <a:tblGrid>
                <a:gridCol w="5560950">
                  <a:extLst>
                    <a:ext uri="{9D8B030D-6E8A-4147-A177-3AD203B41FA5}">
                      <a16:colId xmlns="" xmlns:a16="http://schemas.microsoft.com/office/drawing/2014/main" val="188622773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marL="171450" indent="-171450" algn="ctr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kern="1200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  <a:latin typeface="Bahnschrift SemiBol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приобретение оборудования для центра робототехники на базе Районного центра дополнительного образования (РЦДО) в с. Корткерос.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2070537634"/>
                  </a:ext>
                </a:extLst>
              </a:tr>
            </a:tbl>
          </a:graphicData>
        </a:graphic>
      </p:graphicFrame>
      <p:graphicFrame>
        <p:nvGraphicFramePr>
          <p:cNvPr id="20" name="Таблица 19">
            <a:extLst>
              <a:ext uri="{FF2B5EF4-FFF2-40B4-BE49-F238E27FC236}">
                <a16:creationId xmlns="" xmlns:a16="http://schemas.microsoft.com/office/drawing/2014/main" id="{53539FF2-9349-4EAB-B77E-79A7D16285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867581"/>
              </p:ext>
            </p:extLst>
          </p:nvPr>
        </p:nvGraphicFramePr>
        <p:xfrm>
          <a:off x="4067944" y="555525"/>
          <a:ext cx="4974928" cy="2444762"/>
        </p:xfrm>
        <a:graphic>
          <a:graphicData uri="http://schemas.openxmlformats.org/drawingml/2006/table">
            <a:tbl>
              <a:tblPr firstRow="1" lastRow="1" bandRow="1">
                <a:tableStyleId>{8A107856-5554-42FB-B03E-39F5DBC370BA}</a:tableStyleId>
              </a:tblPr>
              <a:tblGrid>
                <a:gridCol w="4974928">
                  <a:extLst>
                    <a:ext uri="{9D8B030D-6E8A-4147-A177-3AD203B41FA5}">
                      <a16:colId xmlns="" xmlns:a16="http://schemas.microsoft.com/office/drawing/2014/main" val="188622773"/>
                    </a:ext>
                  </a:extLst>
                </a:gridCol>
              </a:tblGrid>
              <a:tr h="2444762">
                <a:tc>
                  <a:txBody>
                    <a:bodyPr/>
                    <a:lstStyle/>
                    <a:p>
                      <a:r>
                        <a:rPr lang="ru-RU" sz="1050" b="0" dirty="0" smtClean="0">
                          <a:solidFill>
                            <a:srgbClr val="FF0000"/>
                          </a:solidFill>
                        </a:rPr>
                        <a:t>         </a:t>
                      </a:r>
                      <a:r>
                        <a:rPr lang="ru-RU" sz="1050" b="0" i="0" kern="1200" dirty="0" smtClean="0">
                          <a:solidFill>
                            <a:schemeClr val="dk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Благодаря гранту в размере 5 990,0 тыс. рублей, полученному за участие в проекте «Народный бюджет» и развитие народных инициатив, в 2025 году проведены мероприятия по благоустройству и развитию инфраструктуры района: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ru-RU" sz="1050" b="1" i="0" kern="1200" dirty="0" smtClean="0">
                          <a:solidFill>
                            <a:schemeClr val="dk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Коммунальное хозяйство и благоустройство:</a:t>
                      </a:r>
                      <a:r>
                        <a:rPr lang="ru-RU" sz="1050" b="0" i="0" kern="1200" dirty="0" smtClean="0">
                          <a:solidFill>
                            <a:schemeClr val="dk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 ремонт водоснабжения в п. </a:t>
                      </a:r>
                      <a:r>
                        <a:rPr lang="ru-RU" sz="1050" b="0" i="0" kern="1200" dirty="0" err="1" smtClean="0">
                          <a:solidFill>
                            <a:schemeClr val="dk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Визябож</a:t>
                      </a:r>
                      <a:r>
                        <a:rPr lang="ru-RU" sz="1050" b="0" i="0" kern="1200" dirty="0" smtClean="0">
                          <a:solidFill>
                            <a:schemeClr val="dk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, оборудование контейнерных площадок (с. </a:t>
                      </a:r>
                      <a:r>
                        <a:rPr lang="ru-RU" sz="1050" b="0" i="0" kern="1200" dirty="0" err="1" smtClean="0">
                          <a:solidFill>
                            <a:schemeClr val="dk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Керес</a:t>
                      </a:r>
                      <a:r>
                        <a:rPr lang="ru-RU" sz="1050" b="0" i="0" kern="1200" dirty="0" smtClean="0">
                          <a:solidFill>
                            <a:schemeClr val="dk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, п. </a:t>
                      </a:r>
                      <a:r>
                        <a:rPr lang="ru-RU" sz="1050" b="0" i="0" kern="1200" dirty="0" err="1" smtClean="0">
                          <a:solidFill>
                            <a:schemeClr val="dk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Подтыбок</a:t>
                      </a:r>
                      <a:r>
                        <a:rPr lang="ru-RU" sz="1050" b="0" i="0" kern="1200" dirty="0" smtClean="0">
                          <a:solidFill>
                            <a:schemeClr val="dk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), установка въездного знака «Корткеросский район».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ru-RU" sz="1050" b="1" i="0" kern="1200" dirty="0" smtClean="0">
                          <a:solidFill>
                            <a:schemeClr val="dk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Транспортная инфраструктура:</a:t>
                      </a:r>
                      <a:r>
                        <a:rPr lang="ru-RU" sz="1050" b="0" i="0" kern="1200" dirty="0" smtClean="0">
                          <a:solidFill>
                            <a:schemeClr val="dk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 оборудование остановочных комплексов в с. Сторожевск, </a:t>
                      </a:r>
                      <a:r>
                        <a:rPr lang="ru-RU" sz="1050" b="0" i="0" kern="1200" dirty="0" err="1" smtClean="0">
                          <a:solidFill>
                            <a:schemeClr val="dk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Додзь</a:t>
                      </a:r>
                      <a:r>
                        <a:rPr lang="ru-RU" sz="1050" b="0" i="0" kern="1200" dirty="0" smtClean="0">
                          <a:solidFill>
                            <a:schemeClr val="dk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 и </a:t>
                      </a:r>
                      <a:r>
                        <a:rPr lang="ru-RU" sz="1050" b="0" i="0" kern="1200" dirty="0" err="1" smtClean="0">
                          <a:solidFill>
                            <a:schemeClr val="dk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Вомын</a:t>
                      </a:r>
                      <a:r>
                        <a:rPr lang="ru-RU" sz="1050" b="0" i="0" kern="1200" dirty="0" smtClean="0">
                          <a:solidFill>
                            <a:schemeClr val="dk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ru-RU" sz="1050" b="1" i="0" kern="1200" dirty="0" smtClean="0">
                          <a:solidFill>
                            <a:schemeClr val="dk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Культура и спорт:</a:t>
                      </a:r>
                      <a:r>
                        <a:rPr lang="ru-RU" sz="1050" b="0" i="0" kern="1200" dirty="0" smtClean="0">
                          <a:solidFill>
                            <a:schemeClr val="dk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 ремонт потолка в ДК с. </a:t>
                      </a:r>
                      <a:r>
                        <a:rPr lang="ru-RU" sz="1050" b="0" i="0" kern="1200" dirty="0" err="1" smtClean="0">
                          <a:solidFill>
                            <a:schemeClr val="dk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Мордино</a:t>
                      </a:r>
                      <a:r>
                        <a:rPr lang="ru-RU" sz="1050" b="0" i="0" kern="1200" dirty="0" smtClean="0">
                          <a:solidFill>
                            <a:schemeClr val="dk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, ремонт художественной мастерской и сцены (покраска стен, установка решеток) в МБУ «ЦКД», проведение водоснабжения к зданию музея, изготовление памятного знака писательнице А. Сухановой, приобретение спортинвентаря.</a:t>
                      </a:r>
                      <a:endParaRPr lang="ru-RU" sz="1050" b="0" i="0" kern="1200" dirty="0">
                        <a:solidFill>
                          <a:schemeClr val="dk1"/>
                        </a:solidFill>
                        <a:effectLst/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2070537634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27734"/>
            <a:ext cx="1296144" cy="86409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084551" y="2693652"/>
            <a:ext cx="958321" cy="764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272" y="2808984"/>
            <a:ext cx="1064279" cy="759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638" y="4155926"/>
            <a:ext cx="1718234" cy="8815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55926"/>
            <a:ext cx="1584176" cy="8815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86" y="2291958"/>
            <a:ext cx="958016" cy="708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088233"/>
            <a:ext cx="880344" cy="771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511" y="2571750"/>
            <a:ext cx="993600" cy="720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61102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20"/>
            <a:ext cx="1403648" cy="733533"/>
          </a:xfrm>
          <a:prstGeom prst="rect">
            <a:avLst/>
          </a:prstGeom>
        </p:spPr>
      </p:pic>
      <p:sp>
        <p:nvSpPr>
          <p:cNvPr id="11" name="Прямоугольник: скругленные углы 15">
            <a:extLst>
              <a:ext uri="{FF2B5EF4-FFF2-40B4-BE49-F238E27FC236}">
                <a16:creationId xmlns="" xmlns:a16="http://schemas.microsoft.com/office/drawing/2014/main" id="{5E78D7B9-55DD-431F-A877-328325B03A1F}"/>
              </a:ext>
            </a:extLst>
          </p:cNvPr>
          <p:cNvSpPr/>
          <p:nvPr/>
        </p:nvSpPr>
        <p:spPr>
          <a:xfrm>
            <a:off x="5508104" y="1188797"/>
            <a:ext cx="2012436" cy="877143"/>
          </a:xfrm>
          <a:prstGeom prst="roundRect">
            <a:avLst>
              <a:gd name="adj" fmla="val 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just">
              <a:buNone/>
            </a:pPr>
            <a:r>
              <a:rPr lang="ru-RU" sz="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проект </a:t>
            </a:r>
            <a:endParaRPr lang="en-US" sz="1200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 и наставники» (Ю6)</a:t>
            </a:r>
            <a:endParaRPr lang="en-US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51 056,3 </a:t>
            </a:r>
            <a:r>
              <a:rPr lang="ru-RU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: скругленные углы 15">
            <a:extLst>
              <a:ext uri="{FF2B5EF4-FFF2-40B4-BE49-F238E27FC236}">
                <a16:creationId xmlns="" xmlns:a16="http://schemas.microsoft.com/office/drawing/2014/main" id="{5E78D7B9-55DD-431F-A877-328325B03A1F}"/>
              </a:ext>
            </a:extLst>
          </p:cNvPr>
          <p:cNvSpPr/>
          <p:nvPr/>
        </p:nvSpPr>
        <p:spPr>
          <a:xfrm>
            <a:off x="103322" y="1190551"/>
            <a:ext cx="2378914" cy="781138"/>
          </a:xfrm>
          <a:prstGeom prst="roundRect">
            <a:avLst>
              <a:gd name="adj" fmla="val 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just">
              <a:buNone/>
            </a:pPr>
            <a:r>
              <a:rPr lang="ru-RU" sz="1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проект</a:t>
            </a:r>
            <a:endParaRPr lang="en-US" sz="1200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«Все лучшее детям» (Ю4)</a:t>
            </a:r>
            <a:endParaRPr lang="en-US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113 561,9 </a:t>
            </a:r>
            <a:r>
              <a:rPr lang="ru-RU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: скругленные углы 15">
            <a:extLst>
              <a:ext uri="{FF2B5EF4-FFF2-40B4-BE49-F238E27FC236}">
                <a16:creationId xmlns="" xmlns:a16="http://schemas.microsoft.com/office/drawing/2014/main" id="{5E78D7B9-55DD-431F-A877-328325B03A1F}"/>
              </a:ext>
            </a:extLst>
          </p:cNvPr>
          <p:cNvSpPr/>
          <p:nvPr/>
        </p:nvSpPr>
        <p:spPr>
          <a:xfrm>
            <a:off x="1684917" y="3163078"/>
            <a:ext cx="4752528" cy="469703"/>
          </a:xfrm>
          <a:prstGeom prst="roundRect">
            <a:avLst>
              <a:gd name="adj" fmla="val 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sz="10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проект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(Я5)</a:t>
            </a:r>
            <a:endParaRPr lang="en-US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«Семейные ценности и инфраструктура культуры»</a:t>
            </a:r>
            <a:endParaRPr lang="en-US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4 277,3 </a:t>
            </a:r>
            <a:r>
              <a:rPr lang="ru-RU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="" xmlns:a16="http://schemas.microsoft.com/office/drawing/2014/main" id="{5E78D7B9-55DD-431F-A877-328325B03A1F}"/>
              </a:ext>
            </a:extLst>
          </p:cNvPr>
          <p:cNvSpPr/>
          <p:nvPr/>
        </p:nvSpPr>
        <p:spPr>
          <a:xfrm>
            <a:off x="2152969" y="2731030"/>
            <a:ext cx="3816424" cy="432048"/>
          </a:xfrm>
          <a:prstGeom prst="roundRect">
            <a:avLst>
              <a:gd name="adj" fmla="val 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sz="1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</a:t>
            </a:r>
            <a:r>
              <a:rPr lang="ru-RU" sz="1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«Семья"</a:t>
            </a:r>
            <a:endParaRPr lang="ru-RU" sz="1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: скругленные углы 15">
            <a:extLst>
              <a:ext uri="{FF2B5EF4-FFF2-40B4-BE49-F238E27FC236}">
                <a16:creationId xmlns="" xmlns:a16="http://schemas.microsoft.com/office/drawing/2014/main" id="{5E78D7B9-55DD-431F-A877-328325B03A1F}"/>
              </a:ext>
            </a:extLst>
          </p:cNvPr>
          <p:cNvSpPr/>
          <p:nvPr/>
        </p:nvSpPr>
        <p:spPr>
          <a:xfrm>
            <a:off x="2123728" y="742081"/>
            <a:ext cx="3816424" cy="432048"/>
          </a:xfrm>
          <a:prstGeom prst="roundRect">
            <a:avLst>
              <a:gd name="adj" fmla="val 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sz="1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</a:t>
            </a:r>
            <a:r>
              <a:rPr lang="ru-RU" sz="1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«Молодежь и дети"</a:t>
            </a:r>
            <a:endParaRPr lang="ru-RU" sz="1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90" y="2045641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МОУ «СОШ» </a:t>
            </a:r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п.Аджером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с.Небдино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24" y="3940352"/>
            <a:ext cx="2263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музыкальными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инструментами, оборудованием и учебными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материалами районную школу искусств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8" name="Picture 12" descr="https://sun9-10.userapi.com/impg/0Qho4SuRQrLzt6UkCsCih-80zvOrKg8rg7dkKw/8kMVO1xPP68.jpg?size=2560x1920&amp;quality=95&amp;sign=924e762c2b32f206d53e9370d65cb928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540" y="1536145"/>
            <a:ext cx="1377137" cy="97455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30" y="4064829"/>
            <a:ext cx="1351058" cy="98298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519" y="3658110"/>
            <a:ext cx="1404156" cy="107549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720" y="3660664"/>
            <a:ext cx="1552942" cy="98757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944" y="4062908"/>
            <a:ext cx="1440160" cy="98490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275" y="1188797"/>
            <a:ext cx="1453466" cy="96210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271" y="1603204"/>
            <a:ext cx="1798004" cy="94860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20" name="Заголовок">
            <a:extLst>
              <a:ext uri="{FF2B5EF4-FFF2-40B4-BE49-F238E27FC236}">
                <a16:creationId xmlns="" xmlns:a16="http://schemas.microsoft.com/office/drawing/2014/main" id="{27B069FF-35D2-4F5A-8E30-31CF849663FA}"/>
              </a:ext>
            </a:extLst>
          </p:cNvPr>
          <p:cNvSpPr txBox="1"/>
          <p:nvPr/>
        </p:nvSpPr>
        <p:spPr>
          <a:xfrm>
            <a:off x="1470532" y="5649"/>
            <a:ext cx="7416824" cy="733534"/>
          </a:xfrm>
          <a:prstGeom prst="rect">
            <a:avLst/>
          </a:prstGeom>
          <a:gradFill>
            <a:gsLst>
              <a:gs pos="9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rgbClr val="AADFFF"/>
              </a:gs>
            </a:gsLst>
            <a:path path="circle">
              <a:fillToRect l="20000" t="10000" r="20000" b="60000"/>
            </a:path>
          </a:gradFill>
        </p:spPr>
        <p:txBody>
          <a:bodyPr wrap="square" anchor="t">
            <a:spAutoFit/>
          </a:bodyPr>
          <a:lstStyle/>
          <a:p>
            <a:pPr algn="ctr" eaLnBrk="1" hangingPunct="1">
              <a:lnSpc>
                <a:spcPts val="25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Реализация национальных (региональных) проектов в 2025 году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Franklin Gothic Book" panose="020B05030201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89179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Овал 57">
            <a:extLst>
              <a:ext uri="{FF2B5EF4-FFF2-40B4-BE49-F238E27FC236}">
                <a16:creationId xmlns="" xmlns:a16="http://schemas.microsoft.com/office/drawing/2014/main" id="{C9F24DE7-9C48-4656-A678-E359A4CE8929}"/>
              </a:ext>
            </a:extLst>
          </p:cNvPr>
          <p:cNvSpPr/>
          <p:nvPr/>
        </p:nvSpPr>
        <p:spPr>
          <a:xfrm>
            <a:off x="826305" y="771551"/>
            <a:ext cx="2374529" cy="9255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Bahnschrift SemiBold" panose="020B0502040204020203" pitchFamily="34" charset="0"/>
                <a:cs typeface="Times New Roman" panose="02020603050405020304" pitchFamily="18" charset="0"/>
              </a:rPr>
              <a:t>Источники формирования</a:t>
            </a:r>
          </a:p>
        </p:txBody>
      </p:sp>
      <p:sp>
        <p:nvSpPr>
          <p:cNvPr id="59" name="Скругленный прямоугольник 10">
            <a:extLst>
              <a:ext uri="{FF2B5EF4-FFF2-40B4-BE49-F238E27FC236}">
                <a16:creationId xmlns="" xmlns:a16="http://schemas.microsoft.com/office/drawing/2014/main" id="{AEA4F445-4A7C-4D06-B19D-A0FFF1AB0784}"/>
              </a:ext>
            </a:extLst>
          </p:cNvPr>
          <p:cNvSpPr/>
          <p:nvPr/>
        </p:nvSpPr>
        <p:spPr>
          <a:xfrm>
            <a:off x="570239" y="1711719"/>
            <a:ext cx="2641566" cy="49047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latin typeface="Bahnschrift SemiLight" panose="020B0502040204020203" pitchFamily="34" charset="0"/>
                <a:cs typeface="Times New Roman" panose="02020603050405020304" pitchFamily="18" charset="0"/>
              </a:rPr>
              <a:t>Доходы от уплаты акцизов – </a:t>
            </a:r>
            <a:br>
              <a:rPr lang="ru-RU" sz="1000" dirty="0">
                <a:latin typeface="Bahnschrift SemiLight" panose="020B0502040204020203" pitchFamily="34" charset="0"/>
                <a:cs typeface="Times New Roman" panose="02020603050405020304" pitchFamily="18" charset="0"/>
              </a:rPr>
            </a:br>
            <a:r>
              <a:rPr lang="ru-RU" sz="1000" dirty="0" smtClean="0">
                <a:latin typeface="Bahnschrift SemiBold" panose="020B0502040204020203" pitchFamily="34" charset="0"/>
                <a:cs typeface="Times New Roman" panose="02020603050405020304" pitchFamily="18" charset="0"/>
              </a:rPr>
              <a:t>20 328,0 </a:t>
            </a:r>
            <a:r>
              <a:rPr lang="ru-RU" sz="1000" dirty="0" smtClean="0">
                <a:latin typeface="Bahnschrift SemiLight" panose="020B0502040204020203" pitchFamily="34" charset="0"/>
                <a:cs typeface="Times New Roman" panose="02020603050405020304" pitchFamily="18" charset="0"/>
              </a:rPr>
              <a:t>тыс</a:t>
            </a:r>
            <a:r>
              <a:rPr lang="ru-RU" sz="1000" dirty="0">
                <a:latin typeface="Bahnschrift SemiLight" panose="020B0502040204020203" pitchFamily="34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60" name="Скругленный прямоугольник 11">
            <a:extLst>
              <a:ext uri="{FF2B5EF4-FFF2-40B4-BE49-F238E27FC236}">
                <a16:creationId xmlns="" xmlns:a16="http://schemas.microsoft.com/office/drawing/2014/main" id="{350F5AAD-27E4-4575-9DE4-62CF2FF6F688}"/>
              </a:ext>
            </a:extLst>
          </p:cNvPr>
          <p:cNvSpPr/>
          <p:nvPr/>
        </p:nvSpPr>
        <p:spPr>
          <a:xfrm>
            <a:off x="570239" y="2296172"/>
            <a:ext cx="2627078" cy="8973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latin typeface="Bahnschrift SemiLight" panose="020B0502040204020203" pitchFamily="34" charset="0"/>
                <a:cs typeface="Times New Roman" panose="02020603050405020304" pitchFamily="18" charset="0"/>
              </a:rPr>
              <a:t>Поступления в виде МБТ на финансирование обеспечения дорожной деятельности, а также безвозмездные поступления от физ. и юр. лиц – </a:t>
            </a:r>
            <a:br>
              <a:rPr lang="ru-RU" sz="1000" dirty="0">
                <a:latin typeface="Bahnschrift SemiLight" panose="020B0502040204020203" pitchFamily="34" charset="0"/>
                <a:cs typeface="Times New Roman" panose="02020603050405020304" pitchFamily="18" charset="0"/>
              </a:rPr>
            </a:br>
            <a:r>
              <a:rPr lang="ru-RU" sz="1000" dirty="0" smtClean="0">
                <a:latin typeface="Bahnschrift SemiBold" panose="020B0502040204020203" pitchFamily="34" charset="0"/>
                <a:cs typeface="Times New Roman" panose="02020603050405020304" pitchFamily="18" charset="0"/>
              </a:rPr>
              <a:t>17 977,0 </a:t>
            </a:r>
            <a:r>
              <a:rPr lang="ru-RU" sz="1000" dirty="0" smtClean="0">
                <a:latin typeface="Bahnschrift SemiLight" panose="020B0502040204020203" pitchFamily="34" charset="0"/>
                <a:cs typeface="Times New Roman" panose="02020603050405020304" pitchFamily="18" charset="0"/>
              </a:rPr>
              <a:t>тыс</a:t>
            </a:r>
            <a:r>
              <a:rPr lang="ru-RU" sz="1000" dirty="0">
                <a:latin typeface="Bahnschrift SemiLight" panose="020B0502040204020203" pitchFamily="34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61" name="Скругленный прямоугольник 12">
            <a:extLst>
              <a:ext uri="{FF2B5EF4-FFF2-40B4-BE49-F238E27FC236}">
                <a16:creationId xmlns="" xmlns:a16="http://schemas.microsoft.com/office/drawing/2014/main" id="{D95E7FFE-B2E5-4B02-8B85-5403582F9057}"/>
              </a:ext>
            </a:extLst>
          </p:cNvPr>
          <p:cNvSpPr/>
          <p:nvPr/>
        </p:nvSpPr>
        <p:spPr>
          <a:xfrm>
            <a:off x="570238" y="3249569"/>
            <a:ext cx="2640673" cy="49231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latin typeface="Bahnschrift SemiLight" panose="020B0502040204020203" pitchFamily="34" charset="0"/>
                <a:cs typeface="Times New Roman" panose="02020603050405020304" pitchFamily="18" charset="0"/>
              </a:rPr>
              <a:t>Остаток ассигнований неиспользуемый в </a:t>
            </a:r>
            <a:r>
              <a:rPr lang="ru-RU" sz="1000" dirty="0" smtClean="0">
                <a:latin typeface="Bahnschrift SemiLight" panose="020B0502040204020203" pitchFamily="34" charset="0"/>
                <a:cs typeface="Times New Roman" panose="02020603050405020304" pitchFamily="18" charset="0"/>
              </a:rPr>
              <a:t>2024 </a:t>
            </a:r>
            <a:r>
              <a:rPr lang="ru-RU" sz="1000" dirty="0">
                <a:latin typeface="Bahnschrift SemiLight" panose="020B0502040204020203" pitchFamily="34" charset="0"/>
                <a:cs typeface="Times New Roman" panose="02020603050405020304" pitchFamily="18" charset="0"/>
              </a:rPr>
              <a:t>году – </a:t>
            </a:r>
            <a:r>
              <a:rPr lang="ru-RU" sz="1000" dirty="0" smtClean="0">
                <a:latin typeface="Bahnschrift SemiBold" panose="020B0502040204020203" pitchFamily="34" charset="0"/>
                <a:cs typeface="Times New Roman" panose="02020603050405020304" pitchFamily="18" charset="0"/>
              </a:rPr>
              <a:t>3 959,6</a:t>
            </a:r>
            <a:r>
              <a:rPr lang="ru-RU" sz="1000" dirty="0" smtClean="0">
                <a:latin typeface="Bahnschrift SemiLigh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latin typeface="Bahnschrift SemiLight" panose="020B0502040204020203" pitchFamily="34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62" name="Выноска-облако 13">
            <a:extLst>
              <a:ext uri="{FF2B5EF4-FFF2-40B4-BE49-F238E27FC236}">
                <a16:creationId xmlns="" xmlns:a16="http://schemas.microsoft.com/office/drawing/2014/main" id="{8130323D-3AE6-4B89-B0AE-ADD331FBDC2F}"/>
              </a:ext>
            </a:extLst>
          </p:cNvPr>
          <p:cNvSpPr/>
          <p:nvPr/>
        </p:nvSpPr>
        <p:spPr>
          <a:xfrm>
            <a:off x="3363891" y="2357525"/>
            <a:ext cx="2431734" cy="1706813"/>
          </a:xfrm>
          <a:prstGeom prst="cloudCallou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Bahnschrift SemiLight" panose="020B0502040204020203" pitchFamily="34" charset="0"/>
                <a:cs typeface="Times New Roman" panose="02020603050405020304" pitchFamily="18" charset="0"/>
              </a:rPr>
              <a:t>Объем бюджетных ассигнований дорожного хозяйства (дорожного фонда) –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Bahnschrift SemiLight" panose="020B0502040204020203" pitchFamily="34" charset="0"/>
                <a:cs typeface="Times New Roman" panose="02020603050405020304" pitchFamily="18" charset="0"/>
              </a:rPr>
              <a:t>43 823,4</a:t>
            </a:r>
            <a:r>
              <a:rPr lang="ru-RU" sz="1200" dirty="0" smtClean="0">
                <a:solidFill>
                  <a:schemeClr val="tx1"/>
                </a:solidFill>
                <a:latin typeface="Bahnschrift SemiLigh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Bahnschrift SemiLight" panose="020B0502040204020203" pitchFamily="34" charset="0"/>
                <a:cs typeface="Times New Roman" panose="02020603050405020304" pitchFamily="18" charset="0"/>
              </a:rPr>
              <a:t>тыс. руб.</a:t>
            </a:r>
          </a:p>
        </p:txBody>
      </p:sp>
      <p:cxnSp>
        <p:nvCxnSpPr>
          <p:cNvPr id="63" name="Прямая со стрелкой 62">
            <a:extLst>
              <a:ext uri="{FF2B5EF4-FFF2-40B4-BE49-F238E27FC236}">
                <a16:creationId xmlns="" xmlns:a16="http://schemas.microsoft.com/office/drawing/2014/main" id="{BDBE25C5-0C51-426F-9B38-5BE8450D299F}"/>
              </a:ext>
            </a:extLst>
          </p:cNvPr>
          <p:cNvCxnSpPr/>
          <p:nvPr/>
        </p:nvCxnSpPr>
        <p:spPr>
          <a:xfrm flipV="1">
            <a:off x="3203848" y="3795886"/>
            <a:ext cx="361154" cy="2784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>
            <a:extLst>
              <a:ext uri="{FF2B5EF4-FFF2-40B4-BE49-F238E27FC236}">
                <a16:creationId xmlns="" xmlns:a16="http://schemas.microsoft.com/office/drawing/2014/main" id="{3963CEA9-5FFD-4145-A50F-F11C5083A05F}"/>
              </a:ext>
            </a:extLst>
          </p:cNvPr>
          <p:cNvCxnSpPr/>
          <p:nvPr/>
        </p:nvCxnSpPr>
        <p:spPr>
          <a:xfrm>
            <a:off x="3203848" y="2352490"/>
            <a:ext cx="397046" cy="2192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>
            <a:extLst>
              <a:ext uri="{FF2B5EF4-FFF2-40B4-BE49-F238E27FC236}">
                <a16:creationId xmlns="" xmlns:a16="http://schemas.microsoft.com/office/drawing/2014/main" id="{AC8AC350-0B4E-497E-8493-F1FC796D3B00}"/>
              </a:ext>
            </a:extLst>
          </p:cNvPr>
          <p:cNvCxnSpPr/>
          <p:nvPr/>
        </p:nvCxnSpPr>
        <p:spPr>
          <a:xfrm>
            <a:off x="3191076" y="3247489"/>
            <a:ext cx="2287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>
            <a:extLst>
              <a:ext uri="{FF2B5EF4-FFF2-40B4-BE49-F238E27FC236}">
                <a16:creationId xmlns="" xmlns:a16="http://schemas.microsoft.com/office/drawing/2014/main" id="{0FCA5F8F-6C27-48E1-9D4B-18EE11B417E7}"/>
              </a:ext>
            </a:extLst>
          </p:cNvPr>
          <p:cNvCxnSpPr/>
          <p:nvPr/>
        </p:nvCxnSpPr>
        <p:spPr>
          <a:xfrm flipV="1">
            <a:off x="5508104" y="2357805"/>
            <a:ext cx="412962" cy="21394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="" xmlns:a16="http://schemas.microsoft.com/office/drawing/2014/main" id="{19203BCF-BC21-4AE9-8222-E48FAB61E077}"/>
              </a:ext>
            </a:extLst>
          </p:cNvPr>
          <p:cNvCxnSpPr/>
          <p:nvPr/>
        </p:nvCxnSpPr>
        <p:spPr>
          <a:xfrm>
            <a:off x="5652120" y="3193483"/>
            <a:ext cx="281659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>
            <a:extLst>
              <a:ext uri="{FF2B5EF4-FFF2-40B4-BE49-F238E27FC236}">
                <a16:creationId xmlns="" xmlns:a16="http://schemas.microsoft.com/office/drawing/2014/main" id="{22D65B14-84BA-40CE-96FA-7771C0A57319}"/>
              </a:ext>
            </a:extLst>
          </p:cNvPr>
          <p:cNvCxnSpPr/>
          <p:nvPr/>
        </p:nvCxnSpPr>
        <p:spPr>
          <a:xfrm>
            <a:off x="5416193" y="3687874"/>
            <a:ext cx="523959" cy="32403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Скругленный прямоугольник 30">
            <a:extLst>
              <a:ext uri="{FF2B5EF4-FFF2-40B4-BE49-F238E27FC236}">
                <a16:creationId xmlns="" xmlns:a16="http://schemas.microsoft.com/office/drawing/2014/main" id="{F973CD81-48BE-4555-97ED-ED57E104D796}"/>
              </a:ext>
            </a:extLst>
          </p:cNvPr>
          <p:cNvSpPr/>
          <p:nvPr/>
        </p:nvSpPr>
        <p:spPr>
          <a:xfrm>
            <a:off x="6023502" y="1758796"/>
            <a:ext cx="2374529" cy="9569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latin typeface="Bahnschrift SemiLight" panose="020B0502040204020203" pitchFamily="34" charset="0"/>
                <a:cs typeface="Times New Roman" panose="02020603050405020304" pitchFamily="18" charset="0"/>
              </a:rPr>
              <a:t>Содержание и ремонт автомобильных дорог общего пользования местного </a:t>
            </a:r>
            <a:r>
              <a:rPr lang="ru-RU" sz="1000" dirty="0" smtClean="0">
                <a:latin typeface="Bahnschrift SemiLight" panose="020B0502040204020203" pitchFamily="34" charset="0"/>
                <a:cs typeface="Times New Roman" panose="02020603050405020304" pitchFamily="18" charset="0"/>
              </a:rPr>
              <a:t>значения, в том числе реализация народных проектов в сфере дорожной деятельности –</a:t>
            </a:r>
            <a:r>
              <a:rPr lang="ru-RU" sz="1000" dirty="0" smtClean="0">
                <a:latin typeface="Bahnschrift SemiBold" panose="020B0502040204020203" pitchFamily="34" charset="0"/>
                <a:cs typeface="Times New Roman" panose="02020603050405020304" pitchFamily="18" charset="0"/>
              </a:rPr>
              <a:t>  40 997,6 </a:t>
            </a:r>
            <a:r>
              <a:rPr lang="ru-RU" sz="1000" dirty="0" smtClean="0">
                <a:latin typeface="Bahnschrift SemiLight" panose="020B0502040204020203" pitchFamily="34" charset="0"/>
                <a:cs typeface="Times New Roman" panose="02020603050405020304" pitchFamily="18" charset="0"/>
              </a:rPr>
              <a:t>тыс</a:t>
            </a:r>
            <a:r>
              <a:rPr lang="ru-RU" sz="1000" dirty="0">
                <a:latin typeface="Bahnschrift SemiLight" panose="020B0502040204020203" pitchFamily="34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70" name="Скругленный прямоугольник 32">
            <a:extLst>
              <a:ext uri="{FF2B5EF4-FFF2-40B4-BE49-F238E27FC236}">
                <a16:creationId xmlns="" xmlns:a16="http://schemas.microsoft.com/office/drawing/2014/main" id="{5F13B83B-0299-46FA-B084-0C31CAD1527C}"/>
              </a:ext>
            </a:extLst>
          </p:cNvPr>
          <p:cNvSpPr/>
          <p:nvPr/>
        </p:nvSpPr>
        <p:spPr>
          <a:xfrm>
            <a:off x="6034695" y="2854515"/>
            <a:ext cx="2374528" cy="7128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latin typeface="Bahnschrift SemiLight" panose="020B0502040204020203" pitchFamily="34" charset="0"/>
                <a:cs typeface="Times New Roman" panose="02020603050405020304" pitchFamily="18" charset="0"/>
              </a:rPr>
              <a:t>Приобретение и устройство наплавных мостов, катеров, паромных переправ – </a:t>
            </a:r>
          </a:p>
          <a:p>
            <a:pPr algn="ctr"/>
            <a:r>
              <a:rPr lang="ru-RU" sz="1000" dirty="0" smtClean="0">
                <a:latin typeface="Bahnschrift SemiBold" panose="020B0502040204020203" pitchFamily="34" charset="0"/>
                <a:cs typeface="Times New Roman" panose="02020603050405020304" pitchFamily="18" charset="0"/>
              </a:rPr>
              <a:t>920,4 </a:t>
            </a:r>
            <a:r>
              <a:rPr lang="ru-RU" sz="1000" dirty="0">
                <a:latin typeface="Bahnschrift SemiLight" panose="020B0502040204020203" pitchFamily="34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71" name="Скругленный прямоугольник 33">
            <a:extLst>
              <a:ext uri="{FF2B5EF4-FFF2-40B4-BE49-F238E27FC236}">
                <a16:creationId xmlns="" xmlns:a16="http://schemas.microsoft.com/office/drawing/2014/main" id="{16232C35-F4FD-46AA-B96D-8A1BC6FD1997}"/>
              </a:ext>
            </a:extLst>
          </p:cNvPr>
          <p:cNvSpPr/>
          <p:nvPr/>
        </p:nvSpPr>
        <p:spPr>
          <a:xfrm>
            <a:off x="6023502" y="3687874"/>
            <a:ext cx="2374528" cy="73536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latin typeface="Bahnschrift SemiLight" panose="020B0502040204020203" pitchFamily="34" charset="0"/>
                <a:cs typeface="Times New Roman" panose="02020603050405020304" pitchFamily="18" charset="0"/>
              </a:rPr>
              <a:t>Развитие системы организации движения транспортных средств и пешеходов – </a:t>
            </a:r>
          </a:p>
          <a:p>
            <a:pPr algn="ctr"/>
            <a:r>
              <a:rPr lang="ru-RU" sz="1000" dirty="0" smtClean="0">
                <a:latin typeface="Bahnschrift SemiBold" panose="020B0502040204020203" pitchFamily="34" charset="0"/>
                <a:cs typeface="Times New Roman" panose="02020603050405020304" pitchFamily="18" charset="0"/>
              </a:rPr>
              <a:t>1 905,4 </a:t>
            </a:r>
            <a:r>
              <a:rPr lang="ru-RU" sz="1000" dirty="0">
                <a:latin typeface="Bahnschrift SemiLight" panose="020B0502040204020203" pitchFamily="34" charset="0"/>
                <a:cs typeface="Times New Roman" panose="02020603050405020304" pitchFamily="18" charset="0"/>
              </a:rPr>
              <a:t>тыс. руб.</a:t>
            </a:r>
          </a:p>
        </p:txBody>
      </p:sp>
      <p:pic>
        <p:nvPicPr>
          <p:cNvPr id="72" name="Picture 2" descr="https://dostoyanie-severa.ru/wp-content/uploads/2020/11/avtodor2.jpg">
            <a:extLst>
              <a:ext uri="{FF2B5EF4-FFF2-40B4-BE49-F238E27FC236}">
                <a16:creationId xmlns="" xmlns:a16="http://schemas.microsoft.com/office/drawing/2014/main" id="{C70D3F9A-9BC4-4A5D-B5A9-94A5454BF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789" y="771550"/>
            <a:ext cx="2602688" cy="136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3" name="Таблица 72">
            <a:extLst>
              <a:ext uri="{FF2B5EF4-FFF2-40B4-BE49-F238E27FC236}">
                <a16:creationId xmlns="" xmlns:a16="http://schemas.microsoft.com/office/drawing/2014/main" id="{1DFECFAE-810E-44D8-8E91-E0A2DA7381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705252"/>
              </p:ext>
            </p:extLst>
          </p:nvPr>
        </p:nvGraphicFramePr>
        <p:xfrm>
          <a:off x="2944766" y="4456361"/>
          <a:ext cx="3254469" cy="59483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724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910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910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18225"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>
                          <a:latin typeface="Bahnschrift SemiBold" panose="020B0502040204020203" pitchFamily="34" charset="0"/>
                        </a:rPr>
                        <a:t>Факт </a:t>
                      </a:r>
                      <a:r>
                        <a:rPr lang="ru-RU" sz="1300" b="0" dirty="0" smtClean="0">
                          <a:latin typeface="Bahnschrift SemiBold" panose="020B0502040204020203" pitchFamily="34" charset="0"/>
                        </a:rPr>
                        <a:t>2024</a:t>
                      </a:r>
                      <a:endParaRPr lang="ru-RU" sz="1300" b="0" dirty="0">
                        <a:latin typeface="Bahnschrift SemiBold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438" marR="75438" marT="37719" marB="37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>
                          <a:latin typeface="Bahnschrift SemiBold" panose="020B0502040204020203" pitchFamily="34" charset="0"/>
                        </a:rPr>
                        <a:t>План </a:t>
                      </a:r>
                      <a:r>
                        <a:rPr lang="ru-RU" sz="1300" b="0" dirty="0" smtClean="0">
                          <a:latin typeface="Bahnschrift SemiBold" panose="020B0502040204020203" pitchFamily="34" charset="0"/>
                        </a:rPr>
                        <a:t>2025</a:t>
                      </a:r>
                      <a:endParaRPr lang="ru-RU" sz="1300" b="0" dirty="0">
                        <a:latin typeface="Bahnschrift SemiBold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438" marR="75438" marT="37719" marB="37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>
                          <a:latin typeface="Bahnschrift SemiBold" panose="020B0502040204020203" pitchFamily="34" charset="0"/>
                        </a:rPr>
                        <a:t>Факт </a:t>
                      </a:r>
                      <a:r>
                        <a:rPr lang="ru-RU" sz="1300" b="0" dirty="0" smtClean="0">
                          <a:latin typeface="Bahnschrift SemiBold" panose="020B0502040204020203" pitchFamily="34" charset="0"/>
                        </a:rPr>
                        <a:t>2025</a:t>
                      </a:r>
                      <a:endParaRPr lang="ru-RU" sz="1300" b="0" dirty="0">
                        <a:latin typeface="Bahnschrift SemiBold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438" marR="75438" marT="37719" marB="37719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6606"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ahnschrift SemiLight" panose="020B0502040204020203" pitchFamily="34" charset="0"/>
                        </a:rPr>
                        <a:t>40 132,9</a:t>
                      </a:r>
                      <a:endParaRPr lang="ru-RU" sz="1300" b="0" dirty="0">
                        <a:latin typeface="Bahnschrift SemiLight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438" marR="75438" marT="37719" marB="37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ahnschrift SemiLight" panose="020B0502040204020203" pitchFamily="34" charset="0"/>
                        </a:rPr>
                        <a:t>43 823,4</a:t>
                      </a:r>
                      <a:endParaRPr lang="ru-RU" sz="1300" b="0" dirty="0">
                        <a:latin typeface="Bahnschrift SemiLight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438" marR="75438" marT="37719" marB="37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ahnschrift SemiLight" panose="020B0502040204020203" pitchFamily="34" charset="0"/>
                        </a:rPr>
                        <a:t>42 132,6</a:t>
                      </a:r>
                      <a:endParaRPr lang="ru-RU" sz="1300" b="0" dirty="0">
                        <a:latin typeface="Bahnschrift SemiLight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438" marR="75438" marT="37719" marB="37719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4" name="Прямоугольник 73">
            <a:extLst>
              <a:ext uri="{FF2B5EF4-FFF2-40B4-BE49-F238E27FC236}">
                <a16:creationId xmlns="" xmlns:a16="http://schemas.microsoft.com/office/drawing/2014/main" id="{9608D7E1-19C3-47F4-948E-EEFCE0156DFB}"/>
              </a:ext>
            </a:extLst>
          </p:cNvPr>
          <p:cNvSpPr/>
          <p:nvPr/>
        </p:nvSpPr>
        <p:spPr>
          <a:xfrm>
            <a:off x="107504" y="4396269"/>
            <a:ext cx="283726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финансирования дорожного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фонда по сравнению с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годом составил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105%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</a:p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1 999,7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</a:p>
        </p:txBody>
      </p:sp>
      <p:sp>
        <p:nvSpPr>
          <p:cNvPr id="75" name="Овал 74">
            <a:extLst>
              <a:ext uri="{FF2B5EF4-FFF2-40B4-BE49-F238E27FC236}">
                <a16:creationId xmlns="" xmlns:a16="http://schemas.microsoft.com/office/drawing/2014/main" id="{84727BB4-09CE-44AC-A41C-8D0532F3B138}"/>
              </a:ext>
            </a:extLst>
          </p:cNvPr>
          <p:cNvSpPr/>
          <p:nvPr/>
        </p:nvSpPr>
        <p:spPr>
          <a:xfrm>
            <a:off x="5972462" y="800150"/>
            <a:ext cx="2343954" cy="9255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Bahnschrift SemiBold" panose="020B0502040204020203" pitchFamily="34" charset="0"/>
                <a:cs typeface="Times New Roman" panose="02020603050405020304" pitchFamily="18" charset="0"/>
              </a:rPr>
              <a:t>Направления расходования</a:t>
            </a:r>
          </a:p>
        </p:txBody>
      </p:sp>
      <p:sp>
        <p:nvSpPr>
          <p:cNvPr id="21" name="Скругленный прямоугольник 10">
            <a:extLst>
              <a:ext uri="{FF2B5EF4-FFF2-40B4-BE49-F238E27FC236}">
                <a16:creationId xmlns="" xmlns:a16="http://schemas.microsoft.com/office/drawing/2014/main" id="{AEA4F445-4A7C-4D06-B19D-A0FFF1AB0784}"/>
              </a:ext>
            </a:extLst>
          </p:cNvPr>
          <p:cNvSpPr/>
          <p:nvPr/>
        </p:nvSpPr>
        <p:spPr>
          <a:xfrm>
            <a:off x="570239" y="3883119"/>
            <a:ext cx="2649126" cy="49047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latin typeface="Bahnschrift SemiLight" panose="020B0502040204020203" pitchFamily="34" charset="0"/>
                <a:cs typeface="Times New Roman" panose="02020603050405020304" pitchFamily="18" charset="0"/>
              </a:rPr>
              <a:t>За счет местных средств на содержание дорог </a:t>
            </a:r>
            <a:r>
              <a:rPr lang="ru-RU" sz="1000" dirty="0">
                <a:latin typeface="Bahnschrift SemiLight" panose="020B0502040204020203" pitchFamily="34" charset="0"/>
                <a:cs typeface="Times New Roman" panose="02020603050405020304" pitchFamily="18" charset="0"/>
              </a:rPr>
              <a:t>– </a:t>
            </a:r>
            <a:r>
              <a:rPr lang="ru-RU" sz="1000" dirty="0" smtClean="0">
                <a:latin typeface="Bahnschrift SemiBold" panose="020B0502040204020203" pitchFamily="34" charset="0"/>
                <a:cs typeface="Times New Roman" panose="02020603050405020304" pitchFamily="18" charset="0"/>
              </a:rPr>
              <a:t>1 558,8 </a:t>
            </a:r>
            <a:r>
              <a:rPr lang="ru-RU" sz="1000" dirty="0" smtClean="0">
                <a:latin typeface="Bahnschrift SemiLight" panose="020B0502040204020203" pitchFamily="34" charset="0"/>
                <a:cs typeface="Times New Roman" panose="02020603050405020304" pitchFamily="18" charset="0"/>
              </a:rPr>
              <a:t>тыс</a:t>
            </a:r>
            <a:r>
              <a:rPr lang="ru-RU" sz="1000" dirty="0">
                <a:latin typeface="Bahnschrift SemiLight" panose="020B0502040204020203" pitchFamily="34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22" name="Заголовок">
            <a:extLst>
              <a:ext uri="{FF2B5EF4-FFF2-40B4-BE49-F238E27FC236}">
                <a16:creationId xmlns="" xmlns:a16="http://schemas.microsoft.com/office/drawing/2014/main" id="{27B069FF-35D2-4F5A-8E30-31CF849663FA}"/>
              </a:ext>
            </a:extLst>
          </p:cNvPr>
          <p:cNvSpPr txBox="1"/>
          <p:nvPr/>
        </p:nvSpPr>
        <p:spPr>
          <a:xfrm>
            <a:off x="0" y="20747"/>
            <a:ext cx="9036496" cy="412934"/>
          </a:xfrm>
          <a:prstGeom prst="rect">
            <a:avLst/>
          </a:prstGeom>
          <a:gradFill>
            <a:gsLst>
              <a:gs pos="9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rgbClr val="AADFFF"/>
              </a:gs>
            </a:gsLst>
            <a:path path="circle">
              <a:fillToRect l="20000" t="10000" r="20000" b="60000"/>
            </a:path>
          </a:gradFill>
        </p:spPr>
        <p:txBody>
          <a:bodyPr wrap="square" anchor="t">
            <a:spAutoFit/>
          </a:bodyPr>
          <a:lstStyle/>
          <a:p>
            <a:pPr algn="ctr" eaLnBrk="1" hangingPunct="1">
              <a:lnSpc>
                <a:spcPts val="25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Дорожный фонд муниципального образования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Franklin Gothic Book" panose="020B05030201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5478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6ECB2-A360-4A02-87DB-AEB8E8FFA95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437736884"/>
              </p:ext>
            </p:extLst>
          </p:nvPr>
        </p:nvGraphicFramePr>
        <p:xfrm>
          <a:off x="260757" y="2069290"/>
          <a:ext cx="4248472" cy="2916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9" name="Группа 18"/>
          <p:cNvGrpSpPr/>
          <p:nvPr/>
        </p:nvGrpSpPr>
        <p:grpSpPr>
          <a:xfrm>
            <a:off x="4708381" y="2099227"/>
            <a:ext cx="4319409" cy="2836641"/>
            <a:chOff x="4717087" y="2124554"/>
            <a:chExt cx="4319409" cy="2836642"/>
          </a:xfrm>
        </p:grpSpPr>
        <p:sp>
          <p:nvSpPr>
            <p:cNvPr id="20" name="Полилиния 19"/>
            <p:cNvSpPr/>
            <p:nvPr/>
          </p:nvSpPr>
          <p:spPr>
            <a:xfrm>
              <a:off x="4724400" y="2124554"/>
              <a:ext cx="4312096" cy="911360"/>
            </a:xfrm>
            <a:custGeom>
              <a:avLst/>
              <a:gdLst>
                <a:gd name="connsiteX0" fmla="*/ 0 w 4312096"/>
                <a:gd name="connsiteY0" fmla="*/ 91136 h 911360"/>
                <a:gd name="connsiteX1" fmla="*/ 91136 w 4312096"/>
                <a:gd name="connsiteY1" fmla="*/ 0 h 911360"/>
                <a:gd name="connsiteX2" fmla="*/ 4220960 w 4312096"/>
                <a:gd name="connsiteY2" fmla="*/ 0 h 911360"/>
                <a:gd name="connsiteX3" fmla="*/ 4312096 w 4312096"/>
                <a:gd name="connsiteY3" fmla="*/ 91136 h 911360"/>
                <a:gd name="connsiteX4" fmla="*/ 4312096 w 4312096"/>
                <a:gd name="connsiteY4" fmla="*/ 820224 h 911360"/>
                <a:gd name="connsiteX5" fmla="*/ 4220960 w 4312096"/>
                <a:gd name="connsiteY5" fmla="*/ 911360 h 911360"/>
                <a:gd name="connsiteX6" fmla="*/ 91136 w 4312096"/>
                <a:gd name="connsiteY6" fmla="*/ 911360 h 911360"/>
                <a:gd name="connsiteX7" fmla="*/ 0 w 4312096"/>
                <a:gd name="connsiteY7" fmla="*/ 820224 h 911360"/>
                <a:gd name="connsiteX8" fmla="*/ 0 w 4312096"/>
                <a:gd name="connsiteY8" fmla="*/ 91136 h 911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12096" h="911360">
                  <a:moveTo>
                    <a:pt x="0" y="91136"/>
                  </a:moveTo>
                  <a:cubicBezTo>
                    <a:pt x="0" y="40803"/>
                    <a:pt x="40803" y="0"/>
                    <a:pt x="91136" y="0"/>
                  </a:cubicBezTo>
                  <a:lnTo>
                    <a:pt x="4220960" y="0"/>
                  </a:lnTo>
                  <a:cubicBezTo>
                    <a:pt x="4271293" y="0"/>
                    <a:pt x="4312096" y="40803"/>
                    <a:pt x="4312096" y="91136"/>
                  </a:cubicBezTo>
                  <a:lnTo>
                    <a:pt x="4312096" y="820224"/>
                  </a:lnTo>
                  <a:cubicBezTo>
                    <a:pt x="4312096" y="870557"/>
                    <a:pt x="4271293" y="911360"/>
                    <a:pt x="4220960" y="911360"/>
                  </a:cubicBezTo>
                  <a:lnTo>
                    <a:pt x="91136" y="911360"/>
                  </a:lnTo>
                  <a:cubicBezTo>
                    <a:pt x="40803" y="911360"/>
                    <a:pt x="0" y="870557"/>
                    <a:pt x="0" y="820224"/>
                  </a:cubicBezTo>
                  <a:lnTo>
                    <a:pt x="0" y="91136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014515" tIns="60960" rIns="60961" bIns="60960" numCol="1" spcCol="1270" anchor="ctr" anchorCtr="0">
              <a:noAutofit/>
            </a:bodyPr>
            <a:lstStyle/>
            <a:p>
              <a:pPr lvl="0" algn="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i="1" kern="1200" dirty="0" smtClean="0"/>
                <a:t>Первоначально               утвержденные параметры</a:t>
              </a:r>
              <a:endParaRPr lang="ru-RU" sz="1600" i="1" kern="1200" dirty="0"/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4724400" y="3086732"/>
              <a:ext cx="4312096" cy="911360"/>
            </a:xfrm>
            <a:custGeom>
              <a:avLst/>
              <a:gdLst>
                <a:gd name="connsiteX0" fmla="*/ 0 w 4312096"/>
                <a:gd name="connsiteY0" fmla="*/ 91136 h 911360"/>
                <a:gd name="connsiteX1" fmla="*/ 91136 w 4312096"/>
                <a:gd name="connsiteY1" fmla="*/ 0 h 911360"/>
                <a:gd name="connsiteX2" fmla="*/ 4220960 w 4312096"/>
                <a:gd name="connsiteY2" fmla="*/ 0 h 911360"/>
                <a:gd name="connsiteX3" fmla="*/ 4312096 w 4312096"/>
                <a:gd name="connsiteY3" fmla="*/ 91136 h 911360"/>
                <a:gd name="connsiteX4" fmla="*/ 4312096 w 4312096"/>
                <a:gd name="connsiteY4" fmla="*/ 820224 h 911360"/>
                <a:gd name="connsiteX5" fmla="*/ 4220960 w 4312096"/>
                <a:gd name="connsiteY5" fmla="*/ 911360 h 911360"/>
                <a:gd name="connsiteX6" fmla="*/ 91136 w 4312096"/>
                <a:gd name="connsiteY6" fmla="*/ 911360 h 911360"/>
                <a:gd name="connsiteX7" fmla="*/ 0 w 4312096"/>
                <a:gd name="connsiteY7" fmla="*/ 820224 h 911360"/>
                <a:gd name="connsiteX8" fmla="*/ 0 w 4312096"/>
                <a:gd name="connsiteY8" fmla="*/ 91136 h 911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12096" h="911360">
                  <a:moveTo>
                    <a:pt x="0" y="91136"/>
                  </a:moveTo>
                  <a:cubicBezTo>
                    <a:pt x="0" y="40803"/>
                    <a:pt x="40803" y="0"/>
                    <a:pt x="91136" y="0"/>
                  </a:cubicBezTo>
                  <a:lnTo>
                    <a:pt x="4220960" y="0"/>
                  </a:lnTo>
                  <a:cubicBezTo>
                    <a:pt x="4271293" y="0"/>
                    <a:pt x="4312096" y="40803"/>
                    <a:pt x="4312096" y="91136"/>
                  </a:cubicBezTo>
                  <a:lnTo>
                    <a:pt x="4312096" y="820224"/>
                  </a:lnTo>
                  <a:cubicBezTo>
                    <a:pt x="4312096" y="870557"/>
                    <a:pt x="4271293" y="911360"/>
                    <a:pt x="4220960" y="911360"/>
                  </a:cubicBezTo>
                  <a:lnTo>
                    <a:pt x="91136" y="911360"/>
                  </a:lnTo>
                  <a:cubicBezTo>
                    <a:pt x="40803" y="911360"/>
                    <a:pt x="0" y="870557"/>
                    <a:pt x="0" y="820224"/>
                  </a:cubicBezTo>
                  <a:lnTo>
                    <a:pt x="0" y="91136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006895" tIns="53340" rIns="53341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/>
                <a:t>       </a:t>
              </a:r>
              <a:r>
                <a:rPr lang="ru-RU" sz="1600" i="1" kern="1200" dirty="0" smtClean="0"/>
                <a:t>Общие изменения (+) за год</a:t>
              </a:r>
              <a:endParaRPr lang="ru-RU" sz="1600" i="1" kern="1200" dirty="0"/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4717087" y="4049835"/>
              <a:ext cx="4312096" cy="911361"/>
            </a:xfrm>
            <a:custGeom>
              <a:avLst/>
              <a:gdLst>
                <a:gd name="connsiteX0" fmla="*/ 0 w 4312096"/>
                <a:gd name="connsiteY0" fmla="*/ 91136 h 911360"/>
                <a:gd name="connsiteX1" fmla="*/ 91136 w 4312096"/>
                <a:gd name="connsiteY1" fmla="*/ 0 h 911360"/>
                <a:gd name="connsiteX2" fmla="*/ 4220960 w 4312096"/>
                <a:gd name="connsiteY2" fmla="*/ 0 h 911360"/>
                <a:gd name="connsiteX3" fmla="*/ 4312096 w 4312096"/>
                <a:gd name="connsiteY3" fmla="*/ 91136 h 911360"/>
                <a:gd name="connsiteX4" fmla="*/ 4312096 w 4312096"/>
                <a:gd name="connsiteY4" fmla="*/ 820224 h 911360"/>
                <a:gd name="connsiteX5" fmla="*/ 4220960 w 4312096"/>
                <a:gd name="connsiteY5" fmla="*/ 911360 h 911360"/>
                <a:gd name="connsiteX6" fmla="*/ 91136 w 4312096"/>
                <a:gd name="connsiteY6" fmla="*/ 911360 h 911360"/>
                <a:gd name="connsiteX7" fmla="*/ 0 w 4312096"/>
                <a:gd name="connsiteY7" fmla="*/ 820224 h 911360"/>
                <a:gd name="connsiteX8" fmla="*/ 0 w 4312096"/>
                <a:gd name="connsiteY8" fmla="*/ 91136 h 911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12096" h="911360">
                  <a:moveTo>
                    <a:pt x="0" y="91136"/>
                  </a:moveTo>
                  <a:cubicBezTo>
                    <a:pt x="0" y="40803"/>
                    <a:pt x="40803" y="0"/>
                    <a:pt x="91136" y="0"/>
                  </a:cubicBezTo>
                  <a:lnTo>
                    <a:pt x="4220960" y="0"/>
                  </a:lnTo>
                  <a:cubicBezTo>
                    <a:pt x="4271293" y="0"/>
                    <a:pt x="4312096" y="40803"/>
                    <a:pt x="4312096" y="91136"/>
                  </a:cubicBezTo>
                  <a:lnTo>
                    <a:pt x="4312096" y="820224"/>
                  </a:lnTo>
                  <a:cubicBezTo>
                    <a:pt x="4312096" y="870557"/>
                    <a:pt x="4271293" y="911360"/>
                    <a:pt x="4220960" y="911360"/>
                  </a:cubicBezTo>
                  <a:lnTo>
                    <a:pt x="91136" y="911360"/>
                  </a:lnTo>
                  <a:cubicBezTo>
                    <a:pt x="40803" y="911360"/>
                    <a:pt x="0" y="870557"/>
                    <a:pt x="0" y="820224"/>
                  </a:cubicBezTo>
                  <a:lnTo>
                    <a:pt x="0" y="91136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022135" tIns="68580" rIns="68581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/>
                <a:t>   </a:t>
              </a:r>
              <a:r>
                <a:rPr lang="ru-RU" sz="1600" i="1" kern="1200" dirty="0" smtClean="0"/>
                <a:t>Уточненные параметры</a:t>
              </a:r>
              <a:endParaRPr lang="ru-RU" sz="1600" i="1" kern="1200" dirty="0"/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 flipH="1">
              <a:off x="4788022" y="2355726"/>
              <a:ext cx="1440161" cy="494625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1 544 654,9</a:t>
              </a:r>
              <a:endParaRPr lang="ru-RU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1521115" y="1627152"/>
            <a:ext cx="1094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ДОХОДЫ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300834" y="1619007"/>
            <a:ext cx="1159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РАСХОДЫ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7B069FF-35D2-4F5A-8E30-31CF849663FA}"/>
              </a:ext>
            </a:extLst>
          </p:cNvPr>
          <p:cNvSpPr txBox="1"/>
          <p:nvPr/>
        </p:nvSpPr>
        <p:spPr>
          <a:xfrm>
            <a:off x="-6028" y="-6121"/>
            <a:ext cx="9150028" cy="412934"/>
          </a:xfrm>
          <a:prstGeom prst="rect">
            <a:avLst/>
          </a:prstGeom>
          <a:gradFill>
            <a:gsLst>
              <a:gs pos="9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rgbClr val="AADFFF"/>
              </a:gs>
            </a:gsLst>
            <a:path path="circle">
              <a:fillToRect l="20000" t="10000" r="20000" b="60000"/>
            </a:path>
          </a:gradFill>
        </p:spPr>
        <p:txBody>
          <a:bodyPr wrap="square" anchor="t">
            <a:spAutoFit/>
          </a:bodyPr>
          <a:lstStyle/>
          <a:p>
            <a:pPr algn="ctr" eaLnBrk="1" hangingPunct="1">
              <a:lnSpc>
                <a:spcPts val="25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Параметры бюджета МР «Корткеросский»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Franklin Gothic Book" panose="020B05030201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2522" y="468983"/>
            <a:ext cx="8352928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Исполнение бюджета МОМР «Корткеросский» в 202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году осуществлялось в соответствии с решением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МР «Корткеросский» от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№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28/2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 МР «Корткеросский»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 плановый период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В течении 202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года основные параметры бюджета изменились следующим образом: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ая прямоугольная выноска 16"/>
          <p:cNvSpPr/>
          <p:nvPr/>
        </p:nvSpPr>
        <p:spPr bwMode="auto">
          <a:xfrm>
            <a:off x="2448617" y="1350285"/>
            <a:ext cx="4032448" cy="1437489"/>
          </a:xfrm>
          <a:prstGeom prst="wedgeRoundRectCallou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 anchor="ctr"/>
          <a:lstStyle/>
          <a:p>
            <a:pPr marL="342900" indent="-342900"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ru-RU" sz="16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18" name="Скругленная прямоугольная выноска 17"/>
          <p:cNvSpPr/>
          <p:nvPr/>
        </p:nvSpPr>
        <p:spPr bwMode="auto">
          <a:xfrm>
            <a:off x="2483768" y="1322767"/>
            <a:ext cx="3744416" cy="600911"/>
          </a:xfrm>
          <a:prstGeom prst="wedgeRoundRectCallou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 anchor="ctr"/>
          <a:lstStyle/>
          <a:p>
            <a:pPr marL="342900" indent="-342900"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ru-RU" sz="16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 flipH="1">
            <a:off x="4788022" y="4271767"/>
            <a:ext cx="1431454" cy="467496"/>
          </a:xfrm>
          <a:prstGeom prst="roundRect">
            <a:avLst>
              <a:gd name="adj" fmla="val 10000"/>
            </a:avLst>
          </a:prstGeom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1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1 755 531,7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 flipH="1">
            <a:off x="4792120" y="3283762"/>
            <a:ext cx="1224138" cy="494625"/>
          </a:xfrm>
          <a:prstGeom prst="roundRect">
            <a:avLst>
              <a:gd name="adj" fmla="val 10000"/>
            </a:avLst>
          </a:prstGeom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1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210 876,8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 flipH="1">
            <a:off x="3022517" y="4280983"/>
            <a:ext cx="1431454" cy="467496"/>
          </a:xfrm>
          <a:prstGeom prst="roundRect">
            <a:avLst>
              <a:gd name="adj" fmla="val 10000"/>
            </a:avLst>
          </a:prstGeom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1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1 729 730,7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 flipH="1">
            <a:off x="3197931" y="3277501"/>
            <a:ext cx="1224138" cy="494625"/>
          </a:xfrm>
          <a:prstGeom prst="roundRect">
            <a:avLst>
              <a:gd name="adj" fmla="val 10000"/>
            </a:avLst>
          </a:prstGeom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1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172 743,8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 flipH="1">
            <a:off x="3016616" y="2356872"/>
            <a:ext cx="1440161" cy="494625"/>
          </a:xfrm>
          <a:prstGeom prst="roundRect">
            <a:avLst>
              <a:gd name="adj" fmla="val 10000"/>
            </a:avLst>
          </a:prstGeom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1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1 </a:t>
            </a:r>
            <a:r>
              <a:rPr lang="ru-RU" dirty="0" smtClean="0">
                <a:solidFill>
                  <a:schemeClr val="tx1"/>
                </a:solidFill>
              </a:rPr>
              <a:t>556 986,9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59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7B069FF-35D2-4F5A-8E30-31CF849663FA}"/>
              </a:ext>
            </a:extLst>
          </p:cNvPr>
          <p:cNvSpPr txBox="1"/>
          <p:nvPr/>
        </p:nvSpPr>
        <p:spPr>
          <a:xfrm>
            <a:off x="-6028" y="-6121"/>
            <a:ext cx="9150028" cy="412934"/>
          </a:xfrm>
          <a:prstGeom prst="rect">
            <a:avLst/>
          </a:prstGeom>
          <a:gradFill>
            <a:gsLst>
              <a:gs pos="9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rgbClr val="AADFFF"/>
              </a:gs>
            </a:gsLst>
            <a:path path="circle">
              <a:fillToRect l="20000" t="10000" r="20000" b="60000"/>
            </a:path>
          </a:gradFill>
        </p:spPr>
        <p:txBody>
          <a:bodyPr wrap="square" anchor="t">
            <a:spAutoFit/>
          </a:bodyPr>
          <a:lstStyle/>
          <a:p>
            <a:pPr algn="ctr" eaLnBrk="1" hangingPunct="1">
              <a:lnSpc>
                <a:spcPts val="25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400" b="1" i="1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Расходы  в разрезе муниципальных программ, тыс. рублей</a:t>
            </a:r>
          </a:p>
        </p:txBody>
      </p:sp>
      <p:sp>
        <p:nvSpPr>
          <p:cNvPr id="32" name="Блок-схема: узел 31">
            <a:extLst>
              <a:ext uri="{FF2B5EF4-FFF2-40B4-BE49-F238E27FC236}">
                <a16:creationId xmlns="" xmlns:a16="http://schemas.microsoft.com/office/drawing/2014/main" id="{EE2C2C13-39E2-4376-992E-FC22F5690C80}"/>
              </a:ext>
            </a:extLst>
          </p:cNvPr>
          <p:cNvSpPr/>
          <p:nvPr/>
        </p:nvSpPr>
        <p:spPr>
          <a:xfrm>
            <a:off x="107504" y="464671"/>
            <a:ext cx="1990294" cy="97638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Bahnschrift SemiBold" panose="020B0502040204020203" pitchFamily="34" charset="0"/>
                <a:cs typeface="Times New Roman" panose="02020603050405020304" pitchFamily="18" charset="0"/>
              </a:rPr>
              <a:t>Программные </a:t>
            </a:r>
            <a:r>
              <a:rPr lang="ru-RU" sz="1400" dirty="0">
                <a:latin typeface="Bahnschrift SemiLight" panose="020B0502040204020203" pitchFamily="34" charset="0"/>
                <a:cs typeface="Times New Roman" panose="02020603050405020304" pitchFamily="18" charset="0"/>
              </a:rPr>
              <a:t>расходы</a:t>
            </a:r>
            <a:r>
              <a:rPr lang="ru-RU" sz="1400" dirty="0">
                <a:latin typeface="Bahnschrift SemiBol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Bahnschrift SemiLight" panose="020B0502040204020203" pitchFamily="34" charset="0"/>
                <a:cs typeface="Times New Roman" panose="02020603050405020304" pitchFamily="18" charset="0"/>
              </a:rPr>
              <a:t>всего </a:t>
            </a:r>
            <a:r>
              <a:rPr lang="ru-RU" sz="1400" dirty="0" smtClean="0">
                <a:latin typeface="Bahnschrift SemiBold" panose="020B0502040204020203" pitchFamily="34" charset="0"/>
                <a:cs typeface="Times New Roman" panose="02020603050405020304" pitchFamily="18" charset="0"/>
              </a:rPr>
              <a:t>1 416 931</a:t>
            </a:r>
            <a:endParaRPr lang="ru-RU" sz="1400" dirty="0">
              <a:latin typeface="Bahnschrift SemiBol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Блок-схема: узел 32">
            <a:extLst>
              <a:ext uri="{FF2B5EF4-FFF2-40B4-BE49-F238E27FC236}">
                <a16:creationId xmlns="" xmlns:a16="http://schemas.microsoft.com/office/drawing/2014/main" id="{20AEB382-64FE-4A78-AF5B-0AB024CF2D1E}"/>
              </a:ext>
            </a:extLst>
          </p:cNvPr>
          <p:cNvSpPr/>
          <p:nvPr/>
        </p:nvSpPr>
        <p:spPr>
          <a:xfrm>
            <a:off x="108397" y="1686742"/>
            <a:ext cx="1989401" cy="1037027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Доля программных</a:t>
            </a:r>
            <a:r>
              <a:rPr lang="ru-RU" sz="1400" dirty="0" smtClean="0">
                <a:solidFill>
                  <a:schemeClr val="tx1"/>
                </a:solidFill>
                <a:latin typeface="Bahnschrift SemiLight" panose="020B0502040204020203" pitchFamily="34" charset="0"/>
                <a:cs typeface="Times New Roman" panose="02020603050405020304" pitchFamily="18" charset="0"/>
              </a:rPr>
              <a:t> расходов составляет </a:t>
            </a:r>
            <a:r>
              <a:rPr lang="ru-RU" sz="1400" dirty="0" smtClean="0">
                <a:solidFill>
                  <a:schemeClr val="tx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81% </a:t>
            </a:r>
            <a:endParaRPr lang="ru-RU" sz="1400" dirty="0">
              <a:solidFill>
                <a:schemeClr val="tx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Шестиугольник 33">
            <a:extLst>
              <a:ext uri="{FF2B5EF4-FFF2-40B4-BE49-F238E27FC236}">
                <a16:creationId xmlns="" xmlns:a16="http://schemas.microsoft.com/office/drawing/2014/main" id="{CA6C0444-DEB4-4ADE-BE9C-FA7FAAF43357}"/>
              </a:ext>
            </a:extLst>
          </p:cNvPr>
          <p:cNvSpPr/>
          <p:nvPr/>
        </p:nvSpPr>
        <p:spPr>
          <a:xfrm>
            <a:off x="297012" y="3717427"/>
            <a:ext cx="358635" cy="264137"/>
          </a:xfrm>
          <a:prstGeom prst="hexag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>
              <a:latin typeface="Bahnschrift SemiBold" panose="020B0502040204020203" pitchFamily="34" charset="0"/>
            </a:endParaRPr>
          </a:p>
        </p:txBody>
      </p:sp>
      <p:sp>
        <p:nvSpPr>
          <p:cNvPr id="35" name="Шестиугольник 34">
            <a:extLst>
              <a:ext uri="{FF2B5EF4-FFF2-40B4-BE49-F238E27FC236}">
                <a16:creationId xmlns="" xmlns:a16="http://schemas.microsoft.com/office/drawing/2014/main" id="{62BF2F32-623D-497D-9C85-63538E50E1E9}"/>
              </a:ext>
            </a:extLst>
          </p:cNvPr>
          <p:cNvSpPr/>
          <p:nvPr/>
        </p:nvSpPr>
        <p:spPr>
          <a:xfrm>
            <a:off x="297012" y="4170915"/>
            <a:ext cx="358635" cy="264137"/>
          </a:xfrm>
          <a:prstGeom prst="hexagon">
            <a:avLst/>
          </a:prstGeom>
          <a:solidFill>
            <a:srgbClr val="CC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>
              <a:latin typeface="Bahnschrift SemiBold" panose="020B0502040204020203" pitchFamily="34" charset="0"/>
            </a:endParaRPr>
          </a:p>
        </p:txBody>
      </p:sp>
      <p:sp>
        <p:nvSpPr>
          <p:cNvPr id="36" name="Шестиугольник 35">
            <a:extLst>
              <a:ext uri="{FF2B5EF4-FFF2-40B4-BE49-F238E27FC236}">
                <a16:creationId xmlns="" xmlns:a16="http://schemas.microsoft.com/office/drawing/2014/main" id="{DB7DC108-10C9-4FDD-9206-FEBB32CFCE8D}"/>
              </a:ext>
            </a:extLst>
          </p:cNvPr>
          <p:cNvSpPr/>
          <p:nvPr/>
        </p:nvSpPr>
        <p:spPr>
          <a:xfrm>
            <a:off x="297013" y="4634828"/>
            <a:ext cx="358635" cy="264137"/>
          </a:xfrm>
          <a:prstGeom prst="hexag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>
              <a:latin typeface="Bahnschrift SemiBold" panose="020B050204020402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0157897-2860-4812-8006-0C888046674D}"/>
              </a:ext>
            </a:extLst>
          </p:cNvPr>
          <p:cNvSpPr txBox="1"/>
          <p:nvPr/>
        </p:nvSpPr>
        <p:spPr>
          <a:xfrm rot="10800000" flipV="1">
            <a:off x="303066" y="3269080"/>
            <a:ext cx="14606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Bahnschrift SemiBold" panose="020B0502040204020203" pitchFamily="34" charset="0"/>
                <a:cs typeface="Times New Roman" panose="02020603050405020304" pitchFamily="18" charset="0"/>
              </a:rPr>
              <a:t>% исполнения: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3C6279EA-FE80-4C7B-8A09-733989658108}"/>
              </a:ext>
            </a:extLst>
          </p:cNvPr>
          <p:cNvSpPr txBox="1"/>
          <p:nvPr/>
        </p:nvSpPr>
        <p:spPr>
          <a:xfrm>
            <a:off x="683564" y="3704564"/>
            <a:ext cx="1080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Bahnschrift SemiBold" panose="020B0502040204020203" pitchFamily="34" charset="0"/>
              </a:rPr>
              <a:t>Более 95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5564E0ED-CE3F-4520-9D0A-44E7A17664B6}"/>
              </a:ext>
            </a:extLst>
          </p:cNvPr>
          <p:cNvSpPr txBox="1"/>
          <p:nvPr/>
        </p:nvSpPr>
        <p:spPr>
          <a:xfrm>
            <a:off x="683564" y="4160562"/>
            <a:ext cx="1080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Bahnschrift SemiBold" panose="020B0502040204020203" pitchFamily="34" charset="0"/>
              </a:rPr>
              <a:t>От 90 до 95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3A3F5D9F-AE54-4F44-AE74-C424AFAAE728}"/>
              </a:ext>
            </a:extLst>
          </p:cNvPr>
          <p:cNvSpPr txBox="1"/>
          <p:nvPr/>
        </p:nvSpPr>
        <p:spPr>
          <a:xfrm>
            <a:off x="683565" y="4640237"/>
            <a:ext cx="10801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Bahnschrift SemiBold" panose="020B0502040204020203" pitchFamily="34" charset="0"/>
                <a:cs typeface="Times New Roman" panose="02020603050405020304" pitchFamily="18" charset="0"/>
              </a:rPr>
              <a:t>Менее</a:t>
            </a:r>
            <a:r>
              <a:rPr lang="ru-RU" sz="1100" dirty="0">
                <a:latin typeface="Bahnschrift SemiBold" panose="020B0502040204020203" pitchFamily="34" charset="0"/>
              </a:rPr>
              <a:t> 90</a:t>
            </a:r>
          </a:p>
        </p:txBody>
      </p:sp>
      <p:graphicFrame>
        <p:nvGraphicFramePr>
          <p:cNvPr id="41" name="Таблица 11">
            <a:extLst>
              <a:ext uri="{FF2B5EF4-FFF2-40B4-BE49-F238E27FC236}">
                <a16:creationId xmlns="" xmlns:a16="http://schemas.microsoft.com/office/drawing/2014/main" id="{95A2DCDD-CE51-4E36-888F-5884016A3C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683140"/>
              </p:ext>
            </p:extLst>
          </p:nvPr>
        </p:nvGraphicFramePr>
        <p:xfrm>
          <a:off x="2106859" y="473834"/>
          <a:ext cx="6857629" cy="420801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{8A107856-5554-42FB-B03E-39F5DBC370BA}</a:tableStyleId>
              </a:tblPr>
              <a:tblGrid>
                <a:gridCol w="4265341">
                  <a:extLst>
                    <a:ext uri="{9D8B030D-6E8A-4147-A177-3AD203B41FA5}">
                      <a16:colId xmlns="" xmlns:a16="http://schemas.microsoft.com/office/drawing/2014/main" val="341728661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857101"/>
                    </a:ext>
                  </a:extLst>
                </a:gridCol>
                <a:gridCol w="1512168">
                  <a:extLst>
                    <a:ext uri="{9D8B030D-6E8A-4147-A177-3AD203B41FA5}">
                      <a16:colId xmlns="" xmlns:a16="http://schemas.microsoft.com/office/drawing/2014/main" val="2154125580"/>
                    </a:ext>
                  </a:extLst>
                </a:gridCol>
              </a:tblGrid>
              <a:tr h="527181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r>
                        <a:rPr lang="ru-RU" sz="1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r>
                        <a:rPr lang="ru-RU" sz="1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от плана)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208946852"/>
                  </a:ext>
                </a:extLst>
              </a:tr>
              <a:tr h="280820">
                <a:tc>
                  <a:txBody>
                    <a:bodyPr/>
                    <a:lstStyle/>
                    <a:p>
                      <a:pPr marL="0" indent="0"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Безопасность жизнедеятельности населения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1 073,3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1 073,3 (100%)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14541812"/>
                  </a:ext>
                </a:extLst>
              </a:tr>
              <a:tr h="2793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экономики 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9 152,3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9 152,3 (100</a:t>
                      </a:r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%)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70823280"/>
                  </a:ext>
                </a:extLst>
              </a:tr>
              <a:tr h="3622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транспортной системы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62 293,0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60 543,9 (97%)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01256434"/>
                  </a:ext>
                </a:extLst>
              </a:tr>
              <a:tr h="443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жилищно-коммунального хозяйства муниципального района "Корткеросский"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25 037,9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23 773,0(95%)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6270334"/>
                  </a:ext>
                </a:extLst>
              </a:tr>
              <a:tr h="3155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образования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1 009 653,8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1 009 255,6(100%)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16665285"/>
                  </a:ext>
                </a:extLst>
              </a:tr>
              <a:tr h="3056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культуры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туризма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217 766,0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217 475,4(99,9%)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46742151"/>
                  </a:ext>
                </a:extLst>
              </a:tr>
              <a:tr h="443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физической культуры и спорта на территории МО МР "Корткеросский"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80 229,0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80 104,8(99,8%)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96998042"/>
                  </a:ext>
                </a:extLst>
              </a:tr>
              <a:tr h="3714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системы муниципального управления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15 415,0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14 507,1(94%)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8779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Профилактика правонарушений и обеспечение общественной безопасности на территории муниципального района "Корткеросский" Республики Коми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1 120,4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1 045,2 (93,3%)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79309583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051720" y="4732570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бюджет исполнен в рамках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25910194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Голова">
            <a:extLst>
              <a:ext uri="{FF2B5EF4-FFF2-40B4-BE49-F238E27FC236}">
                <a16:creationId xmlns="" xmlns:a16="http://schemas.microsoft.com/office/drawing/2014/main" id="{27B069FF-35D2-4F5A-8E30-31CF849663FA}"/>
              </a:ext>
            </a:extLst>
          </p:cNvPr>
          <p:cNvSpPr txBox="1"/>
          <p:nvPr/>
        </p:nvSpPr>
        <p:spPr>
          <a:xfrm>
            <a:off x="-6028" y="-6121"/>
            <a:ext cx="9150028" cy="733534"/>
          </a:xfrm>
          <a:prstGeom prst="rect">
            <a:avLst/>
          </a:prstGeom>
          <a:gradFill>
            <a:gsLst>
              <a:gs pos="9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rgbClr val="AADFFF"/>
              </a:gs>
            </a:gsLst>
            <a:path path="circle">
              <a:fillToRect l="20000" t="10000" r="20000" b="60000"/>
            </a:path>
          </a:gradFill>
        </p:spPr>
        <p:txBody>
          <a:bodyPr wrap="square" anchor="t">
            <a:spAutoFit/>
          </a:bodyPr>
          <a:lstStyle/>
          <a:p>
            <a:pPr algn="ctr">
              <a:lnSpc>
                <a:spcPts val="25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>
              <a:lnSpc>
                <a:spcPts val="25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000" b="1" i="1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«Безопасность жизнедеятельности населения»</a:t>
            </a:r>
          </a:p>
        </p:txBody>
      </p:sp>
      <p:graphicFrame>
        <p:nvGraphicFramePr>
          <p:cNvPr id="3" name="Содержимое 6">
            <a:extLst>
              <a:ext uri="{FF2B5EF4-FFF2-40B4-BE49-F238E27FC236}">
                <a16:creationId xmlns="" xmlns:a16="http://schemas.microsoft.com/office/drawing/2014/main" id="{7ED38CA9-9E25-403C-B0D2-034C5E8EA6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9102953"/>
              </p:ext>
            </p:extLst>
          </p:nvPr>
        </p:nvGraphicFramePr>
        <p:xfrm>
          <a:off x="107504" y="1617803"/>
          <a:ext cx="8808765" cy="580562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7363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4136"/>
                <a:gridCol w="12241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7591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29080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финансирования программы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план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факт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1481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5 096,7 тыс. руб., из них: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2 221,4</a:t>
                      </a: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706,0</a:t>
                      </a: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1 096,0</a:t>
                      </a:r>
                      <a:endParaRPr lang="ru-RU" sz="1200" b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1 073,3</a:t>
                      </a:r>
                      <a:endParaRPr lang="ru-RU" sz="1200" b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1 073,3</a:t>
                      </a:r>
                      <a:endParaRPr lang="ru-RU" sz="1200" b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rgbClr val="FFAF9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Текст">
            <a:extLst>
              <a:ext uri="{FF2B5EF4-FFF2-40B4-BE49-F238E27FC236}">
                <a16:creationId xmlns="" xmlns:a16="http://schemas.microsoft.com/office/drawing/2014/main" id="{B4D1254E-88F9-4FFD-9AF1-7E170DB9052A}"/>
              </a:ext>
            </a:extLst>
          </p:cNvPr>
          <p:cNvSpPr txBox="1">
            <a:spLocks/>
          </p:cNvSpPr>
          <p:nvPr/>
        </p:nvSpPr>
        <p:spPr>
          <a:xfrm>
            <a:off x="4354724" y="2331208"/>
            <a:ext cx="4609760" cy="218764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ru-RU" sz="1400" dirty="0">
              <a:latin typeface="Bahnschrift SemiBold" panose="020B0502040204020203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CA5271F8-DDCD-4247-B37E-160E04377740}"/>
              </a:ext>
            </a:extLst>
          </p:cNvPr>
          <p:cNvSpPr/>
          <p:nvPr/>
        </p:nvSpPr>
        <p:spPr>
          <a:xfrm>
            <a:off x="107504" y="873542"/>
            <a:ext cx="6984775" cy="52047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b="1" i="1" u="sng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повышение </a:t>
            </a:r>
            <a:r>
              <a:rPr lang="ru-RU" sz="12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безопасности жизнедеятельности населения муниципального района «Корткеросский».</a:t>
            </a:r>
            <a:endParaRPr lang="ru-RU" sz="788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811" y="346124"/>
            <a:ext cx="1368148" cy="9425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51920" y="23312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91773" y="2549972"/>
            <a:ext cx="4464496" cy="384372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Основные направления расходов в 2025 году:</a:t>
            </a:r>
            <a:endParaRPr lang="ru-RU" sz="1200" i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4572550" y="2553498"/>
            <a:ext cx="4464496" cy="2311376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защита </a:t>
            </a: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</a:rPr>
              <a:t>населения и территорий МО МР «Корткеросский» от чрезвычайных 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ситуаций – 958,3 тыс. </a:t>
            </a:r>
            <a:r>
              <a:rPr lang="ru-RU" sz="1200" i="1" dirty="0" err="1" smtClean="0">
                <a:solidFill>
                  <a:schemeClr val="tx1"/>
                </a:solidFill>
                <a:latin typeface="Times New Roman" pitchFamily="18" charset="0"/>
              </a:rPr>
              <a:t>руб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;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организация </a:t>
            </a: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</a:rPr>
              <a:t>мероприятий гражданской обороны 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– 39,6 тыс. </a:t>
            </a:r>
            <a:r>
              <a:rPr lang="ru-RU" sz="1200" i="1" dirty="0" err="1" smtClean="0">
                <a:solidFill>
                  <a:schemeClr val="tx1"/>
                </a:solidFill>
                <a:latin typeface="Times New Roman" pitchFamily="18" charset="0"/>
              </a:rPr>
              <a:t>руб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;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развитие </a:t>
            </a: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</a:rPr>
              <a:t>единой дежурно-диспетчерской службы муниципального образования МР «Корткеросский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» - 75,4 тыс. руб.</a:t>
            </a:r>
            <a:endParaRPr lang="ru-RU" sz="1200" i="1" dirty="0">
              <a:solidFill>
                <a:schemeClr val="tx1"/>
              </a:solidFill>
              <a:latin typeface="Times New Roman" pitchFamily="18" charset="0"/>
            </a:endParaRP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1200" i="1" dirty="0">
              <a:solidFill>
                <a:schemeClr val="tx1"/>
              </a:solidFill>
              <a:latin typeface="Times New Roman" pitchFamily="18" charset="0"/>
            </a:endParaRPr>
          </a:p>
          <a:p>
            <a:pPr algn="just" eaLnBrk="0" hangingPunct="0">
              <a:lnSpc>
                <a:spcPct val="80000"/>
              </a:lnSpc>
              <a:spcBef>
                <a:spcPct val="20000"/>
              </a:spcBef>
            </a:pPr>
            <a:endParaRPr lang="ru-RU" sz="1200" i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just" eaLnBrk="0" hangingPunct="0">
              <a:lnSpc>
                <a:spcPct val="80000"/>
              </a:lnSpc>
              <a:spcBef>
                <a:spcPct val="20000"/>
              </a:spcBef>
            </a:pPr>
            <a:endParaRPr lang="ru-RU" sz="1200" i="1" dirty="0">
              <a:solidFill>
                <a:schemeClr val="tx1"/>
              </a:solidFill>
              <a:latin typeface="Times New Roman" pitchFamily="18" charset="0"/>
            </a:endParaRPr>
          </a:p>
          <a:p>
            <a:pPr marL="342900" indent="-342900"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ru-RU" sz="1200" i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7" name="Фигура, имеющая форму буквы L 16"/>
          <p:cNvSpPr/>
          <p:nvPr/>
        </p:nvSpPr>
        <p:spPr bwMode="auto">
          <a:xfrm>
            <a:off x="4526501" y="4372531"/>
            <a:ext cx="360040" cy="554360"/>
          </a:xfrm>
          <a:prstGeom prst="corner">
            <a:avLst/>
          </a:prstGeom>
          <a:ln/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ru-RU" sz="16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16" y="3003798"/>
            <a:ext cx="4088652" cy="201622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29235874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7B069FF-35D2-4F5A-8E30-31CF849663FA}"/>
              </a:ext>
            </a:extLst>
          </p:cNvPr>
          <p:cNvSpPr txBox="1"/>
          <p:nvPr/>
        </p:nvSpPr>
        <p:spPr>
          <a:xfrm>
            <a:off x="-6028" y="-6121"/>
            <a:ext cx="9150028" cy="733534"/>
          </a:xfrm>
          <a:prstGeom prst="rect">
            <a:avLst/>
          </a:prstGeom>
          <a:gradFill>
            <a:gsLst>
              <a:gs pos="9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rgbClr val="AADFFF"/>
              </a:gs>
            </a:gsLst>
            <a:path path="circle">
              <a:fillToRect l="20000" t="10000" r="20000" b="60000"/>
            </a:path>
          </a:gradFill>
        </p:spPr>
        <p:txBody>
          <a:bodyPr wrap="square" anchor="t">
            <a:spAutoFit/>
          </a:bodyPr>
          <a:lstStyle/>
          <a:p>
            <a:pPr algn="ctr">
              <a:lnSpc>
                <a:spcPts val="25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Муниципальная программа 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b="1" i="1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«Развитие экономики»</a:t>
            </a:r>
          </a:p>
        </p:txBody>
      </p:sp>
      <p:graphicFrame>
        <p:nvGraphicFramePr>
          <p:cNvPr id="3" name="Содержимое 6">
            <a:extLst>
              <a:ext uri="{FF2B5EF4-FFF2-40B4-BE49-F238E27FC236}">
                <a16:creationId xmlns="" xmlns:a16="http://schemas.microsoft.com/office/drawing/2014/main" id="{F7F05828-8CD3-425C-B6C5-F7600A81C5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6689835"/>
              </p:ext>
            </p:extLst>
          </p:nvPr>
        </p:nvGraphicFramePr>
        <p:xfrm>
          <a:off x="152909" y="1617581"/>
          <a:ext cx="8808105" cy="580562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6186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960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404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2404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2461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20662"/>
              </a:tblGrid>
              <a:tr h="329080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финансирования программы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план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факт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14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30 589,7 тыс. руб., из них: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6 832,0</a:t>
                      </a:r>
                      <a:endParaRPr lang="ru-RU" sz="1200" b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5 881,4</a:t>
                      </a:r>
                      <a:endParaRPr lang="en-US" sz="1200" b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8 724,0</a:t>
                      </a:r>
                      <a:endParaRPr lang="en-US" sz="1200" b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9 152,3</a:t>
                      </a:r>
                      <a:endParaRPr lang="ru-RU" sz="1200" b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9 152,3</a:t>
                      </a:r>
                      <a:endParaRPr lang="ru-RU" sz="1200" b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rgbClr val="FFAF9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Текст">
            <a:extLst>
              <a:ext uri="{FF2B5EF4-FFF2-40B4-BE49-F238E27FC236}">
                <a16:creationId xmlns="" xmlns:a16="http://schemas.microsoft.com/office/drawing/2014/main" id="{B00C83A3-6AAF-4C2F-9530-8EDE370C7855}"/>
              </a:ext>
            </a:extLst>
          </p:cNvPr>
          <p:cNvSpPr txBox="1">
            <a:spLocks/>
          </p:cNvSpPr>
          <p:nvPr/>
        </p:nvSpPr>
        <p:spPr>
          <a:xfrm>
            <a:off x="4165999" y="2329992"/>
            <a:ext cx="4824152" cy="180051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ru-RU" sz="1400" dirty="0">
              <a:latin typeface="Bahnschrift SemiBold" panose="020B0502040204020203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42" y="-20166"/>
            <a:ext cx="1897872" cy="138412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CA5271F8-DDCD-4247-B37E-160E04377740}"/>
              </a:ext>
            </a:extLst>
          </p:cNvPr>
          <p:cNvSpPr/>
          <p:nvPr/>
        </p:nvSpPr>
        <p:spPr>
          <a:xfrm>
            <a:off x="155722" y="853486"/>
            <a:ext cx="6984775" cy="6395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b="1" i="1" u="sng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2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обеспечение   </a:t>
            </a:r>
            <a:r>
              <a:rPr lang="ru-RU" sz="12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устойчивого   экономического    развития муниципального района «Корткеросский».</a:t>
            </a: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91773" y="2549972"/>
            <a:ext cx="4464496" cy="384372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Основные направления расходов в 2025 году:</a:t>
            </a:r>
            <a:endParaRPr lang="ru-RU" sz="1200" i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4572550" y="2553498"/>
            <a:ext cx="4388464" cy="1962468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малое </a:t>
            </a: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</a:rPr>
              <a:t>и среднее предпринимательство в МР «Корткеросский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» - 3 600,0 </a:t>
            </a:r>
            <a:r>
              <a:rPr lang="ru-RU" sz="1200" i="1" dirty="0" err="1" smtClean="0">
                <a:solidFill>
                  <a:schemeClr val="tx1"/>
                </a:solidFill>
                <a:latin typeface="Times New Roman" pitchFamily="18" charset="0"/>
              </a:rPr>
              <a:t>тыс.руб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;</a:t>
            </a:r>
          </a:p>
          <a:p>
            <a:pPr algn="just" eaLnBrk="0" hangingPunct="0">
              <a:lnSpc>
                <a:spcPct val="80000"/>
              </a:lnSpc>
              <a:spcBef>
                <a:spcPct val="20000"/>
              </a:spcBef>
            </a:pPr>
            <a:endParaRPr lang="ru-RU" sz="1200" i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развитие </a:t>
            </a: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</a:rPr>
              <a:t>сельского хозяйства и регулирования рынков с/х продукции, сырья и 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продовольствия – 5 552,3 </a:t>
            </a:r>
            <a:r>
              <a:rPr lang="ru-RU" sz="1200" i="1" dirty="0" err="1" smtClean="0">
                <a:solidFill>
                  <a:schemeClr val="tx1"/>
                </a:solidFill>
                <a:latin typeface="Times New Roman" pitchFamily="18" charset="0"/>
              </a:rPr>
              <a:t>тыс.руб</a:t>
            </a: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</a:rPr>
              <a:t>.</a:t>
            </a:r>
            <a:endParaRPr lang="ru-RU" sz="1200" i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just" eaLnBrk="0" hangingPunct="0">
              <a:lnSpc>
                <a:spcPct val="80000"/>
              </a:lnSpc>
              <a:spcBef>
                <a:spcPct val="20000"/>
              </a:spcBef>
            </a:pPr>
            <a:endParaRPr lang="ru-RU" sz="1200" i="1" dirty="0">
              <a:solidFill>
                <a:schemeClr val="tx1"/>
              </a:solidFill>
              <a:latin typeface="Times New Roman" pitchFamily="18" charset="0"/>
            </a:endParaRP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1200" i="1" dirty="0">
              <a:solidFill>
                <a:schemeClr val="tx1"/>
              </a:solidFill>
              <a:latin typeface="Times New Roman" pitchFamily="18" charset="0"/>
            </a:endParaRPr>
          </a:p>
          <a:p>
            <a:pPr algn="just" eaLnBrk="0" hangingPunct="0">
              <a:lnSpc>
                <a:spcPct val="80000"/>
              </a:lnSpc>
              <a:spcBef>
                <a:spcPct val="20000"/>
              </a:spcBef>
            </a:pPr>
            <a:endParaRPr lang="ru-RU" sz="1200" i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just" eaLnBrk="0" hangingPunct="0">
              <a:lnSpc>
                <a:spcPct val="80000"/>
              </a:lnSpc>
              <a:spcBef>
                <a:spcPct val="20000"/>
              </a:spcBef>
            </a:pPr>
            <a:endParaRPr lang="ru-RU" sz="1200" i="1" dirty="0">
              <a:solidFill>
                <a:schemeClr val="tx1"/>
              </a:solidFill>
              <a:latin typeface="Times New Roman" pitchFamily="18" charset="0"/>
            </a:endParaRPr>
          </a:p>
          <a:p>
            <a:pPr marL="342900" indent="-342900"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ru-RU" sz="1200" i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3083257"/>
            <a:ext cx="4233989" cy="188354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11314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Голова">
            <a:extLst>
              <a:ext uri="{FF2B5EF4-FFF2-40B4-BE49-F238E27FC236}">
                <a16:creationId xmlns="" xmlns:a16="http://schemas.microsoft.com/office/drawing/2014/main" id="{27B069FF-35D2-4F5A-8E30-31CF849663FA}"/>
              </a:ext>
            </a:extLst>
          </p:cNvPr>
          <p:cNvSpPr txBox="1"/>
          <p:nvPr/>
        </p:nvSpPr>
        <p:spPr>
          <a:xfrm>
            <a:off x="-6028" y="-6121"/>
            <a:ext cx="9150028" cy="733534"/>
          </a:xfrm>
          <a:prstGeom prst="rect">
            <a:avLst/>
          </a:prstGeom>
          <a:gradFill>
            <a:gsLst>
              <a:gs pos="9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rgbClr val="AADFFF"/>
              </a:gs>
            </a:gsLst>
            <a:path path="circle">
              <a:fillToRect l="20000" t="10000" r="20000" b="60000"/>
            </a:path>
          </a:gradFill>
        </p:spPr>
        <p:txBody>
          <a:bodyPr wrap="square" anchor="t">
            <a:spAutoFit/>
          </a:bodyPr>
          <a:lstStyle/>
          <a:p>
            <a:pPr algn="ctr">
              <a:lnSpc>
                <a:spcPts val="25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Муниципальная программа  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b="1" i="1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«Развитие транспортной системы» </a:t>
            </a:r>
          </a:p>
        </p:txBody>
      </p:sp>
      <p:graphicFrame>
        <p:nvGraphicFramePr>
          <p:cNvPr id="11" name="Содержимое 6">
            <a:extLst>
              <a:ext uri="{FF2B5EF4-FFF2-40B4-BE49-F238E27FC236}">
                <a16:creationId xmlns="" xmlns:a16="http://schemas.microsoft.com/office/drawing/2014/main" id="{AE56B8D5-A32C-4C42-96D5-50B4039E3A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8529331"/>
              </p:ext>
            </p:extLst>
          </p:nvPr>
        </p:nvGraphicFramePr>
        <p:xfrm>
          <a:off x="179511" y="1609559"/>
          <a:ext cx="8784594" cy="685844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4027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262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511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2662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2662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51138"/>
              </a:tblGrid>
              <a:tr h="341624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финансирования программы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план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факт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8892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516 837,6 тыс. руб., из них: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200 429,3</a:t>
                      </a:r>
                      <a:endParaRPr lang="ru-RU" sz="1200" b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201 345,2</a:t>
                      </a:r>
                      <a:endParaRPr lang="ru-RU" sz="1200" b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54 519,2</a:t>
                      </a: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62 293,0</a:t>
                      </a:r>
                      <a:endParaRPr lang="ru-RU" sz="1200" b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60 543,9</a:t>
                      </a:r>
                      <a:endParaRPr lang="ru-RU" sz="1200" b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rgbClr val="FFAD9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Текст">
            <a:extLst>
              <a:ext uri="{FF2B5EF4-FFF2-40B4-BE49-F238E27FC236}">
                <a16:creationId xmlns="" xmlns:a16="http://schemas.microsoft.com/office/drawing/2014/main" id="{1B9844E8-143D-4D79-8C3B-F82C3FB3C855}"/>
              </a:ext>
            </a:extLst>
          </p:cNvPr>
          <p:cNvSpPr txBox="1">
            <a:spLocks/>
          </p:cNvSpPr>
          <p:nvPr/>
        </p:nvSpPr>
        <p:spPr>
          <a:xfrm>
            <a:off x="4354724" y="2331208"/>
            <a:ext cx="4609760" cy="218764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ru-RU" sz="1400" dirty="0">
              <a:latin typeface="Bahnschrift SemiBold" panose="020B0502040204020203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0"/>
            <a:ext cx="1944844" cy="120173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CA5271F8-DDCD-4247-B37E-160E04377740}"/>
              </a:ext>
            </a:extLst>
          </p:cNvPr>
          <p:cNvSpPr/>
          <p:nvPr/>
        </p:nvSpPr>
        <p:spPr>
          <a:xfrm>
            <a:off x="179512" y="822177"/>
            <a:ext cx="6720534" cy="6395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b="1" i="1" u="sng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2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2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потребностей населения в качественных, доступных и безопасных услугах на автомобильном виде транспорта, а также снижение количества лиц, погибших в результате дорожно-транспортных происшествий.</a:t>
            </a: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91773" y="2549972"/>
            <a:ext cx="4464496" cy="384372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Основные направления расходов в 2025 году:</a:t>
            </a:r>
            <a:endParaRPr lang="ru-RU" sz="1200" i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4572550" y="2553498"/>
            <a:ext cx="4464496" cy="1818452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содержание </a:t>
            </a: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</a:rPr>
              <a:t>и ремонт автомобильных дорог общего 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пользования – 39 456,8 </a:t>
            </a:r>
            <a:r>
              <a:rPr lang="ru-RU" sz="1200" i="1" dirty="0" err="1" smtClean="0">
                <a:solidFill>
                  <a:schemeClr val="tx1"/>
                </a:solidFill>
                <a:latin typeface="Times New Roman" pitchFamily="18" charset="0"/>
              </a:rPr>
              <a:t>тыс.руб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;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осуществление </a:t>
            </a: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</a:rPr>
              <a:t>перевозок пассажиров и багажа автомобильным 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транспортом – 18 411,3 </a:t>
            </a:r>
            <a:r>
              <a:rPr lang="ru-RU" sz="1200" i="1" dirty="0" err="1" smtClean="0">
                <a:solidFill>
                  <a:schemeClr val="tx1"/>
                </a:solidFill>
                <a:latin typeface="Times New Roman" pitchFamily="18" charset="0"/>
              </a:rPr>
              <a:t>тыс.руб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;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приобретение, изготовление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устройство наплавных мостов, катеров, паромных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переправ – 920,4 </a:t>
            </a:r>
            <a:r>
              <a:rPr lang="ru-RU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организации движения транспорта и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пешеходов – 1 755,4 </a:t>
            </a:r>
            <a:r>
              <a:rPr lang="ru-RU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i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just" eaLnBrk="0" hangingPunct="0">
              <a:lnSpc>
                <a:spcPct val="80000"/>
              </a:lnSpc>
              <a:spcBef>
                <a:spcPct val="20000"/>
              </a:spcBef>
            </a:pPr>
            <a:endParaRPr lang="ru-RU" sz="1200" i="1" dirty="0">
              <a:solidFill>
                <a:schemeClr val="tx1"/>
              </a:solidFill>
              <a:latin typeface="Times New Roman" pitchFamily="18" charset="0"/>
            </a:endParaRPr>
          </a:p>
          <a:p>
            <a:pPr marL="342900" indent="-342900"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ru-RU" sz="1200" i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36" y="3010909"/>
            <a:ext cx="4408219" cy="18650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50962376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7B069FF-35D2-4F5A-8E30-31CF849663FA}"/>
              </a:ext>
            </a:extLst>
          </p:cNvPr>
          <p:cNvSpPr txBox="1"/>
          <p:nvPr/>
        </p:nvSpPr>
        <p:spPr>
          <a:xfrm>
            <a:off x="-6028" y="5447"/>
            <a:ext cx="9150028" cy="733534"/>
          </a:xfrm>
          <a:prstGeom prst="rect">
            <a:avLst/>
          </a:prstGeom>
          <a:gradFill>
            <a:gsLst>
              <a:gs pos="9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rgbClr val="AADFFF"/>
              </a:gs>
            </a:gsLst>
            <a:path path="circle">
              <a:fillToRect l="20000" t="10000" r="20000" b="60000"/>
            </a:path>
          </a:gradFill>
        </p:spPr>
        <p:txBody>
          <a:bodyPr wrap="square" anchor="t">
            <a:spAutoFit/>
          </a:bodyPr>
          <a:lstStyle/>
          <a:p>
            <a:pPr algn="ctr">
              <a:lnSpc>
                <a:spcPts val="25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Муниципальная 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программа</a:t>
            </a:r>
          </a:p>
          <a:p>
            <a:pPr algn="ctr">
              <a:lnSpc>
                <a:spcPts val="25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b="1" i="1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«Развитие </a:t>
            </a:r>
            <a:r>
              <a:rPr lang="ru-RU" b="1" i="1" u="sng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жилищно-коммунального хозяйства </a:t>
            </a:r>
            <a:r>
              <a:rPr lang="ru-RU" b="1" i="1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МР «Корткеросский»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 </a:t>
            </a:r>
          </a:p>
        </p:txBody>
      </p:sp>
      <p:graphicFrame>
        <p:nvGraphicFramePr>
          <p:cNvPr id="3" name="Содержимое 6">
            <a:extLst>
              <a:ext uri="{FF2B5EF4-FFF2-40B4-BE49-F238E27FC236}">
                <a16:creationId xmlns="" xmlns:a16="http://schemas.microsoft.com/office/drawing/2014/main" id="{080F9CF7-CD52-43D8-B0D8-2D35AD0434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5753669"/>
              </p:ext>
            </p:extLst>
          </p:nvPr>
        </p:nvGraphicFramePr>
        <p:xfrm>
          <a:off x="155719" y="1479477"/>
          <a:ext cx="8808765" cy="594117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0481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36100"/>
              </a:tblGrid>
              <a:tr h="342635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финансирования программы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план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факт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7304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1 535 903,3 тыс. руб., из них:</a:t>
                      </a: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657 712,8</a:t>
                      </a:r>
                      <a:endParaRPr lang="ru-RU" sz="1200" b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651 102,7</a:t>
                      </a:r>
                      <a:endParaRPr lang="ru-RU" sz="1200" b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203 314,8</a:t>
                      </a: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25 037,9</a:t>
                      </a:r>
                      <a:endParaRPr lang="ru-RU" sz="1200" b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23 773,0</a:t>
                      </a:r>
                      <a:endParaRPr lang="ru-RU" sz="1200" b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rgbClr val="FFAF9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Текст">
            <a:extLst>
              <a:ext uri="{FF2B5EF4-FFF2-40B4-BE49-F238E27FC236}">
                <a16:creationId xmlns="" xmlns:a16="http://schemas.microsoft.com/office/drawing/2014/main" id="{83744D1F-133C-4D1D-9B2D-F079B70805BF}"/>
              </a:ext>
            </a:extLst>
          </p:cNvPr>
          <p:cNvSpPr txBox="1">
            <a:spLocks/>
          </p:cNvSpPr>
          <p:nvPr/>
        </p:nvSpPr>
        <p:spPr>
          <a:xfrm>
            <a:off x="4354724" y="2331208"/>
            <a:ext cx="4609760" cy="218764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ru-RU" sz="1400" dirty="0">
              <a:latin typeface="Bahnschrift SemiBold" panose="020B0502040204020203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3188">
            <a:off x="7379840" y="-21730"/>
            <a:ext cx="2088232" cy="127015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CA5271F8-DDCD-4247-B37E-160E04377740}"/>
              </a:ext>
            </a:extLst>
          </p:cNvPr>
          <p:cNvSpPr/>
          <p:nvPr/>
        </p:nvSpPr>
        <p:spPr>
          <a:xfrm>
            <a:off x="155722" y="853486"/>
            <a:ext cx="7656638" cy="4941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b="1" i="1" u="sng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2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стимулирование </a:t>
            </a:r>
            <a:r>
              <a:rPr lang="ru-RU" sz="12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жилищного строительства, обеспечение качественными жилищно-коммунальными услугами населения, улучшение экологической безопасности населения. </a:t>
            </a: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91773" y="2549972"/>
            <a:ext cx="4464496" cy="384372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Основные направления расходов в 2025 году:</a:t>
            </a:r>
            <a:endParaRPr lang="ru-RU" sz="1200" i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4572550" y="2553498"/>
            <a:ext cx="4464496" cy="1818452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комплексное </a:t>
            </a: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</a:rPr>
              <a:t>развитие систем коммунальной инфраструктуры МО МР «Корткеросский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» – 1 594,5 </a:t>
            </a:r>
            <a:r>
              <a:rPr lang="ru-RU" sz="1200" i="1" dirty="0" err="1" smtClean="0">
                <a:solidFill>
                  <a:schemeClr val="tx1"/>
                </a:solidFill>
                <a:latin typeface="Times New Roman" pitchFamily="18" charset="0"/>
              </a:rPr>
              <a:t>тыс.руб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;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разработка </a:t>
            </a: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</a:rPr>
              <a:t>документов территориального 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планирования – 220,0 </a:t>
            </a:r>
            <a:r>
              <a:rPr lang="ru-RU" sz="1200" i="1" dirty="0" err="1" smtClean="0">
                <a:solidFill>
                  <a:schemeClr val="tx1"/>
                </a:solidFill>
                <a:latin typeface="Times New Roman" pitchFamily="18" charset="0"/>
              </a:rPr>
              <a:t>тыс.руб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;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обеспечения доступным и комфортным жильем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 – 12 194,5 </a:t>
            </a:r>
            <a:r>
              <a:rPr lang="ru-RU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тходы – 9 764,0 </a:t>
            </a:r>
            <a:r>
              <a:rPr lang="ru-RU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i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just" eaLnBrk="0" hangingPunct="0">
              <a:lnSpc>
                <a:spcPct val="80000"/>
              </a:lnSpc>
              <a:spcBef>
                <a:spcPct val="20000"/>
              </a:spcBef>
            </a:pPr>
            <a:endParaRPr lang="ru-RU" sz="1200" i="1" dirty="0">
              <a:solidFill>
                <a:schemeClr val="tx1"/>
              </a:solidFill>
              <a:latin typeface="Times New Roman" pitchFamily="18" charset="0"/>
            </a:endParaRPr>
          </a:p>
          <a:p>
            <a:pPr marL="342900" indent="-342900"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ru-RU" sz="1200" i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78" y="3075806"/>
            <a:ext cx="4128246" cy="196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4136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7B069FF-35D2-4F5A-8E30-31CF849663FA}"/>
              </a:ext>
            </a:extLst>
          </p:cNvPr>
          <p:cNvSpPr txBox="1"/>
          <p:nvPr/>
        </p:nvSpPr>
        <p:spPr>
          <a:xfrm>
            <a:off x="-6028" y="-6121"/>
            <a:ext cx="9150028" cy="701474"/>
          </a:xfrm>
          <a:prstGeom prst="rect">
            <a:avLst/>
          </a:prstGeom>
          <a:gradFill>
            <a:gsLst>
              <a:gs pos="9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rgbClr val="AADFFF"/>
              </a:gs>
            </a:gsLst>
            <a:path path="circle">
              <a:fillToRect l="20000" t="10000" r="20000" b="60000"/>
            </a:path>
          </a:gradFill>
        </p:spPr>
        <p:txBody>
          <a:bodyPr wrap="square" anchor="t">
            <a:spAutoFit/>
          </a:bodyPr>
          <a:lstStyle/>
          <a:p>
            <a:pPr algn="ctr">
              <a:lnSpc>
                <a:spcPts val="25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Муниципальная программа </a:t>
            </a:r>
            <a:b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600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«Развитие образования» </a:t>
            </a:r>
          </a:p>
        </p:txBody>
      </p:sp>
      <p:graphicFrame>
        <p:nvGraphicFramePr>
          <p:cNvPr id="3" name="Содержимое 6">
            <a:extLst>
              <a:ext uri="{FF2B5EF4-FFF2-40B4-BE49-F238E27FC236}">
                <a16:creationId xmlns="" xmlns:a16="http://schemas.microsoft.com/office/drawing/2014/main" id="{DAFA3D44-0632-48F9-8631-14442E6EE8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766661"/>
              </p:ext>
            </p:extLst>
          </p:nvPr>
        </p:nvGraphicFramePr>
        <p:xfrm>
          <a:off x="155340" y="1609559"/>
          <a:ext cx="8808765" cy="580562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5444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1216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439777"/>
              </a:tblGrid>
              <a:tr h="329080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финансирования программы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план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факт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1481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3 667 914,2 тыс. руб., из них:</a:t>
                      </a: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769 708,9</a:t>
                      </a:r>
                      <a:endParaRPr lang="ru-RU" sz="1200" b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985 057,0</a:t>
                      </a:r>
                      <a:endParaRPr lang="ru-RU" sz="1200" b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903 892,7</a:t>
                      </a:r>
                      <a:endParaRPr lang="ru-RU" sz="1200" b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1 009 653,8</a:t>
                      </a:r>
                      <a:endParaRPr lang="ru-RU" sz="1200" b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1 009 255,6</a:t>
                      </a:r>
                      <a:endParaRPr lang="ru-RU" sz="1200" b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rgbClr val="FFAF9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" name="Рисунок 10" descr="http://sad2.liozno.edu.by/ru/sm.aspx?guid=6843">
            <a:extLst>
              <a:ext uri="{FF2B5EF4-FFF2-40B4-BE49-F238E27FC236}">
                <a16:creationId xmlns="" xmlns:a16="http://schemas.microsoft.com/office/drawing/2014/main" id="{094B0B43-0D81-46DC-87C4-2178DEDA948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964" y="55893"/>
            <a:ext cx="1296141" cy="98227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CA5271F8-DDCD-4247-B37E-160E04377740}"/>
              </a:ext>
            </a:extLst>
          </p:cNvPr>
          <p:cNvSpPr/>
          <p:nvPr/>
        </p:nvSpPr>
        <p:spPr>
          <a:xfrm>
            <a:off x="155722" y="853486"/>
            <a:ext cx="7656638" cy="566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b="1" i="1" u="sng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2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рост </a:t>
            </a:r>
            <a:r>
              <a:rPr lang="ru-RU" sz="12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доступности, качества и эффективности непрерывного образования с учетом запросов личности, общества и государства, повышение инновационного потенциала и инвестиционной привлекательности системы образования, гражданское становление и самореализация молодёжи.</a:t>
            </a: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91773" y="2549972"/>
            <a:ext cx="4464496" cy="384372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Основные направления расходов в 2025 году:</a:t>
            </a:r>
            <a:endParaRPr lang="ru-RU" sz="1200" i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4572550" y="2553498"/>
            <a:ext cx="4464496" cy="1818452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развитие </a:t>
            </a: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</a:rPr>
              <a:t>системы дошкольного, общего и дополнительного 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образования –834 965,9 </a:t>
            </a:r>
            <a:r>
              <a:rPr lang="ru-RU" sz="1200" i="1" dirty="0" err="1" smtClean="0">
                <a:solidFill>
                  <a:schemeClr val="tx1"/>
                </a:solidFill>
                <a:latin typeface="Times New Roman" pitchFamily="18" charset="0"/>
              </a:rPr>
              <a:t>тыс.руб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;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дети </a:t>
            </a: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</a:rPr>
              <a:t>и 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молодежь – 144 129,9 </a:t>
            </a:r>
            <a:r>
              <a:rPr lang="ru-RU" sz="1200" i="1" dirty="0" err="1" smtClean="0">
                <a:solidFill>
                  <a:schemeClr val="tx1"/>
                </a:solidFill>
                <a:latin typeface="Times New Roman" pitchFamily="18" charset="0"/>
              </a:rPr>
              <a:t>тыс.руб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;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муниципальной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– 30 159,8 </a:t>
            </a:r>
            <a:r>
              <a:rPr lang="ru-RU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80000"/>
              </a:lnSpc>
              <a:spcBef>
                <a:spcPct val="20000"/>
              </a:spcBef>
            </a:pPr>
            <a:endParaRPr lang="ru-RU" sz="1200" i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just" eaLnBrk="0" hangingPunct="0">
              <a:lnSpc>
                <a:spcPct val="80000"/>
              </a:lnSpc>
              <a:spcBef>
                <a:spcPct val="20000"/>
              </a:spcBef>
            </a:pPr>
            <a:endParaRPr lang="ru-RU" sz="1200" i="1" dirty="0">
              <a:solidFill>
                <a:schemeClr val="tx1"/>
              </a:solidFill>
              <a:latin typeface="Times New Roman" pitchFamily="18" charset="0"/>
            </a:endParaRPr>
          </a:p>
          <a:p>
            <a:pPr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ru-RU" sz="1200" i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ru-RU" sz="1200" i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59" y="3019756"/>
            <a:ext cx="3816424" cy="192159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01231494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7B069FF-35D2-4F5A-8E30-31CF849663FA}"/>
              </a:ext>
            </a:extLst>
          </p:cNvPr>
          <p:cNvSpPr txBox="1"/>
          <p:nvPr/>
        </p:nvSpPr>
        <p:spPr>
          <a:xfrm>
            <a:off x="-6028" y="-6121"/>
            <a:ext cx="9150028" cy="733534"/>
          </a:xfrm>
          <a:prstGeom prst="rect">
            <a:avLst/>
          </a:prstGeom>
          <a:gradFill>
            <a:gsLst>
              <a:gs pos="9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rgbClr val="AADFFF"/>
              </a:gs>
            </a:gsLst>
            <a:path path="circle">
              <a:fillToRect l="20000" t="10000" r="20000" b="60000"/>
            </a:path>
          </a:gradFill>
        </p:spPr>
        <p:txBody>
          <a:bodyPr wrap="square" anchor="t">
            <a:spAutoFit/>
          </a:bodyPr>
          <a:lstStyle/>
          <a:p>
            <a:pPr algn="ctr">
              <a:lnSpc>
                <a:spcPts val="25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Муниципальная программа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«Развитие культуры и туризма» </a:t>
            </a:r>
          </a:p>
        </p:txBody>
      </p:sp>
      <p:graphicFrame>
        <p:nvGraphicFramePr>
          <p:cNvPr id="3" name="Содержимое 6">
            <a:extLst>
              <a:ext uri="{FF2B5EF4-FFF2-40B4-BE49-F238E27FC236}">
                <a16:creationId xmlns="" xmlns:a16="http://schemas.microsoft.com/office/drawing/2014/main" id="{482FF145-4F0A-4A44-8399-38D4330ABD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9705655"/>
              </p:ext>
            </p:extLst>
          </p:nvPr>
        </p:nvGraphicFramePr>
        <p:xfrm>
          <a:off x="155340" y="1609559"/>
          <a:ext cx="8808765" cy="580562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4724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1216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95761"/>
              </a:tblGrid>
              <a:tr h="329080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финансирования программы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план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факт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1481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807 052,6 тыс. руб., из них:</a:t>
                      </a: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163 237,7</a:t>
                      </a:r>
                      <a:endParaRPr lang="ru-RU" sz="1200" b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186 366,7</a:t>
                      </a:r>
                      <a:endParaRPr lang="ru-RU" sz="1200" b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239 972,8</a:t>
                      </a:r>
                      <a:endParaRPr lang="ru-RU" sz="1200" b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217 766,0</a:t>
                      </a:r>
                      <a:endParaRPr lang="ru-RU" sz="1200" b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217 475,4</a:t>
                      </a:r>
                      <a:endParaRPr lang="ru-RU" sz="1200" b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rgbClr val="FFAF9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Текст">
            <a:extLst>
              <a:ext uri="{FF2B5EF4-FFF2-40B4-BE49-F238E27FC236}">
                <a16:creationId xmlns="" xmlns:a16="http://schemas.microsoft.com/office/drawing/2014/main" id="{C206F392-72D4-4780-8D7C-CB0737FE25D1}"/>
              </a:ext>
            </a:extLst>
          </p:cNvPr>
          <p:cNvSpPr txBox="1">
            <a:spLocks/>
          </p:cNvSpPr>
          <p:nvPr/>
        </p:nvSpPr>
        <p:spPr>
          <a:xfrm>
            <a:off x="4354724" y="2331208"/>
            <a:ext cx="4609760" cy="218764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ru-RU" sz="1400" dirty="0">
              <a:latin typeface="Bahnschrift SemiBold" panose="020B0502040204020203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5991"/>
            <a:ext cx="2232244" cy="1163985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CA5271F8-DDCD-4247-B37E-160E04377740}"/>
              </a:ext>
            </a:extLst>
          </p:cNvPr>
          <p:cNvSpPr/>
          <p:nvPr/>
        </p:nvSpPr>
        <p:spPr>
          <a:xfrm>
            <a:off x="251520" y="759526"/>
            <a:ext cx="7596842" cy="57191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b="1" i="1" u="sng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2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Развитие культурного, туристического потенциала, а также повышение уровня межнационального и межконфессионального согласия, этнокультурного развития народов Российской Федерации на территории Корткеросского района.</a:t>
            </a: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179511" y="2549972"/>
            <a:ext cx="4376757" cy="384372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Основные направления расходов в 2025 году:</a:t>
            </a:r>
            <a:endParaRPr lang="ru-RU" sz="1200" i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4572550" y="2553498"/>
            <a:ext cx="4464496" cy="1818452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укрепление </a:t>
            </a: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</a:rPr>
              <a:t>материально-технической базы объектов сферы 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культуры – 22 231,5 </a:t>
            </a:r>
            <a:r>
              <a:rPr lang="ru-RU" sz="1200" i="1" dirty="0" err="1" smtClean="0">
                <a:solidFill>
                  <a:schemeClr val="tx1"/>
                </a:solidFill>
                <a:latin typeface="Times New Roman" pitchFamily="18" charset="0"/>
              </a:rPr>
              <a:t>тыс.руб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;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обеспечение </a:t>
            </a: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</a:rPr>
              <a:t>деятельности учреждений 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культуры – 160 187,2 </a:t>
            </a:r>
            <a:r>
              <a:rPr lang="ru-RU" sz="1200" i="1" dirty="0" err="1" smtClean="0">
                <a:solidFill>
                  <a:schemeClr val="tx1"/>
                </a:solidFill>
                <a:latin typeface="Times New Roman" pitchFamily="18" charset="0"/>
              </a:rPr>
              <a:t>тыс.руб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;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учреждениями культуры и образовательными организациями дополнительного образования детей сферы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– 1 842,7 </a:t>
            </a:r>
            <a:r>
              <a:rPr lang="ru-RU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 algn="just" eaLnBrk="0" hangingPunct="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в области культуры,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кинематографии – 33 214,0 </a:t>
            </a:r>
            <a:r>
              <a:rPr lang="ru-RU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i="1" dirty="0">
              <a:solidFill>
                <a:schemeClr val="tx1"/>
              </a:solidFill>
              <a:latin typeface="Times New Roman" pitchFamily="18" charset="0"/>
            </a:endParaRPr>
          </a:p>
          <a:p>
            <a:pPr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ru-RU" sz="1200" i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ru-RU" sz="1200" i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75806"/>
            <a:ext cx="3888432" cy="155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199547"/>
      </p:ext>
    </p:extLst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7B069FF-35D2-4F5A-8E30-31CF849663FA}"/>
              </a:ext>
            </a:extLst>
          </p:cNvPr>
          <p:cNvSpPr txBox="1"/>
          <p:nvPr/>
        </p:nvSpPr>
        <p:spPr>
          <a:xfrm>
            <a:off x="-6028" y="-6121"/>
            <a:ext cx="9150028" cy="733534"/>
          </a:xfrm>
          <a:prstGeom prst="rect">
            <a:avLst/>
          </a:prstGeom>
          <a:gradFill>
            <a:gsLst>
              <a:gs pos="9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rgbClr val="AADFFF"/>
              </a:gs>
            </a:gsLst>
            <a:path path="circle">
              <a:fillToRect l="20000" t="10000" r="20000" b="60000"/>
            </a:path>
          </a:gradFill>
        </p:spPr>
        <p:txBody>
          <a:bodyPr wrap="square" anchor="t">
            <a:spAutoFit/>
          </a:bodyPr>
          <a:lstStyle/>
          <a:p>
            <a:pPr algn="ctr" eaLnBrk="1" hangingPunct="1">
              <a:lnSpc>
                <a:spcPts val="25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Муниципальная программа </a:t>
            </a:r>
            <a:endParaRPr lang="ru-RU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ts val="25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u="sng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lang="ru-RU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Развитие физической культуры и спорта в </a:t>
            </a:r>
            <a:r>
              <a:rPr lang="ru-RU" u="sng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 МР Корткеросский»»</a:t>
            </a:r>
            <a:endParaRPr lang="ru-RU" u="sng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3" name="Содержимое 6">
            <a:extLst>
              <a:ext uri="{FF2B5EF4-FFF2-40B4-BE49-F238E27FC236}">
                <a16:creationId xmlns="" xmlns:a16="http://schemas.microsoft.com/office/drawing/2014/main" id="{2BA072AD-8627-437A-813C-F2BA40740D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2068830"/>
              </p:ext>
            </p:extLst>
          </p:nvPr>
        </p:nvGraphicFramePr>
        <p:xfrm>
          <a:off x="155340" y="1609559"/>
          <a:ext cx="8808765" cy="580562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7604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6815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07729"/>
              </a:tblGrid>
              <a:tr h="329080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финансирования программы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план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факт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1481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379 749,2 тыс. руб., из них:</a:t>
                      </a: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50 642,5</a:t>
                      </a:r>
                      <a:endParaRPr lang="ru-RU" sz="1200" b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177 558,6</a:t>
                      </a:r>
                      <a:endParaRPr lang="ru-RU" sz="1200" b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71 443,3</a:t>
                      </a:r>
                      <a:endParaRPr lang="ru-RU" sz="1200" b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80 229,0</a:t>
                      </a:r>
                      <a:endParaRPr lang="ru-RU" sz="1200" b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80 104,8</a:t>
                      </a:r>
                      <a:endParaRPr lang="ru-RU" sz="1200" b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rgbClr val="FFAF9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Текст">
            <a:extLst>
              <a:ext uri="{FF2B5EF4-FFF2-40B4-BE49-F238E27FC236}">
                <a16:creationId xmlns="" xmlns:a16="http://schemas.microsoft.com/office/drawing/2014/main" id="{7A72ACC7-1613-466A-AE4C-E1521D68BD45}"/>
              </a:ext>
            </a:extLst>
          </p:cNvPr>
          <p:cNvSpPr txBox="1">
            <a:spLocks/>
          </p:cNvSpPr>
          <p:nvPr/>
        </p:nvSpPr>
        <p:spPr>
          <a:xfrm>
            <a:off x="4358833" y="2244601"/>
            <a:ext cx="4609760" cy="218764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ru-RU" sz="1400" dirty="0">
              <a:latin typeface="Bahnschrift SemiBold" panose="020B0502040204020203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33640"/>
            <a:ext cx="1782087" cy="104662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CA5271F8-DDCD-4247-B37E-160E04377740}"/>
              </a:ext>
            </a:extLst>
          </p:cNvPr>
          <p:cNvSpPr/>
          <p:nvPr/>
        </p:nvSpPr>
        <p:spPr>
          <a:xfrm>
            <a:off x="179512" y="843558"/>
            <a:ext cx="7656638" cy="566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b="1" i="1" u="sng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2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совершенствование системы физической культуры и спорта, создание благоприятных условий для развития массовой физической культуры и спорта.</a:t>
            </a: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91773" y="2549972"/>
            <a:ext cx="4464496" cy="384372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Основные направления расходов в 2025 году:</a:t>
            </a:r>
            <a:endParaRPr lang="ru-RU" sz="1200" i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4579746" y="2549972"/>
            <a:ext cx="4464496" cy="1818452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укрепление </a:t>
            </a: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</a:rPr>
              <a:t>материально-технической базы учреждений физкультурно-спортивной 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направленности – 4 386,0 </a:t>
            </a:r>
            <a:r>
              <a:rPr lang="ru-RU" sz="1200" i="1" dirty="0" err="1" smtClean="0">
                <a:solidFill>
                  <a:schemeClr val="tx1"/>
                </a:solidFill>
                <a:latin typeface="Times New Roman" pitchFamily="18" charset="0"/>
              </a:rPr>
              <a:t>тыс.руб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;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оказание </a:t>
            </a: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</a:rPr>
              <a:t>муниципальных услуг учреждениями в сфере 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спорта – 63 631,8 </a:t>
            </a:r>
            <a:r>
              <a:rPr lang="ru-RU" sz="1200" i="1" dirty="0" err="1" smtClean="0">
                <a:solidFill>
                  <a:schemeClr val="tx1"/>
                </a:solidFill>
                <a:latin typeface="Times New Roman" pitchFamily="18" charset="0"/>
              </a:rPr>
              <a:t>тыс.руб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;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трудоустройство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подростков в период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каникул – 300,0 </a:t>
            </a:r>
            <a:r>
              <a:rPr lang="ru-RU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 algn="just" eaLnBrk="0" hangingPunct="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в области физической культуры и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спорта – 11 787,0 </a:t>
            </a:r>
            <a:r>
              <a:rPr lang="ru-RU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i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ru-RU" sz="1200" i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63" y="3147814"/>
            <a:ext cx="3778859" cy="15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9201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7B069FF-35D2-4F5A-8E30-31CF849663FA}"/>
              </a:ext>
            </a:extLst>
          </p:cNvPr>
          <p:cNvSpPr txBox="1"/>
          <p:nvPr/>
        </p:nvSpPr>
        <p:spPr>
          <a:xfrm>
            <a:off x="-6028" y="-6121"/>
            <a:ext cx="9150028" cy="733534"/>
          </a:xfrm>
          <a:prstGeom prst="rect">
            <a:avLst/>
          </a:prstGeom>
          <a:gradFill>
            <a:gsLst>
              <a:gs pos="9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rgbClr val="AADFFF"/>
              </a:gs>
            </a:gsLst>
            <a:path path="circle">
              <a:fillToRect l="20000" t="10000" r="20000" b="60000"/>
            </a:path>
          </a:gradFill>
        </p:spPr>
        <p:txBody>
          <a:bodyPr wrap="square" anchor="t">
            <a:spAutoFit/>
          </a:bodyPr>
          <a:lstStyle/>
          <a:p>
            <a:pPr algn="ctr" eaLnBrk="1" hangingPunct="1">
              <a:lnSpc>
                <a:spcPts val="25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Муниципальная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программа</a:t>
            </a:r>
          </a:p>
          <a:p>
            <a:pPr algn="ctr" eaLnBrk="1" hangingPunct="1">
              <a:lnSpc>
                <a:spcPts val="25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«Развитие системы </a:t>
            </a:r>
            <a:r>
              <a:rPr lang="ru-RU" u="sng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муниципального </a:t>
            </a:r>
            <a:r>
              <a:rPr lang="ru-RU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управления» </a:t>
            </a:r>
          </a:p>
        </p:txBody>
      </p:sp>
      <p:graphicFrame>
        <p:nvGraphicFramePr>
          <p:cNvPr id="3" name="Содержимое 6">
            <a:extLst>
              <a:ext uri="{FF2B5EF4-FFF2-40B4-BE49-F238E27FC236}">
                <a16:creationId xmlns="" xmlns:a16="http://schemas.microsoft.com/office/drawing/2014/main" id="{3D9245B1-43CB-4A8F-9A52-9CB7CCF908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7464251"/>
              </p:ext>
            </p:extLst>
          </p:nvPr>
        </p:nvGraphicFramePr>
        <p:xfrm>
          <a:off x="155339" y="1480569"/>
          <a:ext cx="8808765" cy="580562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1205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43038"/>
                <a:gridCol w="127685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29080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финансирования программы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план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факт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1481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44 091,9 тыс. руб., из них:</a:t>
                      </a: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7 367,9</a:t>
                      </a:r>
                      <a:endParaRPr lang="ru-RU" sz="1200" b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10 100,8</a:t>
                      </a:r>
                      <a:endParaRPr lang="ru-RU" sz="1200" b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12 116,1</a:t>
                      </a:r>
                      <a:endParaRPr lang="ru-RU" sz="1200" b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15 415,0</a:t>
                      </a:r>
                      <a:endParaRPr lang="ru-RU" sz="1200" b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14 507,1</a:t>
                      </a:r>
                      <a:endParaRPr lang="ru-RU" sz="1200" b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rgbClr val="FFAF9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Текст">
            <a:extLst>
              <a:ext uri="{FF2B5EF4-FFF2-40B4-BE49-F238E27FC236}">
                <a16:creationId xmlns="" xmlns:a16="http://schemas.microsoft.com/office/drawing/2014/main" id="{B1A02F8A-72A9-4F13-BB4C-625A7B5AF0AF}"/>
              </a:ext>
            </a:extLst>
          </p:cNvPr>
          <p:cNvSpPr txBox="1">
            <a:spLocks/>
          </p:cNvSpPr>
          <p:nvPr/>
        </p:nvSpPr>
        <p:spPr>
          <a:xfrm>
            <a:off x="4354344" y="2135861"/>
            <a:ext cx="4609760" cy="218764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ru-RU" sz="1400" dirty="0">
              <a:latin typeface="Bahnschrift SemiBold" panose="020B0502040204020203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046" y="-6121"/>
            <a:ext cx="1983954" cy="149775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CA5271F8-DDCD-4247-B37E-160E04377740}"/>
              </a:ext>
            </a:extLst>
          </p:cNvPr>
          <p:cNvSpPr/>
          <p:nvPr/>
        </p:nvSpPr>
        <p:spPr>
          <a:xfrm>
            <a:off x="179512" y="826618"/>
            <a:ext cx="6980534" cy="4458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b="1" i="1" u="sng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2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повышение эффективности муниципального управления</a:t>
            </a: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91773" y="2549972"/>
            <a:ext cx="4464496" cy="384372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Основные направления расходов в 2025 году:</a:t>
            </a:r>
            <a:endParaRPr lang="ru-RU" sz="1200" i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4579746" y="2549972"/>
            <a:ext cx="4464496" cy="1818452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развитие кадрового потенциала – 383,7 </a:t>
            </a:r>
            <a:r>
              <a:rPr lang="ru-RU" sz="1200" i="1" dirty="0" err="1" smtClean="0">
                <a:solidFill>
                  <a:schemeClr val="tx1"/>
                </a:solidFill>
                <a:latin typeface="Times New Roman" pitchFamily="18" charset="0"/>
              </a:rPr>
              <a:t>тыс.руб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;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управление </a:t>
            </a: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</a:rPr>
              <a:t>муниципальными финансами муниципальным 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долгом – 10 723,4 </a:t>
            </a:r>
            <a:r>
              <a:rPr lang="ru-RU" sz="1200" i="1" dirty="0" err="1" smtClean="0">
                <a:solidFill>
                  <a:schemeClr val="tx1"/>
                </a:solidFill>
                <a:latin typeface="Times New Roman" pitchFamily="18" charset="0"/>
              </a:rPr>
              <a:t>тыс.руб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;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 имуществом муниципального района "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Корткеросский – 1 251,6 </a:t>
            </a:r>
            <a:r>
              <a:rPr lang="ru-RU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 algn="just" eaLnBrk="0" hangingPunct="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информационного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общества – 1 864,8 </a:t>
            </a:r>
            <a:r>
              <a:rPr lang="ru-RU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ориентированных некоммерческих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 – 283,6 </a:t>
            </a:r>
            <a:r>
              <a:rPr lang="ru-RU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 eaLnBrk="0" hangingPunct="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1200" i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ru-RU" sz="1200" i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6" y="3094997"/>
            <a:ext cx="4032448" cy="167430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44571736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7B069FF-35D2-4F5A-8E30-31CF849663FA}"/>
              </a:ext>
            </a:extLst>
          </p:cNvPr>
          <p:cNvSpPr txBox="1"/>
          <p:nvPr/>
        </p:nvSpPr>
        <p:spPr>
          <a:xfrm>
            <a:off x="-6028" y="-6121"/>
            <a:ext cx="9150028" cy="1022075"/>
          </a:xfrm>
          <a:prstGeom prst="rect">
            <a:avLst/>
          </a:prstGeom>
          <a:gradFill>
            <a:gsLst>
              <a:gs pos="9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rgbClr val="AADFFF"/>
              </a:gs>
            </a:gsLst>
            <a:path path="circle">
              <a:fillToRect l="20000" t="10000" r="20000" b="60000"/>
            </a:path>
          </a:gradFill>
        </p:spPr>
        <p:txBody>
          <a:bodyPr wrap="square" anchor="t">
            <a:spAutoFit/>
          </a:bodyPr>
          <a:lstStyle/>
          <a:p>
            <a:pPr algn="ctr" eaLnBrk="1" hangingPunct="1">
              <a:lnSpc>
                <a:spcPts val="25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Муниципальная программа </a:t>
            </a:r>
            <a:endParaRPr lang="ru-RU" sz="16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ts val="25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1600" u="sng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lang="ru-RU" sz="1600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Профилактика правонарушений и обеспечение общественной безопасности на территории </a:t>
            </a:r>
            <a:r>
              <a:rPr lang="ru-RU" sz="1600" u="sng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МР «</a:t>
            </a:r>
            <a:r>
              <a:rPr lang="ru-RU" sz="1600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Корткеросский</a:t>
            </a:r>
            <a:r>
              <a:rPr lang="ru-RU" sz="1600" u="sng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 РК</a:t>
            </a:r>
            <a:endParaRPr lang="ru-RU" sz="1600" u="sng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3" name="Содержимое 6">
            <a:extLst>
              <a:ext uri="{FF2B5EF4-FFF2-40B4-BE49-F238E27FC236}">
                <a16:creationId xmlns="" xmlns:a16="http://schemas.microsoft.com/office/drawing/2014/main" id="{5297FD03-18D3-4F8B-8A90-9F4E4B35C5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1501083"/>
              </p:ext>
            </p:extLst>
          </p:nvPr>
        </p:nvGraphicFramePr>
        <p:xfrm>
          <a:off x="179513" y="1707654"/>
          <a:ext cx="8780290" cy="580562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0243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08112"/>
                <a:gridCol w="100342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29080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финансирования программы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план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факт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65" marB="3426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1481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4 005,5 тыс. руб., из них:</a:t>
                      </a: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830,1</a:t>
                      </a:r>
                      <a:endParaRPr lang="ru-RU" sz="1200" b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1 137,3</a:t>
                      </a:r>
                      <a:endParaRPr lang="ru-RU" sz="1200" b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992,9</a:t>
                      </a:r>
                      <a:endParaRPr lang="ru-RU" sz="1200" b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1 120,4</a:t>
                      </a:r>
                      <a:endParaRPr lang="ru-RU" sz="1200" b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1 045,2</a:t>
                      </a:r>
                      <a:endParaRPr lang="ru-RU" sz="1200" b="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301" marB="34301" anchor="ctr">
                    <a:solidFill>
                      <a:srgbClr val="FFAF9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CA5271F8-DDCD-4247-B37E-160E04377740}"/>
              </a:ext>
            </a:extLst>
          </p:cNvPr>
          <p:cNvSpPr/>
          <p:nvPr/>
        </p:nvSpPr>
        <p:spPr>
          <a:xfrm>
            <a:off x="179512" y="1059582"/>
            <a:ext cx="7656638" cy="566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b="1" i="1" u="sng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2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обеспечение правопорядка и общественной безопасности на территории муниципального образования муниципального района «Корткеросский» Республики Коми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150" y="663538"/>
            <a:ext cx="1189092" cy="792088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 bwMode="auto">
          <a:xfrm>
            <a:off x="179511" y="2549972"/>
            <a:ext cx="4176465" cy="384372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Основные направления расходов в 2025 году:</a:t>
            </a:r>
            <a:endParaRPr lang="ru-RU" sz="1200" i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4579746" y="2549972"/>
            <a:ext cx="4464496" cy="1818452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организация </a:t>
            </a: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</a:rPr>
              <a:t>общественного порядка добровольными народными 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дружинами – 148,1 </a:t>
            </a:r>
            <a:r>
              <a:rPr lang="ru-RU" sz="1200" i="1" dirty="0" err="1" smtClean="0">
                <a:solidFill>
                  <a:schemeClr val="tx1"/>
                </a:solidFill>
                <a:latin typeface="Times New Roman" pitchFamily="18" charset="0"/>
              </a:rPr>
              <a:t>тыс.руб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;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установка </a:t>
            </a: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</a:rPr>
              <a:t>и обслуживание систем (камер) видеонаблюдения в общественных местах в рамках реализации 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аппаратно-программного </a:t>
            </a: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</a:rPr>
              <a:t>комплекса «Безопасный город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» – 897,1 </a:t>
            </a:r>
            <a:r>
              <a:rPr lang="ru-RU" sz="1200" i="1" dirty="0" err="1" smtClean="0">
                <a:solidFill>
                  <a:schemeClr val="tx1"/>
                </a:solidFill>
                <a:latin typeface="Times New Roman" pitchFamily="18" charset="0"/>
              </a:rPr>
              <a:t>тыс.руб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  <a:p>
            <a:pPr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ru-RU" sz="1200" i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ru-RU" sz="1200" i="1" dirty="0">
              <a:solidFill>
                <a:schemeClr val="tx1"/>
              </a:solidFill>
              <a:latin typeface="Times New Roman" pitchFamily="18" charset="0"/>
            </a:endParaRPr>
          </a:p>
          <a:p>
            <a:pPr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ru-RU" sz="1200" i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ru-RU" sz="1200" i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075806"/>
            <a:ext cx="4032448" cy="172819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sp>
        <p:nvSpPr>
          <p:cNvPr id="13" name="Фигура, имеющая форму буквы L 12"/>
          <p:cNvSpPr/>
          <p:nvPr/>
        </p:nvSpPr>
        <p:spPr bwMode="auto">
          <a:xfrm>
            <a:off x="4499992" y="3914002"/>
            <a:ext cx="360040" cy="554360"/>
          </a:xfrm>
          <a:prstGeom prst="corner">
            <a:avLst/>
          </a:prstGeom>
          <a:ln/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ru-RU" sz="16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67451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7B069FF-35D2-4F5A-8E30-31CF849663FA}"/>
              </a:ext>
            </a:extLst>
          </p:cNvPr>
          <p:cNvSpPr txBox="1"/>
          <p:nvPr/>
        </p:nvSpPr>
        <p:spPr>
          <a:xfrm>
            <a:off x="-6028" y="-6121"/>
            <a:ext cx="9150028" cy="761747"/>
          </a:xfrm>
          <a:prstGeom prst="rect">
            <a:avLst/>
          </a:prstGeom>
          <a:gradFill>
            <a:gsLst>
              <a:gs pos="9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rgbClr val="AADFFF"/>
              </a:gs>
            </a:gsLst>
            <a:path path="circle">
              <a:fillToRect l="20000" t="10000" r="20000" b="60000"/>
            </a:path>
          </a:gradFill>
        </p:spPr>
        <p:txBody>
          <a:bodyPr wrap="square" anchor="t">
            <a:spAutoFit/>
          </a:bodyPr>
          <a:lstStyle/>
          <a:p>
            <a:pPr algn="ctr" eaLnBrk="1" hangingPunct="1">
              <a:lnSpc>
                <a:spcPts val="25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Основные показатели исполнения бюджета </a:t>
            </a:r>
          </a:p>
          <a:p>
            <a:pPr algn="ctr" eaLnBrk="1" hangingPunct="1">
              <a:lnSpc>
                <a:spcPts val="25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(общие характеристики) за 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latin typeface="Bahnschrift SemiBold" panose="020B0502040204020203" pitchFamily="34" charset="0"/>
                <a:ea typeface="+mj-ea"/>
                <a:cs typeface="Calibri Light" panose="020F0302020204030204" pitchFamily="34" charset="0"/>
              </a:rPr>
              <a:t>202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Bahnschrift SemiBold" panose="020B0502040204020203" pitchFamily="34" charset="0"/>
                <a:ea typeface="+mj-ea"/>
                <a:cs typeface="Calibri Light" panose="020F0302020204030204" pitchFamily="34" charset="0"/>
              </a:rPr>
              <a:t>5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год, тыс. рублей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="" xmlns:a16="http://schemas.microsoft.com/office/drawing/2014/main" id="{F1899DC1-D607-4F0C-8EE0-982862E879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5939182"/>
              </p:ext>
            </p:extLst>
          </p:nvPr>
        </p:nvGraphicFramePr>
        <p:xfrm>
          <a:off x="392522" y="989244"/>
          <a:ext cx="8352928" cy="2468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3048363"/>
              </p:ext>
            </p:extLst>
          </p:nvPr>
        </p:nvGraphicFramePr>
        <p:xfrm>
          <a:off x="539552" y="3458054"/>
          <a:ext cx="7725359" cy="171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" name="Лист" r:id="rId5" imgW="6905715" imgH="1647658" progId="Excel.Sheet.12">
                  <p:embed/>
                </p:oleObj>
              </mc:Choice>
              <mc:Fallback>
                <p:oleObj name="Лист" r:id="rId5" imgW="6905715" imgH="164765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9552" y="3458054"/>
                        <a:ext cx="7725359" cy="1719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15411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7B069FF-35D2-4F5A-8E30-31CF849663FA}"/>
              </a:ext>
            </a:extLst>
          </p:cNvPr>
          <p:cNvSpPr txBox="1"/>
          <p:nvPr/>
        </p:nvSpPr>
        <p:spPr>
          <a:xfrm>
            <a:off x="-6028" y="13330"/>
            <a:ext cx="9150028" cy="1054135"/>
          </a:xfrm>
          <a:prstGeom prst="rect">
            <a:avLst/>
          </a:prstGeom>
          <a:gradFill>
            <a:gsLst>
              <a:gs pos="9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rgbClr val="AADFFF"/>
              </a:gs>
            </a:gsLst>
            <a:path path="circle">
              <a:fillToRect l="20000" t="10000" r="20000" b="60000"/>
            </a:path>
          </a:gradFill>
        </p:spPr>
        <p:txBody>
          <a:bodyPr wrap="square" anchor="t">
            <a:spAutoFit/>
          </a:bodyPr>
          <a:lstStyle/>
          <a:p>
            <a:pPr algn="ctr" eaLnBrk="1" hangingPunct="1">
              <a:lnSpc>
                <a:spcPts val="25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altLang="ru-RU" sz="2400" dirty="0" smtClean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Динамика межбюджетных трансфертов, 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предоставляемых из бюджета муниципального района «Корткеросский» бюджетам поселений</a:t>
            </a:r>
            <a:r>
              <a:rPr lang="ru-RU" altLang="ru-RU" sz="2400" dirty="0" smtClean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 в 2023-2025 годах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Franklin Gothic Book" panose="020B05030201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649781188"/>
              </p:ext>
            </p:extLst>
          </p:nvPr>
        </p:nvGraphicFramePr>
        <p:xfrm>
          <a:off x="2840794" y="2979186"/>
          <a:ext cx="4349951" cy="2325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12" descr="https://aws.wideinfo.org/pagepapi.com/wp-content/uploads/2018/07/07074207/cd2f5-income-generation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2" y="3507854"/>
            <a:ext cx="2463322" cy="149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 вправо 6"/>
          <p:cNvSpPr/>
          <p:nvPr/>
        </p:nvSpPr>
        <p:spPr bwMode="auto">
          <a:xfrm>
            <a:off x="4860032" y="2787774"/>
            <a:ext cx="234649" cy="432048"/>
          </a:xfrm>
          <a:prstGeom prst="rightArrow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 anchor="ctr"/>
          <a:lstStyle/>
          <a:p>
            <a:pPr marL="342900" indent="-342900"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ru-RU" sz="16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11" name="Стрелка вправо 10"/>
          <p:cNvSpPr/>
          <p:nvPr/>
        </p:nvSpPr>
        <p:spPr bwMode="auto">
          <a:xfrm rot="18986097">
            <a:off x="6489854" y="4471557"/>
            <a:ext cx="429763" cy="175057"/>
          </a:xfrm>
          <a:prstGeom prst="rightArrow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  <a:extLst/>
        </p:spPr>
        <p:txBody>
          <a:bodyPr rtlCol="0" anchor="ctr"/>
          <a:lstStyle/>
          <a:p>
            <a:pPr marL="342900" indent="-342900"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ru-RU" sz="16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14" name="Стрелка вправо 13"/>
          <p:cNvSpPr/>
          <p:nvPr/>
        </p:nvSpPr>
        <p:spPr bwMode="auto">
          <a:xfrm rot="18986097">
            <a:off x="6655918" y="3817147"/>
            <a:ext cx="440678" cy="163580"/>
          </a:xfrm>
          <a:prstGeom prst="rightArrow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  <a:extLst/>
        </p:spPr>
        <p:txBody>
          <a:bodyPr rtlCol="0" anchor="ctr"/>
          <a:lstStyle/>
          <a:p>
            <a:pPr marL="342900" indent="-342900"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ru-RU" sz="16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16206" y="4478470"/>
            <a:ext cx="212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</a:rPr>
              <a:t>+ 8 008 тыс. руб., +9,5%</a:t>
            </a:r>
            <a:endParaRPr lang="ru-RU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10408" y="3820356"/>
            <a:ext cx="2133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</a:rPr>
              <a:t>+ 9 016 тыс. руб., +9,7%</a:t>
            </a:r>
            <a:endParaRPr lang="ru-RU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13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8167983"/>
              </p:ext>
            </p:extLst>
          </p:nvPr>
        </p:nvGraphicFramePr>
        <p:xfrm>
          <a:off x="755576" y="1166187"/>
          <a:ext cx="7776864" cy="1939333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2434891">
                  <a:extLst>
                    <a:ext uri="{9D8B030D-6E8A-4147-A177-3AD203B41FA5}"/>
                  </a:extLst>
                </a:gridCol>
                <a:gridCol w="1745494">
                  <a:extLst>
                    <a:ext uri="{9D8B030D-6E8A-4147-A177-3AD203B41FA5}"/>
                  </a:extLst>
                </a:gridCol>
                <a:gridCol w="1768962">
                  <a:extLst>
                    <a:ext uri="{9D8B030D-6E8A-4147-A177-3AD203B41FA5}"/>
                  </a:extLst>
                </a:gridCol>
                <a:gridCol w="1827517">
                  <a:extLst>
                    <a:ext uri="{9D8B030D-6E8A-4147-A177-3AD203B41FA5}"/>
                  </a:extLst>
                </a:gridCol>
              </a:tblGrid>
              <a:tr h="39745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Наименование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Bahnschrift SemiLight SemiConde" panose="020B0502040204020203" pitchFamily="34" charset="0"/>
                      </a:endParaRPr>
                    </a:p>
                  </a:txBody>
                  <a:tcPr marL="91449" marR="91449" marT="45717" marB="457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</a:t>
                      </a:r>
                      <a:r>
                        <a:rPr lang="en-US" sz="1200" dirty="0" smtClean="0"/>
                        <a:t>3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/>
                        <a:t>год, исполнение 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Bahnschrift SemiLight SemiConde" panose="020B0502040204020203" pitchFamily="34" charset="0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</a:t>
                      </a:r>
                      <a:r>
                        <a:rPr lang="en-US" sz="1200" dirty="0" smtClean="0"/>
                        <a:t>4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/>
                        <a:t>год, исполнение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Bahnschrift SemiLight SemiConde" panose="020B0502040204020203" pitchFamily="34" charset="0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2025 </a:t>
                      </a:r>
                      <a:r>
                        <a:rPr lang="ru-RU" sz="1200" dirty="0"/>
                        <a:t>год, </a:t>
                      </a:r>
                      <a:r>
                        <a:rPr lang="ru-RU" sz="1200" dirty="0" smtClean="0"/>
                        <a:t>  исполнение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Bahnschrift SemiLight SemiConde" panose="020B0502040204020203" pitchFamily="34" charset="0"/>
                      </a:endParaRPr>
                    </a:p>
                  </a:txBody>
                  <a:tcPr marT="45723" marB="45723" anchor="ctr"/>
                </a:tc>
                <a:extLst>
                  <a:ext uri="{0D108BD9-81ED-4DB2-BD59-A6C34878D82A}"/>
                </a:extLst>
              </a:tr>
              <a:tr h="399160"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Общий объём </a:t>
                      </a:r>
                      <a:r>
                        <a:rPr lang="ru-RU" sz="1400" dirty="0" smtClean="0"/>
                        <a:t>МБТ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17" marB="457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84 537,</a:t>
                      </a:r>
                      <a:r>
                        <a:rPr lang="ru-RU" sz="1400" dirty="0" smtClean="0"/>
                        <a:t>6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92 </a:t>
                      </a:r>
                      <a:r>
                        <a:rPr lang="ru-RU" sz="1400" dirty="0" smtClean="0"/>
                        <a:t>546,0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101 562,4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3" marB="45723" anchor="ctr"/>
                </a:tc>
                <a:extLst>
                  <a:ext uri="{0D108BD9-81ED-4DB2-BD59-A6C34878D82A}"/>
                </a:extLst>
              </a:tr>
              <a:tr h="295218"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Дотации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17" marB="457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18 345,1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21 354,6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27 876,00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45723" marB="45723" anchor="ctr"/>
                </a:tc>
                <a:extLst>
                  <a:ext uri="{0D108BD9-81ED-4DB2-BD59-A6C34878D82A}"/>
                </a:extLst>
              </a:tr>
              <a:tr h="295218"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Субвенции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17" marB="457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474,</a:t>
                      </a:r>
                      <a:r>
                        <a:rPr lang="ru-RU" sz="1400" dirty="0" smtClean="0"/>
                        <a:t>9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491,</a:t>
                      </a:r>
                      <a:r>
                        <a:rPr lang="ru-RU" sz="1400" dirty="0" smtClean="0"/>
                        <a:t>8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548,3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23" marB="45723" anchor="ctr"/>
                </a:tc>
                <a:extLst>
                  <a:ext uri="{0D108BD9-81ED-4DB2-BD59-A6C34878D82A}"/>
                </a:extLst>
              </a:tr>
              <a:tr h="473355"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Иные </a:t>
                      </a:r>
                      <a:r>
                        <a:rPr lang="ru-RU" sz="1400" dirty="0" smtClean="0"/>
                        <a:t>МБТ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717" marB="457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65 717,</a:t>
                      </a:r>
                      <a:r>
                        <a:rPr lang="ru-RU" sz="1400" dirty="0" smtClean="0"/>
                        <a:t>6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70 699,</a:t>
                      </a:r>
                      <a:r>
                        <a:rPr lang="ru-RU" sz="1400" dirty="0" smtClean="0"/>
                        <a:t>6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73 138,1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23" marB="45723" anchor="ctr"/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0693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7B069FF-35D2-4F5A-8E30-31CF849663FA}"/>
              </a:ext>
            </a:extLst>
          </p:cNvPr>
          <p:cNvSpPr txBox="1"/>
          <p:nvPr/>
        </p:nvSpPr>
        <p:spPr>
          <a:xfrm>
            <a:off x="-6028" y="-6121"/>
            <a:ext cx="9150028" cy="412934"/>
          </a:xfrm>
          <a:prstGeom prst="rect">
            <a:avLst/>
          </a:prstGeom>
          <a:gradFill>
            <a:gsLst>
              <a:gs pos="9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rgbClr val="AADFFF"/>
              </a:gs>
            </a:gsLst>
            <a:path path="circle">
              <a:fillToRect l="20000" t="10000" r="20000" b="60000"/>
            </a:path>
          </a:gradFill>
        </p:spPr>
        <p:txBody>
          <a:bodyPr wrap="square" anchor="t">
            <a:spAutoFit/>
          </a:bodyPr>
          <a:lstStyle/>
          <a:p>
            <a:pPr algn="ctr">
              <a:lnSpc>
                <a:spcPts val="25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altLang="ru-RU" sz="2400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Бюджет исполнен с дефицитом в сумме </a:t>
            </a:r>
            <a:r>
              <a:rPr lang="ru-RU" altLang="ru-RU" sz="2400" dirty="0" smtClean="0">
                <a:solidFill>
                  <a:schemeClr val="bg2">
                    <a:lumMod val="25000"/>
                  </a:schemeClr>
                </a:solidFill>
                <a:latin typeface="Bahnschrift SemiBold" panose="020B0502040204020203" pitchFamily="34" charset="0"/>
                <a:ea typeface="+mj-ea"/>
                <a:cs typeface="Arial" panose="020B0604020202020204" pitchFamily="34" charset="0"/>
              </a:rPr>
              <a:t>6 885,1 </a:t>
            </a:r>
            <a:r>
              <a:rPr lang="ru-RU" altLang="ru-RU" sz="2400" dirty="0" smtClean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тыс</a:t>
            </a:r>
            <a:r>
              <a:rPr lang="ru-RU" altLang="ru-RU" sz="2400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. рублей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324" y="524875"/>
            <a:ext cx="9019111" cy="16407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indent="180975" algn="just" eaLnBrk="1" hangingPunct="1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первоначальном решении по бюджету на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был запланирован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профицитный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 на погашение основного долга по бюджетному кредиту в сумме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12 332,0 тыс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 Окончательным решением по бюджету утвержден дефицит в сумме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23 515,6 тыс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 Дефицит сложился за счет вовлечения остатков средств на счетах бюджета на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01.01.2025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года. </a:t>
            </a: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975" algn="just" eaLnBrk="1" hangingPunct="1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факту бюджет исполнен с дефицитом в сумме 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6 885,1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 </a:t>
            </a:r>
          </a:p>
          <a:p>
            <a:pPr indent="180975" algn="just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составе источников финансирования дефицита: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погашение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бюджетного кредита от других бюджетов РФ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сумме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«минус» 12 332,0 тыс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рублей, изменение остатков средств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19 217,1 тыс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</p:txBody>
      </p:sp>
      <p:sp>
        <p:nvSpPr>
          <p:cNvPr id="2" name="AutoShape 2" descr="im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im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 descr="Picture backgroun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83718"/>
            <a:ext cx="4882515" cy="2859782"/>
          </a:xfrm>
          <a:prstGeom prst="rect">
            <a:avLst/>
          </a:prstGeom>
          <a:noFill/>
          <a:ln>
            <a:noFill/>
          </a:ln>
          <a:scene3d>
            <a:camera prst="obliqueBottom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4726796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7B069FF-35D2-4F5A-8E30-31CF849663FA}"/>
              </a:ext>
            </a:extLst>
          </p:cNvPr>
          <p:cNvSpPr txBox="1"/>
          <p:nvPr/>
        </p:nvSpPr>
        <p:spPr>
          <a:xfrm>
            <a:off x="0" y="41010"/>
            <a:ext cx="4506020" cy="733534"/>
          </a:xfrm>
          <a:prstGeom prst="rect">
            <a:avLst/>
          </a:prstGeom>
          <a:gradFill>
            <a:gsLst>
              <a:gs pos="9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rgbClr val="AADFFF"/>
              </a:gs>
            </a:gsLst>
            <a:path path="circle">
              <a:fillToRect l="20000" t="10000" r="20000" b="60000"/>
            </a:path>
          </a:gradFill>
        </p:spPr>
        <p:txBody>
          <a:bodyPr wrap="square" anchor="t">
            <a:spAutoFit/>
          </a:bodyPr>
          <a:lstStyle/>
          <a:p>
            <a:pPr algn="ctr" eaLnBrk="0" hangingPunct="0">
              <a:lnSpc>
                <a:spcPts val="25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Сведения об объемах муниципального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долга в динамике, тыс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. рублей 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240424782"/>
              </p:ext>
            </p:extLst>
          </p:nvPr>
        </p:nvGraphicFramePr>
        <p:xfrm>
          <a:off x="35495" y="1131590"/>
          <a:ext cx="4708985" cy="3837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429014947"/>
              </p:ext>
            </p:extLst>
          </p:nvPr>
        </p:nvGraphicFramePr>
        <p:xfrm>
          <a:off x="4744480" y="915566"/>
          <a:ext cx="4341242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7B069FF-35D2-4F5A-8E30-31CF849663FA}"/>
              </a:ext>
            </a:extLst>
          </p:cNvPr>
          <p:cNvSpPr txBox="1"/>
          <p:nvPr/>
        </p:nvSpPr>
        <p:spPr>
          <a:xfrm>
            <a:off x="4579702" y="41010"/>
            <a:ext cx="4506020" cy="733534"/>
          </a:xfrm>
          <a:prstGeom prst="rect">
            <a:avLst/>
          </a:prstGeom>
          <a:gradFill>
            <a:gsLst>
              <a:gs pos="9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rgbClr val="AADFFF"/>
              </a:gs>
            </a:gsLst>
            <a:path path="circle">
              <a:fillToRect l="20000" t="10000" r="20000" b="60000"/>
            </a:path>
          </a:gradFill>
        </p:spPr>
        <p:txBody>
          <a:bodyPr wrap="square" anchor="t">
            <a:spAutoFit/>
          </a:bodyPr>
          <a:lstStyle/>
          <a:p>
            <a:pPr algn="ctr" eaLnBrk="0" hangingPunct="0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Расходы на обслуживание </a:t>
            </a:r>
            <a:r>
              <a:rPr lang="ru-RU" sz="2000" dirty="0" err="1" smtClean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мун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. долга в динамике, тыс. рублей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Franklin Gothic Book" panose="020B05030201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96705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7B069FF-35D2-4F5A-8E30-31CF849663FA}"/>
              </a:ext>
            </a:extLst>
          </p:cNvPr>
          <p:cNvSpPr txBox="1"/>
          <p:nvPr/>
        </p:nvSpPr>
        <p:spPr>
          <a:xfrm>
            <a:off x="-6028" y="-6121"/>
            <a:ext cx="9150028" cy="733534"/>
          </a:xfrm>
          <a:prstGeom prst="rect">
            <a:avLst/>
          </a:prstGeom>
          <a:gradFill>
            <a:gsLst>
              <a:gs pos="9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rgbClr val="AADFFF"/>
              </a:gs>
            </a:gsLst>
            <a:path path="circle">
              <a:fillToRect l="20000" t="10000" r="20000" b="60000"/>
            </a:path>
          </a:gradFill>
        </p:spPr>
        <p:txBody>
          <a:bodyPr wrap="square" anchor="t">
            <a:spAutoFit/>
          </a:bodyPr>
          <a:lstStyle/>
          <a:p>
            <a:pPr algn="ctr">
              <a:lnSpc>
                <a:spcPts val="25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ЗАКЛЮЧЕНИЕ </a:t>
            </a:r>
            <a:br>
              <a:rPr lang="ru-RU" sz="2400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Контрольно-счетной палаты от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30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Bahnschrift SemiLight" panose="020B0502040204020203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апреля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Bahnschrift SemiBold" panose="020B0502040204020203" pitchFamily="34" charset="0"/>
                <a:ea typeface="+mj-ea"/>
                <a:cs typeface="Arial" panose="020B0604020202020204" pitchFamily="34" charset="0"/>
              </a:rPr>
              <a:t>202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Bahnschrift SemiBold" panose="020B0502040204020203" pitchFamily="34" charset="0"/>
                <a:ea typeface="+mj-ea"/>
                <a:cs typeface="Arial" panose="020B0604020202020204" pitchFamily="34" charset="0"/>
              </a:rPr>
              <a:t>6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года №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Bahnschrift SemiLight" panose="020B0502040204020203" pitchFamily="34" charset="0"/>
                <a:ea typeface="+mj-ea"/>
                <a:cs typeface="Arial" panose="020B0604020202020204" pitchFamily="34" charset="0"/>
              </a:rPr>
              <a:t>01-04/3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Bahnschrift SemiLight" panose="020B0502040204020203" pitchFamily="34" charset="0"/>
                <a:ea typeface="+mj-ea"/>
                <a:cs typeface="Arial" panose="020B0604020202020204" pitchFamily="34" charset="0"/>
              </a:rPr>
              <a:t>8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Bahnschrift SemiLight" panose="020B0502040204020203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1184610" y="1779662"/>
            <a:ext cx="6768752" cy="20882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 fontAlgn="auto">
              <a:buNone/>
            </a:pPr>
            <a:r>
              <a:rPr lang="ru-RU" sz="2400" dirty="0">
                <a:solidFill>
                  <a:schemeClr val="tx1"/>
                </a:solidFill>
              </a:rPr>
              <a:t>Годовой отчет об исполнении бюджета МО МР «Корткеросский» за </a:t>
            </a:r>
            <a:r>
              <a:rPr lang="ru-RU" sz="2400" dirty="0" smtClean="0">
                <a:solidFill>
                  <a:schemeClr val="tx1"/>
                </a:solidFill>
              </a:rPr>
              <a:t>2025 </a:t>
            </a:r>
            <a:r>
              <a:rPr lang="ru-RU" sz="2400" dirty="0">
                <a:solidFill>
                  <a:schemeClr val="tx1"/>
                </a:solidFill>
              </a:rPr>
              <a:t>год рекомендован к рассмотрению и утверждению Советом муниципального района «Корткеросский»</a:t>
            </a:r>
          </a:p>
        </p:txBody>
      </p:sp>
    </p:spTree>
    <p:extLst>
      <p:ext uri="{BB962C8B-B14F-4D97-AF65-F5344CB8AC3E}">
        <p14:creationId xmlns:p14="http://schemas.microsoft.com/office/powerpoint/2010/main" val="37846757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7B069FF-35D2-4F5A-8E30-31CF849663FA}"/>
              </a:ext>
            </a:extLst>
          </p:cNvPr>
          <p:cNvSpPr txBox="1"/>
          <p:nvPr/>
        </p:nvSpPr>
        <p:spPr>
          <a:xfrm>
            <a:off x="-6028" y="0"/>
            <a:ext cx="9150028" cy="412934"/>
          </a:xfrm>
          <a:prstGeom prst="rect">
            <a:avLst/>
          </a:prstGeom>
          <a:gradFill>
            <a:gsLst>
              <a:gs pos="9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rgbClr val="AADFFF"/>
              </a:gs>
            </a:gsLst>
            <a:path path="circle">
              <a:fillToRect l="20000" t="10000" r="20000" b="60000"/>
            </a:path>
          </a:gradFill>
        </p:spPr>
        <p:txBody>
          <a:bodyPr wrap="square" anchor="t">
            <a:spAutoFit/>
          </a:bodyPr>
          <a:lstStyle/>
          <a:p>
            <a:pPr algn="ctr" eaLnBrk="1" hangingPunct="1">
              <a:lnSpc>
                <a:spcPts val="25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Выводы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Franklin Gothic Book" panose="020B05030201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699542"/>
            <a:ext cx="8352928" cy="378565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400" dirty="0">
                <a:latin typeface="Bahnschrift SemiLight" panose="020B0502040204020203" pitchFamily="34" charset="0"/>
              </a:rPr>
              <a:t>Подводя итоги исполнения бюджета за прошедший год, мы всегда заглядываем вперед, оценивая наши перспективы. В текущем </a:t>
            </a:r>
            <a:r>
              <a:rPr lang="ru-RU" sz="2400" dirty="0" smtClean="0">
                <a:latin typeface="Bahnschrift SemiLight" panose="020B0502040204020203" pitchFamily="34" charset="0"/>
              </a:rPr>
              <a:t>2026 </a:t>
            </a:r>
            <a:r>
              <a:rPr lang="ru-RU" sz="2400" dirty="0">
                <a:latin typeface="Bahnschrift SemiLight" panose="020B0502040204020203" pitchFamily="34" charset="0"/>
              </a:rPr>
              <a:t>году нам предстоит дальнейшая работа, по увеличению налогового и неналогового потенциала местного бюджета, по повышению эффективности расходов бюджета. Сокращение неэффективных затрат должно быть источником для развития отраслей бюджетной сферы, включая повышение уровня заработной платы и обновления основных фондов. </a:t>
            </a:r>
          </a:p>
        </p:txBody>
      </p:sp>
    </p:spTree>
    <p:extLst>
      <p:ext uri="{BB962C8B-B14F-4D97-AF65-F5344CB8AC3E}">
        <p14:creationId xmlns:p14="http://schemas.microsoft.com/office/powerpoint/2010/main" val="307439634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/>
          </p:cNvSpPr>
          <p:nvPr/>
        </p:nvSpPr>
        <p:spPr>
          <a:xfrm>
            <a:off x="467544" y="65742"/>
            <a:ext cx="8676456" cy="921832"/>
          </a:xfrm>
          <a:prstGeom prst="rect">
            <a:avLst/>
          </a:prstGeom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Bahnschrift SemiBold" panose="020B0502040204020203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 txBox="1">
            <a:spLocks/>
          </p:cNvSpPr>
          <p:nvPr/>
        </p:nvSpPr>
        <p:spPr>
          <a:xfrm>
            <a:off x="536128" y="843558"/>
            <a:ext cx="8424936" cy="48468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 fontAlgn="auto">
              <a:buFont typeface="Georgia" pitchFamily="18" charset="0"/>
              <a:buNone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финансов администрации муниципального района «Корткеросский» </a:t>
            </a:r>
          </a:p>
          <a:p>
            <a:pPr marL="45720" indent="0" algn="ctr" fontAlgn="auto">
              <a:buFont typeface="Georgia" pitchFamily="18" charset="0"/>
              <a:buNone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с. Корткерос, ул. Советская, д. 225</a:t>
            </a:r>
          </a:p>
          <a:p>
            <a:pPr marL="45720" indent="0" algn="ctr" fontAlgn="auto">
              <a:buFont typeface="Georgia" pitchFamily="18" charset="0"/>
              <a:buNone/>
            </a:pPr>
            <a:endParaRPr lang="ru-RU" sz="18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 fontAlgn="auto">
              <a:buFont typeface="Georgia" pitchFamily="18" charset="0"/>
              <a:buNone/>
            </a:pPr>
            <a:endParaRPr lang="ru-RU" sz="18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 fontAlgn="auto">
              <a:buFont typeface="Georgia" pitchFamily="18" charset="0"/>
              <a:buNone/>
            </a:pPr>
            <a:endParaRPr lang="ru-RU" sz="18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 fontAlgn="auto">
              <a:buFont typeface="Georgia" pitchFamily="18" charset="0"/>
              <a:buNone/>
            </a:pPr>
            <a:endParaRPr lang="ru-RU" sz="18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fontAlgn="auto">
              <a:buFont typeface="Georgia" pitchFamily="18" charset="0"/>
              <a:buNone/>
            </a:pPr>
            <a:endParaRPr lang="ru-RU" sz="1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fontAlgn="auto">
              <a:buFont typeface="Georgia" pitchFamily="18" charset="0"/>
              <a:buNone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Запись на прием по личным вопросам проводится по четвергам в приемной Управления финансов по телефону</a:t>
            </a:r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10 до 17 часов</a:t>
            </a:r>
          </a:p>
          <a:p>
            <a:pPr marL="45720" indent="0" fontAlgn="auto">
              <a:buFont typeface="Georgia" pitchFamily="18" charset="0"/>
              <a:buNone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 приемной (факс): 8-2136-9-96-32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80" y="4587974"/>
            <a:ext cx="8632684" cy="501066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785614"/>
              </p:ext>
            </p:extLst>
          </p:nvPr>
        </p:nvGraphicFramePr>
        <p:xfrm>
          <a:off x="574558" y="1906034"/>
          <a:ext cx="8140328" cy="1528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7465"/>
                <a:gridCol w="3193850"/>
                <a:gridCol w="1749013"/>
              </a:tblGrid>
              <a:tr h="44997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Должность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Телефон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4997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Попова Надежда Николаевна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Начальник управления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9-23-30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2873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Любименко Людмила Анатольевна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Заместитель начальника – заведующий бюджетным отделом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9-23-50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93823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6ECB2-A360-4A02-87DB-AEB8E8FFA95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3131840" y="1779662"/>
            <a:ext cx="2736304" cy="3206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 bwMode="auto">
          <a:xfrm>
            <a:off x="616060" y="817563"/>
            <a:ext cx="8216679" cy="79951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31750"/>
          </a:effectLst>
        </p:spPr>
        <p:txBody>
          <a:bodyPr wrap="square" lIns="121226" tIns="60612" rIns="121226" bIns="60612">
            <a:spAutoFit/>
          </a:bodyPr>
          <a:lstStyle>
            <a:defPPr>
              <a:defRPr/>
            </a:defPPr>
          </a:lstStyle>
          <a:p>
            <a:pPr algn="ctr">
              <a:defRPr/>
            </a:pP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94CA0"/>
                </a:solidFill>
                <a:latin typeface="+mn-lt"/>
                <a:cs typeface="Times New Roman"/>
              </a:rPr>
              <a:t>БЛАГОДАРЮ ЗА ВНИМАНИЕ!</a:t>
            </a:r>
            <a:endParaRPr sz="4400" dirty="0">
              <a:solidFill>
                <a:srgbClr val="194C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1120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7B069FF-35D2-4F5A-8E30-31CF849663FA}"/>
              </a:ext>
            </a:extLst>
          </p:cNvPr>
          <p:cNvSpPr txBox="1"/>
          <p:nvPr/>
        </p:nvSpPr>
        <p:spPr>
          <a:xfrm>
            <a:off x="-6028" y="-6121"/>
            <a:ext cx="9150028" cy="1054135"/>
          </a:xfrm>
          <a:prstGeom prst="rect">
            <a:avLst/>
          </a:prstGeom>
          <a:gradFill>
            <a:gsLst>
              <a:gs pos="9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rgbClr val="AADFFF"/>
              </a:gs>
            </a:gsLst>
            <a:path path="circle">
              <a:fillToRect l="20000" t="10000" r="20000" b="60000"/>
            </a:path>
          </a:gradFill>
        </p:spPr>
        <p:txBody>
          <a:bodyPr wrap="square" anchor="t">
            <a:spAutoFit/>
          </a:bodyPr>
          <a:lstStyle/>
          <a:p>
            <a:pPr algn="ctr" eaLnBrk="1" hangingPunct="1">
              <a:lnSpc>
                <a:spcPts val="25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Основные показатели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исполнения бюджета 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Franklin Gothic Book" panose="020B0503020102020204" pitchFamily="34" charset="0"/>
              <a:ea typeface="+mj-ea"/>
              <a:cs typeface="Arial" panose="020B0604020202020204" pitchFamily="34" charset="0"/>
            </a:endParaRPr>
          </a:p>
          <a:p>
            <a:pPr algn="ctr" eaLnBrk="1" hangingPunct="1">
              <a:lnSpc>
                <a:spcPts val="25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(общие характеристики) </a:t>
            </a:r>
          </a:p>
          <a:p>
            <a:pPr algn="ctr" eaLnBrk="1" hangingPunct="1">
              <a:lnSpc>
                <a:spcPts val="25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за 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latin typeface="Bahnschrift SemiBold" panose="020B0502040204020203" pitchFamily="34" charset="0"/>
                <a:ea typeface="+mj-ea"/>
                <a:cs typeface="Calibri Light" panose="020F0302020204030204" pitchFamily="34" charset="0"/>
              </a:rPr>
              <a:t>2024-2025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год, тыс. рублей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="" xmlns:a16="http://schemas.microsoft.com/office/drawing/2014/main" id="{6EB8DC5E-F616-4EEC-B3E1-719A4370E5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5396415"/>
              </p:ext>
            </p:extLst>
          </p:nvPr>
        </p:nvGraphicFramePr>
        <p:xfrm>
          <a:off x="1619672" y="1347691"/>
          <a:ext cx="8496944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194228"/>
              </p:ext>
            </p:extLst>
          </p:nvPr>
        </p:nvGraphicFramePr>
        <p:xfrm>
          <a:off x="971600" y="4299942"/>
          <a:ext cx="695642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8" name="Лист" r:id="rId5" imgW="5076915" imgH="838251" progId="Excel.Sheet.12">
                  <p:embed/>
                </p:oleObj>
              </mc:Choice>
              <mc:Fallback>
                <p:oleObj name="Лист" r:id="rId5" imgW="5076915" imgH="83825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71600" y="4299942"/>
                        <a:ext cx="6956425" cy="1295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6">
            <a:extLst>
              <a:ext uri="{FF2B5EF4-FFF2-40B4-BE49-F238E27FC236}">
                <a16:creationId xmlns="" xmlns:a16="http://schemas.microsoft.com/office/drawing/2014/main" xmlns:lc="http://schemas.openxmlformats.org/drawingml/2006/lockedCanvas" id="{ED6BF533-95A1-4CD8-9357-6663245E49F3}"/>
              </a:ext>
            </a:extLst>
          </p:cNvPr>
          <p:cNvSpPr txBox="1"/>
          <p:nvPr/>
        </p:nvSpPr>
        <p:spPr>
          <a:xfrm>
            <a:off x="107504" y="2073814"/>
            <a:ext cx="22322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33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ДОХОДЫ</a:t>
            </a:r>
            <a:endParaRPr lang="ru-RU" sz="3300" b="1" i="1" dirty="0">
              <a:solidFill>
                <a:schemeClr val="tx1">
                  <a:lumMod val="75000"/>
                  <a:lumOff val="25000"/>
                </a:schemeClr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658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6ECB2-A360-4A02-87DB-AEB8E8FFA95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7B069FF-35D2-4F5A-8E30-31CF849663FA}"/>
              </a:ext>
            </a:extLst>
          </p:cNvPr>
          <p:cNvSpPr txBox="1"/>
          <p:nvPr/>
        </p:nvSpPr>
        <p:spPr>
          <a:xfrm>
            <a:off x="-17034" y="0"/>
            <a:ext cx="9150028" cy="412934"/>
          </a:xfrm>
          <a:prstGeom prst="rect">
            <a:avLst/>
          </a:prstGeom>
          <a:gradFill>
            <a:gsLst>
              <a:gs pos="9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rgbClr val="AADFFF"/>
              </a:gs>
            </a:gsLst>
            <a:path path="circle">
              <a:fillToRect l="20000" t="10000" r="20000" b="60000"/>
            </a:path>
          </a:gradFill>
        </p:spPr>
        <p:txBody>
          <a:bodyPr wrap="square" anchor="t">
            <a:spAutoFit/>
          </a:bodyPr>
          <a:lstStyle/>
          <a:p>
            <a:pPr algn="ctr" eaLnBrk="1" hangingPunct="1">
              <a:lnSpc>
                <a:spcPts val="25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Объем поступлений в бюджет МР «Корткеросский» за 2025 год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Franklin Gothic Book" panose="020B05030201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131971467"/>
              </p:ext>
            </p:extLst>
          </p:nvPr>
        </p:nvGraphicFramePr>
        <p:xfrm>
          <a:off x="2771800" y="627534"/>
          <a:ext cx="6096000" cy="4001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Диаграмма 4">
            <a:extLst>
              <a:ext uri="{FF2B5EF4-FFF2-40B4-BE49-F238E27FC236}">
                <a16:creationId xmlns="" xmlns:a16="http://schemas.microsoft.com/office/drawing/2014/main" id="{90180E18-8A76-476C-89DF-EFFB7D3B0D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4366395"/>
              </p:ext>
            </p:extLst>
          </p:nvPr>
        </p:nvGraphicFramePr>
        <p:xfrm>
          <a:off x="-324544" y="555526"/>
          <a:ext cx="3888432" cy="3310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90163351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37669F0-EA6D-6B46-AF0E-A9C2D1F22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smtClean="0"/>
              <a:pPr rtl="0"/>
              <a:t>6</a:t>
            </a:fld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39552" y="453805"/>
            <a:ext cx="79984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В структуре налоговых и неналоговых доходов  бюджета муниципального района «Корткеросский» в  202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5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 году  наибольший удельный вес приходится на налог на доходы физических лиц – 79% (349,0 млн. рублей), налога на совокупный доход – 8% (34,1 млн. рублей), акцизы – 5,0 % (20,1  млн. рублей), доходы от использования имущества – 5%  (23,0 млн. рублей).</a:t>
            </a:r>
            <a:endParaRPr lang="ru-RU" sz="975" dirty="0">
              <a:solidFill>
                <a:schemeClr val="bg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4709353"/>
              </p:ext>
            </p:extLst>
          </p:nvPr>
        </p:nvGraphicFramePr>
        <p:xfrm>
          <a:off x="1115616" y="1323068"/>
          <a:ext cx="6643136" cy="3643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8676456" y="4515974"/>
            <a:ext cx="539553" cy="900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351" dirty="0">
              <a:solidFill>
                <a:prstClr val="black"/>
              </a:solidFill>
            </a:endParaRPr>
          </a:p>
          <a:p>
            <a:pPr algn="ctr"/>
            <a:endParaRPr lang="en-US" sz="1351" dirty="0">
              <a:solidFill>
                <a:prstClr val="black"/>
              </a:solidFill>
            </a:endParaRPr>
          </a:p>
          <a:p>
            <a:pPr algn="ctr"/>
            <a:r>
              <a:rPr lang="ru-RU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1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351" dirty="0">
              <a:solidFill>
                <a:prstClr val="black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7B069FF-35D2-4F5A-8E30-31CF849663FA}"/>
              </a:ext>
            </a:extLst>
          </p:cNvPr>
          <p:cNvSpPr txBox="1"/>
          <p:nvPr/>
        </p:nvSpPr>
        <p:spPr>
          <a:xfrm>
            <a:off x="-16481" y="0"/>
            <a:ext cx="9150028" cy="412934"/>
          </a:xfrm>
          <a:prstGeom prst="rect">
            <a:avLst/>
          </a:prstGeom>
          <a:gradFill>
            <a:gsLst>
              <a:gs pos="9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rgbClr val="AADFFF"/>
              </a:gs>
            </a:gsLst>
            <a:path path="circle">
              <a:fillToRect l="20000" t="10000" r="20000" b="60000"/>
            </a:path>
          </a:gradFill>
        </p:spPr>
        <p:txBody>
          <a:bodyPr wrap="square" anchor="t">
            <a:spAutoFit/>
          </a:bodyPr>
          <a:lstStyle/>
          <a:p>
            <a:pPr algn="ctr" eaLnBrk="1" hangingPunct="1">
              <a:lnSpc>
                <a:spcPts val="25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Структура налоговых и неналоговых доходов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Franklin Gothic Book" panose="020B05030201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41904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6ECB2-A360-4A02-87DB-AEB8E8FFA95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7B069FF-35D2-4F5A-8E30-31CF849663FA}"/>
              </a:ext>
            </a:extLst>
          </p:cNvPr>
          <p:cNvSpPr txBox="1"/>
          <p:nvPr/>
        </p:nvSpPr>
        <p:spPr>
          <a:xfrm>
            <a:off x="-17034" y="0"/>
            <a:ext cx="9150028" cy="412934"/>
          </a:xfrm>
          <a:prstGeom prst="rect">
            <a:avLst/>
          </a:prstGeom>
          <a:gradFill>
            <a:gsLst>
              <a:gs pos="9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rgbClr val="AADFFF"/>
              </a:gs>
            </a:gsLst>
            <a:path path="circle">
              <a:fillToRect l="20000" t="10000" r="20000" b="60000"/>
            </a:path>
          </a:gradFill>
        </p:spPr>
        <p:txBody>
          <a:bodyPr wrap="square" anchor="t">
            <a:spAutoFit/>
          </a:bodyPr>
          <a:lstStyle/>
          <a:p>
            <a:pPr algn="ctr" eaLnBrk="1" hangingPunct="1">
              <a:lnSpc>
                <a:spcPts val="25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Динамика и объем доходов бюджета 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Franklin Gothic Book" panose="020B05030201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06926297"/>
              </p:ext>
            </p:extLst>
          </p:nvPr>
        </p:nvGraphicFramePr>
        <p:xfrm>
          <a:off x="4223159" y="2427734"/>
          <a:ext cx="4752528" cy="2791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814653996"/>
              </p:ext>
            </p:extLst>
          </p:nvPr>
        </p:nvGraphicFramePr>
        <p:xfrm>
          <a:off x="-241337" y="2720658"/>
          <a:ext cx="4464496" cy="2427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Рисунок 9" descr="Picture background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95877"/>
            <a:ext cx="2376263" cy="171583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lumMod val="60000"/>
                <a:lumOff val="40000"/>
                <a:alpha val="60000"/>
              </a:schemeClr>
            </a:glow>
          </a:effectLst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455030767"/>
              </p:ext>
            </p:extLst>
          </p:nvPr>
        </p:nvGraphicFramePr>
        <p:xfrm>
          <a:off x="2075992" y="504106"/>
          <a:ext cx="6840760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429730" y="433030"/>
            <a:ext cx="65327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План исполнен на 102,3% или на 9 928,6 тыс. рублей больше, рост к 2024 году составил 8,3% или 34 134,3 тыс. рублей</a:t>
            </a:r>
            <a:endParaRPr lang="ru-RU" sz="1200" dirty="0">
              <a:solidFill>
                <a:schemeClr val="bg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3681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385424-8055-4B0D-B376-2270F09E27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7B069FF-35D2-4F5A-8E30-31CF849663FA}"/>
              </a:ext>
            </a:extLst>
          </p:cNvPr>
          <p:cNvSpPr txBox="1"/>
          <p:nvPr/>
        </p:nvSpPr>
        <p:spPr>
          <a:xfrm>
            <a:off x="-8432" y="0"/>
            <a:ext cx="9150028" cy="646331"/>
          </a:xfrm>
          <a:prstGeom prst="rect">
            <a:avLst/>
          </a:prstGeom>
          <a:gradFill>
            <a:gsLst>
              <a:gs pos="9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rgbClr val="AADFFF"/>
              </a:gs>
            </a:gsLst>
            <a:path path="circle">
              <a:fillToRect l="20000" t="10000" r="20000" b="60000"/>
            </a:path>
          </a:gradFill>
        </p:spPr>
        <p:txBody>
          <a:bodyPr wrap="square" anchor="t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Исполнение доходной части бюджета по основным видам налоговых и неналоговых доходов 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1788388"/>
              </p:ext>
            </p:extLst>
          </p:nvPr>
        </p:nvGraphicFramePr>
        <p:xfrm>
          <a:off x="107505" y="632014"/>
          <a:ext cx="8856985" cy="44403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04256"/>
                <a:gridCol w="792088"/>
                <a:gridCol w="792088"/>
                <a:gridCol w="720080"/>
                <a:gridCol w="576064"/>
                <a:gridCol w="3672409"/>
              </a:tblGrid>
              <a:tr h="1340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" marR="3533" marT="35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" marR="3533" marT="35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" marR="3533" marT="35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" marR="3533" marT="3533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" marR="3533" marT="3533" marB="0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измерения, 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" marR="3533" marT="3533" marB="0" anchor="ctr"/>
                </a:tc>
              </a:tr>
              <a:tr h="3749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" marR="3533" marT="3533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назначения 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             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" marR="3533" marT="3533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поступление за 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       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" marR="3533" marT="3533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</a:p>
                    <a:p>
                      <a:pPr algn="ctr" fontAlgn="ctr"/>
                      <a:r>
                        <a:rPr lang="ru-RU" sz="800" dirty="0" smtClean="0"/>
                        <a:t> (+,-)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" marR="3533" marT="3533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" marR="3533" marT="3533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отклонений от утвержденных 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назначений  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5% и более процентов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" marR="3533" marT="3533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340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" marR="3533" marT="35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" marR="3533" marT="35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" marR="3533" marT="35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" marR="3533" marT="353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" marR="3533" marT="35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" marR="3533" marT="3533" marB="0"/>
                </a:tc>
              </a:tr>
              <a:tr h="224478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" marR="3533" marT="3533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434 150,87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444 079,52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9 928,64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" marR="3533" marT="3533" marB="0">
                    <a:solidFill>
                      <a:schemeClr val="bg1"/>
                    </a:solidFill>
                  </a:tcPr>
                </a:tc>
              </a:tr>
              <a:tr h="209622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ПРИБЫЛЬ, ДОХОДЫ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" marR="3533" marT="3533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345 539,00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349 022,53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3 483,53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пределах плановых назначений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" marR="3533" marT="3533" marB="0"/>
                </a:tc>
              </a:tr>
              <a:tr h="374995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" marR="3533" marT="3533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20 328,00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20 069,04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-258,96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пределах плановых назначений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" marR="3533" marT="3533" marB="0"/>
                </a:tc>
              </a:tr>
              <a:tr h="668288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" marR="3533" marT="3533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30 719,00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34 116,40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3 397,40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поступлений по УСН 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повлияло увеличение налоговых ставок с 01.01.2025 (до 4% и 10% в зависимости от объекта налогообложения). </a:t>
                      </a:r>
                      <a:r>
                        <a:rPr lang="ru-RU" sz="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поступлений по ПСН 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обусловлен:1)изменением срока уплаты (два срока уплаты в году вместо одного согласно №259-ФЗ);2)увеличением размера потенциально возможного годового дохода (Закон РК №92-РЗ)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" marR="3533" marT="3533" marB="0"/>
                </a:tc>
              </a:tr>
              <a:tr h="338167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" marR="3533" marT="3533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7 200,00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8 353,58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1 153,58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Обусловлено повышением с 09.09.2024г. размеров государственной пошлины (№259-ФЗ).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" marR="3533" marT="3533" marB="0"/>
                </a:tc>
              </a:tr>
              <a:tr h="422132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" marR="3533" marT="3533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22 144,00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23 002,43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858,43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пределах плановых назначений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" marR="3533" marT="3533" marB="0"/>
                </a:tc>
              </a:tr>
              <a:tr h="384349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" marR="3533" marT="3533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1 441,00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1 595,87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154,87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поступают согласно прогнозу межрегионального управления </a:t>
                      </a:r>
                      <a:r>
                        <a:rPr lang="ru-RU" sz="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Росприроднадзора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Республике Коми.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" marR="3533" marT="3533" marB="0"/>
                </a:tc>
              </a:tr>
              <a:tr h="354442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" marR="3533" marT="3533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1 186,27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2 086,84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900,57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175,9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связано с 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поступлением 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 к возмещению компенсации затрат бюджета прошлых лет, исполнением договорных обязательств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" marR="3533" marT="3533" marB="0"/>
                </a:tc>
              </a:tr>
              <a:tr h="296459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" marR="3533" marT="3533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1 400,00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1 583,21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183,21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связано с ростом количества заявок на выкуп земельных участков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" marR="3533" marT="3533" marB="0"/>
                </a:tc>
              </a:tr>
              <a:tr h="361113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" marR="3533" marT="3533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4 100,00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4 156,74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56,74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Планирование данного дохода осуществлялось на основании прогнозных данных главных администраторов доходов.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" marR="3533" marT="3533" marB="0"/>
                </a:tc>
              </a:tr>
              <a:tr h="163233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" marR="3533" marT="3533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93,60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92,89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-0,71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пределах плановых назначений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" marR="3533" marT="3533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807068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7B069FF-35D2-4F5A-8E30-31CF849663FA}"/>
              </a:ext>
            </a:extLst>
          </p:cNvPr>
          <p:cNvSpPr txBox="1"/>
          <p:nvPr/>
        </p:nvSpPr>
        <p:spPr>
          <a:xfrm>
            <a:off x="-6028" y="-6121"/>
            <a:ext cx="9150028" cy="761747"/>
          </a:xfrm>
          <a:prstGeom prst="rect">
            <a:avLst/>
          </a:prstGeom>
          <a:gradFill>
            <a:gsLst>
              <a:gs pos="9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rgbClr val="AADFFF"/>
              </a:gs>
            </a:gsLst>
            <a:path path="circle">
              <a:fillToRect l="20000" t="10000" r="20000" b="60000"/>
            </a:path>
          </a:gradFill>
        </p:spPr>
        <p:txBody>
          <a:bodyPr wrap="square" anchor="t">
            <a:spAutoFit/>
          </a:bodyPr>
          <a:lstStyle/>
          <a:p>
            <a:pPr algn="ctr" eaLnBrk="1" hangingPunct="1">
              <a:lnSpc>
                <a:spcPts val="25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Уровень 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дотационности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 районного бюджета в 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latin typeface="Bahnschrift SemiBold" panose="020B0502040204020203" pitchFamily="34" charset="0"/>
                <a:ea typeface="+mj-ea"/>
                <a:cs typeface="Calibri Light" panose="020F0302020204030204" pitchFamily="34" charset="0"/>
              </a:rPr>
              <a:t>2023-2025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  <a:ea typeface="+mj-ea"/>
                <a:cs typeface="Arial" panose="020B0604020202020204" pitchFamily="34" charset="0"/>
              </a:rPr>
              <a:t>годах, тыс. рублей</a:t>
            </a: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="" xmlns:a16="http://schemas.microsoft.com/office/drawing/2014/main" id="{11FFBD56-4534-4D1C-8DA4-AE39BD4136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6101855"/>
              </p:ext>
            </p:extLst>
          </p:nvPr>
        </p:nvGraphicFramePr>
        <p:xfrm>
          <a:off x="-180528" y="1563638"/>
          <a:ext cx="3960440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="" xmlns:a16="http://schemas.microsoft.com/office/drawing/2014/main" id="{501C8225-A2D9-4E38-8DB9-E8DA9FAA97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8421707"/>
              </p:ext>
            </p:extLst>
          </p:nvPr>
        </p:nvGraphicFramePr>
        <p:xfrm>
          <a:off x="5565428" y="555526"/>
          <a:ext cx="3600400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Диаграмма 14">
            <a:extLst>
              <a:ext uri="{FF2B5EF4-FFF2-40B4-BE49-F238E27FC236}">
                <a16:creationId xmlns="" xmlns:a16="http://schemas.microsoft.com/office/drawing/2014/main" id="{F03A43A3-64BC-4B91-9D3E-50A75F8412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7116540"/>
              </p:ext>
            </p:extLst>
          </p:nvPr>
        </p:nvGraphicFramePr>
        <p:xfrm>
          <a:off x="266436" y="785890"/>
          <a:ext cx="8605098" cy="100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Диаграмма 15">
            <a:extLst>
              <a:ext uri="{FF2B5EF4-FFF2-40B4-BE49-F238E27FC236}">
                <a16:creationId xmlns="" xmlns:a16="http://schemas.microsoft.com/office/drawing/2014/main" id="{55A003CD-E71E-458E-B119-1115BA12E0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8186415"/>
              </p:ext>
            </p:extLst>
          </p:nvPr>
        </p:nvGraphicFramePr>
        <p:xfrm>
          <a:off x="2555776" y="2389162"/>
          <a:ext cx="3816425" cy="3240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98099896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Другая 2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11B2EB"/>
      </a:accent2>
      <a:accent3>
        <a:srgbClr val="CAF297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>
    <a:sp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/>
      <a:lstStyle>
        <a:defPPr marL="342900" indent="-342900" algn="just" eaLnBrk="0" fontAlgn="base" hangingPunct="0">
          <a:lnSpc>
            <a:spcPct val="80000"/>
          </a:lnSpc>
          <a:spcBef>
            <a:spcPct val="20000"/>
          </a:spcBef>
          <a:spcAft>
            <a:spcPct val="0"/>
          </a:spcAft>
          <a:buFont typeface="Arial" charset="0"/>
          <a:buNone/>
          <a:defRPr sz="1600" b="1" dirty="0">
            <a:solidFill>
              <a:srgbClr val="CC0000"/>
            </a:solidFill>
            <a:latin typeface="Times New Roman" pitchFamily="18" charset="0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1_Воздушный поток">
  <a:themeElements>
    <a:clrScheme name="Другая 2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11B2EB"/>
      </a:accent2>
      <a:accent3>
        <a:srgbClr val="CAF297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>
    <a:sp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/>
      <a:lstStyle>
        <a:defPPr marL="342900" indent="-342900" algn="just" eaLnBrk="0" fontAlgn="base" hangingPunct="0">
          <a:lnSpc>
            <a:spcPct val="80000"/>
          </a:lnSpc>
          <a:spcBef>
            <a:spcPct val="20000"/>
          </a:spcBef>
          <a:spcAft>
            <a:spcPct val="0"/>
          </a:spcAft>
          <a:buFont typeface="Arial" charset="0"/>
          <a:buNone/>
          <a:defRPr sz="1600" b="1" dirty="0">
            <a:solidFill>
              <a:srgbClr val="CC0000"/>
            </a:solidFill>
            <a:latin typeface="Times New Roman" pitchFamily="18" charset="0"/>
          </a:defRPr>
        </a:defPPr>
      </a:lstStyle>
    </a:sp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Другая 2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11B2EB"/>
    </a:accent2>
    <a:accent3>
      <a:srgbClr val="CAF297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Другая 2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11B2EB"/>
    </a:accent2>
    <a:accent3>
      <a:srgbClr val="CAF297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Другая 166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366092"/>
    </a:hlink>
    <a:folHlink>
      <a:srgbClr val="244061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Другая 2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11B2EB"/>
    </a:accent2>
    <a:accent3>
      <a:srgbClr val="CAF297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Другая 2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11B2EB"/>
    </a:accent2>
    <a:accent3>
      <a:srgbClr val="CAF297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презентации</Template>
  <TotalTime>8400</TotalTime>
  <Words>3764</Words>
  <Application>Microsoft Office PowerPoint</Application>
  <PresentationFormat>Экран (16:9)</PresentationFormat>
  <Paragraphs>832</Paragraphs>
  <Slides>36</Slides>
  <Notes>11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52" baseType="lpstr">
      <vt:lpstr>Aptos</vt:lpstr>
      <vt:lpstr>Arial</vt:lpstr>
      <vt:lpstr>Bahnschrift</vt:lpstr>
      <vt:lpstr>Bahnschrift SemiBold</vt:lpstr>
      <vt:lpstr>Bahnschrift SemiLight</vt:lpstr>
      <vt:lpstr>Bahnschrift SemiLight SemiConde</vt:lpstr>
      <vt:lpstr>Calibri</vt:lpstr>
      <vt:lpstr>Calibri Light</vt:lpstr>
      <vt:lpstr>Franklin Gothic Book</vt:lpstr>
      <vt:lpstr>Georgia</vt:lpstr>
      <vt:lpstr>Times New Roman</vt:lpstr>
      <vt:lpstr>Trebuchet MS</vt:lpstr>
      <vt:lpstr>Wingdings</vt:lpstr>
      <vt:lpstr>Воздушный поток</vt:lpstr>
      <vt:lpstr>1_Воздушный поток</vt:lpstr>
      <vt:lpstr>Лист</vt:lpstr>
      <vt:lpstr>По проекту решения Совета муниципального района «Корткеросский» «Об утверждении отчета об исполнении бюджета муниципального образования муниципального района «Корткеросский» за 2025 год»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Эмиретли Анастасия Владимировна</dc:creator>
  <cp:lastModifiedBy>Людмила</cp:lastModifiedBy>
  <cp:revision>573</cp:revision>
  <cp:lastPrinted>2026-02-16T12:27:41Z</cp:lastPrinted>
  <dcterms:created xsi:type="dcterms:W3CDTF">2016-04-25T09:31:51Z</dcterms:created>
  <dcterms:modified xsi:type="dcterms:W3CDTF">2026-04-30T12:55:05Z</dcterms:modified>
</cp:coreProperties>
</file>