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694" r:id="rId5"/>
    <p:sldMasterId id="2147483708" r:id="rId6"/>
    <p:sldMasterId id="2147483722" r:id="rId7"/>
    <p:sldMasterId id="2147483736" r:id="rId8"/>
    <p:sldMasterId id="2147483750" r:id="rId9"/>
    <p:sldMasterId id="2147483764" r:id="rId10"/>
    <p:sldMasterId id="2147483778" r:id="rId11"/>
    <p:sldMasterId id="2147483792" r:id="rId12"/>
    <p:sldMasterId id="2147483806" r:id="rId13"/>
    <p:sldMasterId id="2147483820" r:id="rId14"/>
  </p:sldMasterIdLst>
  <p:notesMasterIdLst>
    <p:notesMasterId r:id="rId55"/>
  </p:notesMasterIdLst>
  <p:handoutMasterIdLst>
    <p:handoutMasterId r:id="rId56"/>
  </p:handoutMasterIdLst>
  <p:sldIdLst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12" r:id="rId25"/>
    <p:sldId id="365" r:id="rId26"/>
    <p:sldId id="366" r:id="rId27"/>
    <p:sldId id="391" r:id="rId28"/>
    <p:sldId id="367" r:id="rId29"/>
    <p:sldId id="370" r:id="rId30"/>
    <p:sldId id="371" r:id="rId31"/>
    <p:sldId id="372" r:id="rId32"/>
    <p:sldId id="374" r:id="rId33"/>
    <p:sldId id="373" r:id="rId34"/>
    <p:sldId id="413" r:id="rId35"/>
    <p:sldId id="378" r:id="rId36"/>
    <p:sldId id="392" r:id="rId37"/>
    <p:sldId id="377" r:id="rId38"/>
    <p:sldId id="376" r:id="rId39"/>
    <p:sldId id="375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04" r:id="rId48"/>
    <p:sldId id="393" r:id="rId49"/>
    <p:sldId id="387" r:id="rId50"/>
    <p:sldId id="388" r:id="rId51"/>
    <p:sldId id="389" r:id="rId52"/>
    <p:sldId id="390" r:id="rId53"/>
    <p:sldId id="343" r:id="rId54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95A2"/>
    <a:srgbClr val="F0FAFA"/>
    <a:srgbClr val="F0F4FA"/>
    <a:srgbClr val="A9D4DB"/>
    <a:srgbClr val="EEF6F8"/>
    <a:srgbClr val="CCCCFF"/>
    <a:srgbClr val="EFEFFF"/>
    <a:srgbClr val="16100F"/>
    <a:srgbClr val="E9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5" autoAdjust="0"/>
    <p:restoredTop sz="95668" autoAdjust="0"/>
  </p:normalViewPr>
  <p:slideViewPr>
    <p:cSldViewPr snapToGrid="0">
      <p:cViewPr varScale="1">
        <p:scale>
          <a:sx n="103" d="100"/>
          <a:sy n="103" d="100"/>
        </p:scale>
        <p:origin x="14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2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702184274607"/>
          <c:y val="1.6568775528533863E-2"/>
          <c:w val="0.85764912732829324"/>
          <c:h val="0.921409607669127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2276</c:v>
                </c:pt>
                <c:pt idx="1">
                  <c:v>1769</c:v>
                </c:pt>
                <c:pt idx="2">
                  <c:v>1347</c:v>
                </c:pt>
                <c:pt idx="3">
                  <c:v>1289</c:v>
                </c:pt>
                <c:pt idx="4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C-4800-977C-B7946BD332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2080</c:v>
                </c:pt>
                <c:pt idx="1">
                  <c:v>1713</c:v>
                </c:pt>
                <c:pt idx="2">
                  <c:v>1357</c:v>
                </c:pt>
                <c:pt idx="3">
                  <c:v>1289</c:v>
                </c:pt>
                <c:pt idx="4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C-4800-977C-B7946BD332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196</c:v>
                </c:pt>
                <c:pt idx="1">
                  <c:v>56</c:v>
                </c:pt>
                <c:pt idx="2">
                  <c:v>9.6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EC-4800-977C-B7946BD33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244352"/>
        <c:axId val="55837056"/>
      </c:barChart>
      <c:catAx>
        <c:axId val="6424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>
            <a:outerShdw blurRad="50800" dist="50800" dir="5400000" sx="10000" sy="1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9000000" sx="6000" sy="6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37056"/>
        <c:crosses val="autoZero"/>
        <c:auto val="1"/>
        <c:lblAlgn val="ctr"/>
        <c:lblOffset val="100"/>
        <c:noMultiLvlLbl val="0"/>
      </c:catAx>
      <c:valAx>
        <c:axId val="5583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24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53936447862804"/>
          <c:y val="0.91506790167708618"/>
          <c:w val="0.30692115721204022"/>
          <c:h val="5.3537718164162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53885795896059E-2"/>
          <c:y val="0"/>
          <c:w val="0.92144926114946246"/>
          <c:h val="0.72598338615209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год*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10925</c:v>
                </c:pt>
                <c:pt idx="1">
                  <c:v>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F-4A3B-B4DE-F9B102D90E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2B-4B2F-99F8-1BCCFB4C0EC2}"/>
                </c:ext>
              </c:extLst>
            </c:dLbl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год*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556723</c:v>
                </c:pt>
                <c:pt idx="1">
                  <c:v>536003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F-4A3B-B4DE-F9B102D90E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244094783848973E-3"/>
                  <c:y val="4.437861810224717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2B-4B2F-99F8-1BCCFB4C0EC2}"/>
                </c:ext>
              </c:extLst>
            </c:dLbl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год*</c:v>
                </c:pt>
                <c:pt idx="1">
                  <c:v>2025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287719</c:v>
                </c:pt>
                <c:pt idx="1">
                  <c:v>231728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9F-4A3B-B4DE-F9B102D90E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год*</c:v>
                </c:pt>
                <c:pt idx="1">
                  <c:v>2025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149282</c:v>
                </c:pt>
                <c:pt idx="1">
                  <c:v>201895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9F-4A3B-B4DE-F9B102D90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01856"/>
        <c:axId val="143028224"/>
      </c:barChart>
      <c:catAx>
        <c:axId val="143001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3028224"/>
        <c:crosses val="autoZero"/>
        <c:auto val="1"/>
        <c:lblAlgn val="ctr"/>
        <c:lblOffset val="100"/>
        <c:noMultiLvlLbl val="0"/>
      </c:catAx>
      <c:valAx>
        <c:axId val="14302822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43001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3785948621897"/>
          <c:y val="0.16388707270004818"/>
          <c:w val="0.8544620254541816"/>
          <c:h val="0.58503783371067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C000"/>
              </a:solidFill>
              <a:ln w="1897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19-41F2-B6C4-D0787E766EED}"/>
              </c:ext>
            </c:extLst>
          </c:dPt>
          <c:dPt>
            <c:idx val="1"/>
            <c:bubble3D val="0"/>
            <c:explosion val="8"/>
            <c:spPr>
              <a:solidFill>
                <a:srgbClr val="FF0000"/>
              </a:solidFill>
              <a:ln w="1897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9-41F2-B6C4-D0787E766EED}"/>
              </c:ext>
            </c:extLst>
          </c:dPt>
          <c:dLbls>
            <c:dLbl>
              <c:idx val="0"/>
              <c:layout>
                <c:manualLayout>
                  <c:x val="0.1178810843967066"/>
                  <c:y val="-7.6489422591960829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fld id="{662C309E-EE4E-4BCC-B2B9-C94B287659CF}" type="VALUE">
                      <a:rPr lang="en-US" sz="1800" b="0">
                        <a:latin typeface="Bahnschrift Light" panose="020B0502040204020203" pitchFamily="34" charset="0"/>
                      </a:rPr>
                      <a:pPr>
                        <a:defRPr sz="1800" b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800" b="0" baseline="0" dirty="0">
                        <a:latin typeface="Bahnschrift Light" panose="020B0502040204020203" pitchFamily="34" charset="0"/>
                      </a:rPr>
                      <a:t>;</a:t>
                    </a:r>
                  </a:p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fld id="{D58D08C4-80F8-4978-8D42-B629C84DFE06}" type="PERCENTAGE">
                      <a:rPr lang="en-US" sz="1800" b="0" baseline="0" smtClean="0">
                        <a:latin typeface="Bahnschrift Light" panose="020B0502040204020203" pitchFamily="34" charset="0"/>
                      </a:rPr>
                      <a:pPr>
                        <a:defRPr sz="1800" b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 w="6350" cap="flat" cmpd="sng" algn="ctr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9752578527112"/>
                      <c:h val="0.127387543612091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19-41F2-B6C4-D0787E766EED}"/>
                </c:ext>
              </c:extLst>
            </c:dLbl>
            <c:dLbl>
              <c:idx val="1"/>
              <c:layout>
                <c:manualLayout>
                  <c:x val="-0.14740616380614593"/>
                  <c:y val="9.5962658415550805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fld id="{8ABE9CDB-7569-47D6-B0EB-1C585673E6A6}" type="VALUE">
                      <a:rPr lang="en-US" sz="1800" b="0">
                        <a:latin typeface="Bahnschrift Light" panose="020B0502040204020203" pitchFamily="34" charset="0"/>
                      </a:rPr>
                      <a:pPr>
                        <a:defRPr sz="1800" b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800" b="0" baseline="0" dirty="0">
                        <a:latin typeface="Bahnschrift Light" panose="020B0502040204020203" pitchFamily="34" charset="0"/>
                      </a:rPr>
                      <a:t>;</a:t>
                    </a:r>
                  </a:p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fld id="{D40ED45A-7D9C-4833-B156-B78987D9677E}" type="PERCENTAGE">
                      <a:rPr lang="en-US" sz="1800" b="0" baseline="0" smtClean="0">
                        <a:latin typeface="Bahnschrift Light" panose="020B0502040204020203" pitchFamily="34" charset="0"/>
                      </a:rPr>
                      <a:pPr>
                        <a:defRPr sz="1800" b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 w="6350" cap="flat" cmpd="sng" algn="ctr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40077326274034"/>
                      <c:h val="0.13168216584212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19-41F2-B6C4-D0787E766EED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6350" cap="flat" cmpd="sng" algn="ctr">
                <a:solidFill>
                  <a:schemeClr val="bg2">
                    <a:lumMod val="9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>
                    <a:solidFill>
                      <a:schemeClr val="dk1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287389.3</c:v>
                </c:pt>
                <c:pt idx="1">
                  <c:v>1059948.3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9-41F2-B6C4-D0787E766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1.4596994077696468E-2"/>
          <c:y val="0.84536700040087698"/>
          <c:w val="0.97860154018772272"/>
          <c:h val="0.15463299959912302"/>
        </c:manualLayout>
      </c:layout>
      <c:overlay val="0"/>
      <c:spPr>
        <a:noFill/>
        <a:ln w="2529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33107661377525E-2"/>
          <c:y val="6.4986589146516921E-3"/>
          <c:w val="0.92651847111447594"/>
          <c:h val="0.86015985865928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год*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25057132095093E-2"/>
                  <c:y val="-8.0509496211299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D0-4B89-8AAF-A21E3C4969E0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#,##0.0\ _₽</c:formatCode>
                <c:ptCount val="1"/>
                <c:pt idx="0">
                  <c:v>1346743.4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4-45D8-AA65-81BEDA663A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  <a:ln w="25374">
              <a:noFill/>
            </a:ln>
          </c:spPr>
          <c:invertIfNegative val="0"/>
          <c:dLbls>
            <c:dLbl>
              <c:idx val="0"/>
              <c:layout>
                <c:manualLayout>
                  <c:x val="7.3286040754828906E-3"/>
                  <c:y val="-2.68364987370997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D0-4B89-8AAF-A21E3C4969E0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#,##0.0\ _₽</c:formatCode>
                <c:ptCount val="1"/>
                <c:pt idx="0">
                  <c:v>1347337.6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34-45D8-AA65-81BEDA663A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0000"/>
            </a:solidFill>
            <a:ln w="25374">
              <a:noFill/>
            </a:ln>
          </c:spPr>
          <c:invertIfNegative val="0"/>
          <c:dLbls>
            <c:dLbl>
              <c:idx val="0"/>
              <c:layout>
                <c:manualLayout>
                  <c:x val="-5.4964530566121682E-3"/>
                  <c:y val="-1.0734599494839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D0-4B89-8AAF-A21E3C4969E0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#,##0.0\ _₽</c:formatCode>
                <c:ptCount val="1"/>
                <c:pt idx="0">
                  <c:v>1289146.2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34-45D8-AA65-81BEDA663A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A5A5A5"/>
            </a:solidFill>
            <a:ln w="2537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9D33D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4-86D0-4B89-8AAF-A21E3C4969E0}"/>
              </c:ext>
            </c:extLst>
          </c:dPt>
          <c:dLbls>
            <c:dLbl>
              <c:idx val="0"/>
              <c:layout>
                <c:manualLayout>
                  <c:x val="8.2446807743277225E-3"/>
                  <c:y val="-1.610189924225986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defRPr>
                    </a:pPr>
                    <a:fld id="{10914A9D-C08A-4CC7-A9C4-65EB8F8FA1A7}" type="VALUE">
                      <a:rPr lang="en-US" sz="180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</a:rPr>
                      <a:pPr>
                        <a:defRPr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8074406116097"/>
                      <c:h val="7.28342575724886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6D0-4B89-8AAF-A21E3C4969E0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#,##0.0\ _₽</c:formatCode>
                <c:ptCount val="1"/>
                <c:pt idx="0">
                  <c:v>1357490.9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D0-4B89-8AAF-A21E3C4969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033920"/>
        <c:axId val="172035456"/>
      </c:barChart>
      <c:catAx>
        <c:axId val="1720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035456"/>
        <c:crosses val="autoZero"/>
        <c:auto val="1"/>
        <c:lblAlgn val="ctr"/>
        <c:lblOffset val="100"/>
        <c:noMultiLvlLbl val="0"/>
      </c:catAx>
      <c:valAx>
        <c:axId val="172035456"/>
        <c:scaling>
          <c:orientation val="minMax"/>
        </c:scaling>
        <c:delete val="1"/>
        <c:axPos val="l"/>
        <c:majorGridlines>
          <c:spPr>
            <a:ln w="9494" cap="flat" cmpd="sng" algn="ctr">
              <a:solidFill>
                <a:schemeClr val="tx1">
                  <a:lumMod val="75000"/>
                </a:schemeClr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#,##0.0\ _₽" sourceLinked="1"/>
        <c:majorTickMark val="out"/>
        <c:minorTickMark val="none"/>
        <c:tickLblPos val="nextTo"/>
        <c:crossAx val="172033920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9492614271893052"/>
          <c:y val="0.87669551860208039"/>
          <c:w val="0.7463372122043781"/>
          <c:h val="7.3502211686724661E-2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537893445993188"/>
          <c:y val="0"/>
          <c:w val="0.6297183770230238"/>
          <c:h val="0.90202227251987976"/>
        </c:manualLayout>
      </c:layout>
      <c:bar3DChart>
        <c:barDir val="bar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ln>
              <a:solidFill>
                <a:schemeClr val="bg1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9C-44A1-948A-12403F1CB3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2C9C-44A1-948A-12403F1CB3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9C-44A1-948A-12403F1CB3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C9C-44A1-948A-12403F1CB3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9C-44A1-948A-12403F1CB3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C9C-44A1-948A-12403F1CB37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C9C-44A1-948A-12403F1CB3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C9C-44A1-948A-12403F1CB3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0F-4A51-A710-DC4ADDABFF9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70F-4A51-A710-DC4ADDABFF9F}"/>
              </c:ext>
            </c:extLst>
          </c:dPt>
          <c:dLbls>
            <c:dLbl>
              <c:idx val="0"/>
              <c:layout>
                <c:manualLayout>
                  <c:x val="0.10634180965011451"/>
                  <c:y val="-1.265291638929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C-44A1-948A-12403F1CB371}"/>
                </c:ext>
              </c:extLst>
            </c:dLbl>
            <c:dLbl>
              <c:idx val="1"/>
              <c:layout>
                <c:manualLayout>
                  <c:x val="8.472554571205923E-2"/>
                  <c:y val="-1.054409699108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292792011077803E-2"/>
                      <c:h val="4.0968383151562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C9C-44A1-948A-12403F1CB371}"/>
                </c:ext>
              </c:extLst>
            </c:dLbl>
            <c:dLbl>
              <c:idx val="2"/>
              <c:layout>
                <c:manualLayout>
                  <c:x val="9.0390538202597334E-2"/>
                  <c:y val="-4.217638796432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C-44A1-948A-12403F1CB371}"/>
                </c:ext>
              </c:extLst>
            </c:dLbl>
            <c:dLbl>
              <c:idx val="3"/>
              <c:layout>
                <c:manualLayout>
                  <c:x val="9.57076286851030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C-44A1-948A-12403F1CB371}"/>
                </c:ext>
              </c:extLst>
            </c:dLbl>
            <c:dLbl>
              <c:idx val="4"/>
              <c:layout>
                <c:manualLayout>
                  <c:x val="0.12229308109763175"/>
                  <c:y val="8.435277592864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9C-44A1-948A-12403F1CB371}"/>
                </c:ext>
              </c:extLst>
            </c:dLbl>
            <c:dLbl>
              <c:idx val="5"/>
              <c:layout>
                <c:manualLayout>
                  <c:x val="7.3925248561208495E-2"/>
                  <c:y val="4.2123467199169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9C-44A1-948A-12403F1CB371}"/>
                </c:ext>
              </c:extLst>
            </c:dLbl>
            <c:dLbl>
              <c:idx val="6"/>
              <c:layout>
                <c:manualLayout>
                  <c:x val="0.11697599061512597"/>
                  <c:y val="-1.054409699108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C-44A1-948A-12403F1CB371}"/>
                </c:ext>
              </c:extLst>
            </c:dLbl>
            <c:dLbl>
              <c:idx val="7"/>
              <c:layout>
                <c:manualLayout>
                  <c:x val="9.7479992179271641E-2"/>
                  <c:y val="-6.3264581946480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C-44A1-948A-12403F1CB371}"/>
                </c:ext>
              </c:extLst>
            </c:dLbl>
            <c:dLbl>
              <c:idx val="8"/>
              <c:layout>
                <c:manualLayout>
                  <c:x val="9.3587319318549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40111598929376"/>
                      <c:h val="4.0968383151562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0F-4A51-A710-DC4ADDABFF9F}"/>
                </c:ext>
              </c:extLst>
            </c:dLbl>
            <c:dLbl>
              <c:idx val="9"/>
              <c:layout>
                <c:manualLayout>
                  <c:x val="0.12761017158013735"/>
                  <c:y val="-1.265291638929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0F-4A51-A710-DC4ADDABFF9F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3175">
                <a:solidFill>
                  <a:schemeClr val="tx1">
                    <a:lumMod val="65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36000" anchor="ctr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</c:v>
                </c:pt>
                <c:pt idx="1">
                  <c:v>Обслуживание мун.долга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</c:v>
                </c:pt>
                <c:pt idx="5">
                  <c:v>Образование</c:v>
                </c:pt>
                <c:pt idx="6">
                  <c:v>ЖКХ</c:v>
                </c:pt>
                <c:pt idx="7">
                  <c:v>Национальная экономика</c:v>
                </c:pt>
                <c:pt idx="8">
                  <c:v>Нац.безопасность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90690.5</c:v>
                </c:pt>
                <c:pt idx="1">
                  <c:v>100</c:v>
                </c:pt>
                <c:pt idx="2">
                  <c:v>72734.100000000006</c:v>
                </c:pt>
                <c:pt idx="3">
                  <c:v>34496.699999999997</c:v>
                </c:pt>
                <c:pt idx="4">
                  <c:v>156469.20000000001</c:v>
                </c:pt>
                <c:pt idx="5">
                  <c:v>728928.6</c:v>
                </c:pt>
                <c:pt idx="6">
                  <c:v>6010.1</c:v>
                </c:pt>
                <c:pt idx="7">
                  <c:v>60433.9</c:v>
                </c:pt>
                <c:pt idx="8">
                  <c:v>1410</c:v>
                </c:pt>
                <c:pt idx="9">
                  <c:v>196064.5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0F-4A51-A710-DC4ADDABF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gapDepth val="0"/>
        <c:shape val="box"/>
        <c:axId val="170528768"/>
        <c:axId val="170535552"/>
        <c:axId val="0"/>
      </c:bar3DChart>
      <c:catAx>
        <c:axId val="17052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vert="horz" wrap="square" anchor="ctr" anchorCtr="0"/>
          <a:lstStyle/>
          <a:p>
            <a:pPr algn="just">
              <a:defRPr sz="1800" b="0" i="0" u="none" strike="noStrike" kern="1000" baseline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 Semi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70535552"/>
        <c:crosses val="autoZero"/>
        <c:auto val="1"/>
        <c:lblAlgn val="l"/>
        <c:lblOffset val="100"/>
        <c:tickLblSkip val="1"/>
        <c:noMultiLvlLbl val="0"/>
      </c:catAx>
      <c:valAx>
        <c:axId val="17053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528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992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2023 году</a:t>
            </a:r>
          </a:p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8862642169728788E-2"/>
          <c:y val="0.110033208214564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271191970566644"/>
          <c:y val="0.36021725036688113"/>
          <c:w val="0.59016831582300278"/>
          <c:h val="0.633290112510214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2E1A-47CB-B31F-67117FD8AC1B}"/>
              </c:ext>
            </c:extLst>
          </c:dPt>
          <c:dPt>
            <c:idx val="1"/>
            <c:bubble3D val="0"/>
            <c:explosion val="17"/>
            <c:extLst>
              <c:ext xmlns:c16="http://schemas.microsoft.com/office/drawing/2014/chart" uri="{C3380CC4-5D6E-409C-BE32-E72D297353CC}">
                <c16:uniqueId val="{00000001-2E1A-47CB-B31F-67117FD8AC1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E1A-47CB-B31F-67117FD8AC1B}"/>
              </c:ext>
            </c:extLst>
          </c:dPt>
          <c:dPt>
            <c:idx val="3"/>
            <c:bubble3D val="0"/>
            <c:explosion val="8"/>
            <c:extLst>
              <c:ext xmlns:c16="http://schemas.microsoft.com/office/drawing/2014/chart" uri="{C3380CC4-5D6E-409C-BE32-E72D297353CC}">
                <c16:uniqueId val="{00000003-2E1A-47CB-B31F-67117FD8AC1B}"/>
              </c:ext>
            </c:extLst>
          </c:dPt>
          <c:dLbls>
            <c:dLbl>
              <c:idx val="0"/>
              <c:layout>
                <c:manualLayout>
                  <c:x val="-0.38250389775187738"/>
                  <c:y val="-0.11970322931506536"/>
                </c:manualLayout>
              </c:layout>
              <c:tx>
                <c:rich>
                  <a:bodyPr/>
                  <a:lstStyle/>
                  <a:p>
                    <a:fld id="{1BFDB268-2BE6-4754-A140-0ADF01AE08B9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A0E5E55B-2AFB-4483-B7C8-234A28DABA8C}" type="PERCENTAGE">
                      <a:rPr lang="en-US" b="1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E1A-47CB-B31F-67117FD8AC1B}"/>
                </c:ext>
              </c:extLst>
            </c:dLbl>
            <c:dLbl>
              <c:idx val="1"/>
              <c:layout>
                <c:manualLayout>
                  <c:x val="-1.7541495421350523E-3"/>
                  <c:y val="1.097235781583078E-2"/>
                </c:manualLayout>
              </c:layout>
              <c:tx>
                <c:rich>
                  <a:bodyPr/>
                  <a:lstStyle/>
                  <a:p>
                    <a:fld id="{ACE936E6-5BF6-4952-AA1E-68FB97311ECD}" type="VALUE">
                      <a:rPr lang="en-US" dirty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C09C3D11-D7A8-4432-8052-E8F197D5ACE7}" type="PERCENTAGE">
                      <a:rPr lang="en-US" b="1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1A-47CB-B31F-67117FD8AC1B}"/>
                </c:ext>
              </c:extLst>
            </c:dLbl>
            <c:dLbl>
              <c:idx val="2"/>
              <c:layout>
                <c:manualLayout>
                  <c:x val="4.1399831323094903E-2"/>
                  <c:y val="-2.9978045943688848E-2"/>
                </c:manualLayout>
              </c:layout>
              <c:tx>
                <c:rich>
                  <a:bodyPr/>
                  <a:lstStyle/>
                  <a:p>
                    <a:fld id="{86625548-813C-4FD2-9BE6-3CDD47E39015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47C0E297-7DC3-4B86-9517-FCE87ACEF75E}" type="PERCENTAGE">
                      <a:rPr lang="en-US" b="1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1A-47CB-B31F-67117FD8AC1B}"/>
                </c:ext>
              </c:extLst>
            </c:dLbl>
            <c:dLbl>
              <c:idx val="3"/>
              <c:layout>
                <c:manualLayout>
                  <c:x val="8.4014848854918514E-2"/>
                  <c:y val="3.3782297129090269E-2"/>
                </c:manualLayout>
              </c:layout>
              <c:tx>
                <c:rich>
                  <a:bodyPr/>
                  <a:lstStyle/>
                  <a:p>
                    <a:fld id="{40B0640F-727C-436C-B59A-F1B625D527E4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F5F5C10A-8A5D-4B22-BB2D-20D1A9C908E6}" type="PERCENTAGE">
                      <a:rPr lang="en-US" sz="1600" b="1" baseline="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1A-47CB-B31F-67117FD8AC1B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31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vertOverflow="overflow" horzOverflow="overflow" lIns="36000" tIns="36000" rIns="36000" bIns="36000">
                <a:spAutoFit/>
              </a:bodyPr>
              <a:lstStyle/>
              <a:p>
                <a:pPr>
                  <a:defRPr sz="1600" b="0">
                    <a:solidFill>
                      <a:schemeClr val="dk1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Другие отрасли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992628.8</c:v>
                </c:pt>
                <c:pt idx="1">
                  <c:v>6010.1</c:v>
                </c:pt>
                <c:pt idx="2">
                  <c:v>60433.9</c:v>
                </c:pt>
                <c:pt idx="3">
                  <c:v>288265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1A-47CB-B31F-67117FD8A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4">
          <a:noFill/>
        </a:ln>
      </c:spPr>
    </c:plotArea>
    <c:legend>
      <c:legendPos val="t"/>
      <c:layout>
        <c:manualLayout>
          <c:xMode val="edge"/>
          <c:yMode val="edge"/>
          <c:x val="2.0189967850800885E-3"/>
          <c:y val="0.12255974748337878"/>
          <c:w val="0.56191654619851517"/>
          <c:h val="0.3036078893454674"/>
        </c:manualLayout>
      </c:layout>
      <c:overlay val="0"/>
      <c:txPr>
        <a:bodyPr/>
        <a:lstStyle/>
        <a:p>
          <a:pPr>
            <a:defRPr sz="1394" b="0" baseline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114"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40000"/>
        <a:lumOff val="60000"/>
      </a:schemeClr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2400">
          <a:latin typeface="Bahnschrift Light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13"/>
            <c:spPr>
              <a:solidFill>
                <a:schemeClr val="accent1"/>
              </a:solidFill>
              <a:ln w="1902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CA-4985-8D52-9478D92CE3AD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2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CA-4985-8D52-9478D92CE3AD}"/>
              </c:ext>
            </c:extLst>
          </c:dPt>
          <c:dPt>
            <c:idx val="2"/>
            <c:bubble3D val="0"/>
            <c:explosion val="8"/>
            <c:spPr>
              <a:solidFill>
                <a:schemeClr val="accent3"/>
              </a:solidFill>
              <a:ln w="1902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CA-4985-8D52-9478D92CE3AD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1902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CA-4985-8D52-9478D92CE3AD}"/>
              </c:ext>
            </c:extLst>
          </c:dPt>
          <c:dLbls>
            <c:dLbl>
              <c:idx val="0"/>
              <c:layout>
                <c:manualLayout>
                  <c:x val="-0.15861898842758423"/>
                  <c:y val="-8.97925182812818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CA-4985-8D52-9478D92CE3AD}"/>
                </c:ext>
              </c:extLst>
            </c:dLbl>
            <c:dLbl>
              <c:idx val="1"/>
              <c:layout>
                <c:manualLayout>
                  <c:x val="-0.10744939106430285"/>
                  <c:y val="-0.1276973006725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CA-4985-8D52-9478D92CE3AD}"/>
                </c:ext>
              </c:extLst>
            </c:dLbl>
            <c:dLbl>
              <c:idx val="2"/>
              <c:layout>
                <c:manualLayout>
                  <c:x val="-5.0138233798650782E-2"/>
                  <c:y val="-9.991444459956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CA-4985-8D52-9478D92CE3AD}"/>
                </c:ext>
              </c:extLst>
            </c:dLbl>
            <c:dLbl>
              <c:idx val="3"/>
              <c:layout>
                <c:manualLayout>
                  <c:x val="0.35471114487703198"/>
                  <c:y val="-9.107178407052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98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96F498-9251-4889-A687-E1D69C2673EA}" type="VALUE">
                      <a:rPr lang="en-US">
                        <a:highlight>
                          <a:srgbClr val="FFFFFF"/>
                        </a:highlight>
                      </a:rPr>
                      <a:pPr>
                        <a:defRPr sz="1998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83655535951186"/>
                      <c:h val="9.9273766363370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CA-4985-8D52-9478D92CE3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21.4</c:v>
                </c:pt>
                <c:pt idx="1">
                  <c:v>7.3</c:v>
                </c:pt>
                <c:pt idx="2">
                  <c:v>4.3</c:v>
                </c:pt>
                <c:pt idx="3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CA-4985-8D52-9478D92CE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6"/>
      </c:pieChart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72059845727227"/>
          <c:y val="0"/>
          <c:w val="0.82891996211653007"/>
          <c:h val="0.894227169783926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Дотация, Иные МБТ на общее покрытие расходов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contourW="19050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3600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год*</c:v>
                </c:pt>
                <c:pt idx="1">
                  <c:v>2024 год*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73991</c:v>
                </c:pt>
                <c:pt idx="1">
                  <c:v>76507</c:v>
                </c:pt>
                <c:pt idx="2">
                  <c:v>90691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7-418A-A233-491000F67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gapDepth val="80"/>
        <c:shape val="box"/>
        <c:axId val="59025664"/>
        <c:axId val="59031552"/>
        <c:axId val="0"/>
      </c:bar3DChart>
      <c:catAx>
        <c:axId val="5902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1552"/>
        <c:crosses val="autoZero"/>
        <c:auto val="1"/>
        <c:lblAlgn val="ctr"/>
        <c:lblOffset val="100"/>
        <c:noMultiLvlLbl val="0"/>
      </c:catAx>
      <c:valAx>
        <c:axId val="59031552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out"/>
        <c:minorTickMark val="none"/>
        <c:tickLblPos val="nextTo"/>
        <c:crossAx val="59025664"/>
        <c:crosses val="autoZero"/>
        <c:crossBetween val="between"/>
        <c:majorUnit val="5000"/>
      </c:valAx>
      <c:dTable>
        <c:showHorzBorder val="0"/>
        <c:showVertBorder val="0"/>
        <c:showOutline val="0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8.2219938335045244E-3"/>
                  <c:y val="-4.920824740089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9D-4D13-B04A-CA71FA573599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0" anchor="ctr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01.01.2022г</c:v>
                </c:pt>
                <c:pt idx="1">
                  <c:v>на 01.01.2023г</c:v>
                </c:pt>
                <c:pt idx="2">
                  <c:v>на 01.01.2024г</c:v>
                </c:pt>
                <c:pt idx="3">
                  <c:v>на 01.01.2025г</c:v>
                </c:pt>
                <c:pt idx="4">
                  <c:v>на 01.01.2026г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42675</c:v>
                </c:pt>
                <c:pt idx="1">
                  <c:v>35655</c:v>
                </c:pt>
                <c:pt idx="2">
                  <c:v>19164</c:v>
                </c:pt>
                <c:pt idx="3">
                  <c:v>9582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84-4758-BDBA-D4057374B2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gapDepth val="0"/>
        <c:shape val="box"/>
        <c:axId val="59517184"/>
        <c:axId val="59524224"/>
        <c:axId val="0"/>
      </c:bar3DChart>
      <c:catAx>
        <c:axId val="595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59524224"/>
        <c:crosses val="autoZero"/>
        <c:auto val="1"/>
        <c:lblAlgn val="ctr"/>
        <c:lblOffset val="100"/>
        <c:noMultiLvlLbl val="0"/>
      </c:catAx>
      <c:valAx>
        <c:axId val="59524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951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2495946396609E-3"/>
          <c:y val="0.17154453102488493"/>
          <c:w val="0.47389177865946697"/>
          <c:h val="0.418415855285226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15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C8D-4EFC-ADB4-0E2254F320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8D-4EFC-ADB4-0E2254F3205D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C8D-4EFC-ADB4-0E2254F3205D}"/>
              </c:ext>
            </c:extLst>
          </c:dPt>
          <c:dLbls>
            <c:dLbl>
              <c:idx val="0"/>
              <c:layout>
                <c:manualLayout>
                  <c:x val="-9.3782318188744204E-2"/>
                  <c:y val="-3.66141748174048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75992207793141"/>
                      <c:h val="8.1539863418556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C8D-4EFC-ADB4-0E2254F3205D}"/>
                </c:ext>
              </c:extLst>
            </c:dLbl>
            <c:dLbl>
              <c:idx val="1"/>
              <c:layout>
                <c:manualLayout>
                  <c:x val="0"/>
                  <c:y val="4.14960647930587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592342802348757E-2"/>
                      <c:h val="8.3980808406383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C8D-4EFC-ADB4-0E2254F3205D}"/>
                </c:ext>
              </c:extLst>
            </c:dLbl>
            <c:dLbl>
              <c:idx val="2"/>
              <c:layout>
                <c:manualLayout>
                  <c:x val="0.1909958802020239"/>
                  <c:y val="3.78346473113182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85849248606052"/>
                      <c:h val="8.88626983820378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C8D-4EFC-ADB4-0E2254F3205D}"/>
                </c:ext>
              </c:extLst>
            </c:dLbl>
            <c:spPr>
              <a:solidFill>
                <a:schemeClr val="lt1"/>
              </a:solidFill>
              <a:ln w="31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329123</c:v>
                </c:pt>
                <c:pt idx="1">
                  <c:v>22553</c:v>
                </c:pt>
                <c:pt idx="2">
                  <c:v>881505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8D-4EFC-ADB4-0E2254F32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111">
          <a:noFill/>
        </a:ln>
        <a:effectLst/>
      </c:spPr>
    </c:plotArea>
    <c:legend>
      <c:legendPos val="r"/>
      <c:layout>
        <c:manualLayout>
          <c:xMode val="edge"/>
          <c:yMode val="edge"/>
          <c:x val="0.56711455822920576"/>
          <c:y val="1.2845905449323194E-2"/>
          <c:w val="0.42364790347620973"/>
          <c:h val="0.44922940135535872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76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745734599904892E-2"/>
          <c:y val="5.5386543417815454E-3"/>
          <c:w val="0.96975425494521716"/>
          <c:h val="0.848470575177618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81BD"/>
            </a:solidFill>
            <a:ln w="25318">
              <a:noFill/>
            </a:ln>
          </c:spPr>
          <c:invertIfNegative val="0"/>
          <c:dLbls>
            <c:dLbl>
              <c:idx val="0"/>
              <c:layout>
                <c:manualLayout>
                  <c:x val="2.4430826576969863E-2"/>
                  <c:y val="4.452386123188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8C-44D9-A793-E7FB477456FC}"/>
                </c:ext>
              </c:extLst>
            </c:dLbl>
            <c:dLbl>
              <c:idx val="1"/>
              <c:layout>
                <c:manualLayout>
                  <c:x val="6.8740329669960895E-3"/>
                  <c:y val="-1.605020154234473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8C-44D9-A793-E7FB477456FC}"/>
                </c:ext>
              </c:extLst>
            </c:dLbl>
            <c:dLbl>
              <c:idx val="2"/>
              <c:layout>
                <c:manualLayout>
                  <c:x val="6.8740329669960895E-3"/>
                  <c:y val="0.26702007389841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8C-44D9-A793-E7FB477456FC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362789</c:v>
                </c:pt>
                <c:pt idx="1">
                  <c:v>20349</c:v>
                </c:pt>
                <c:pt idx="2">
                  <c:v>973781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8C-44D9-A793-E7FB477456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C000"/>
            </a:solidFill>
            <a:ln w="25318">
              <a:noFill/>
            </a:ln>
          </c:spPr>
          <c:invertIfNegative val="0"/>
          <c:dLbls>
            <c:dLbl>
              <c:idx val="0"/>
              <c:layout>
                <c:manualLayout>
                  <c:x val="1.8583861014181233E-2"/>
                  <c:y val="4.014663764981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8C-44D9-A793-E7FB477456FC}"/>
                </c:ext>
              </c:extLst>
            </c:dLbl>
            <c:dLbl>
              <c:idx val="1"/>
              <c:layout>
                <c:manualLayout>
                  <c:x val="9.6236461537945253E-3"/>
                  <c:y val="-2.1886891303148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8C-44D9-A793-E7FB477456FC}"/>
                </c:ext>
              </c:extLst>
            </c:dLbl>
            <c:dLbl>
              <c:idx val="2"/>
              <c:layout>
                <c:manualLayout>
                  <c:x val="6.929377913788444E-2"/>
                  <c:y val="0.26983521927780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8C-44D9-A793-E7FB477456FC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388894</c:v>
                </c:pt>
                <c:pt idx="1">
                  <c:v>22041</c:v>
                </c:pt>
                <c:pt idx="2">
                  <c:v>878210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8C-44D9-A793-E7FB477456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36206238909435E-2"/>
                  <c:y val="4.254082945361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8C-44D9-A793-E7FB477456FC}"/>
                </c:ext>
              </c:extLst>
            </c:dLbl>
            <c:dLbl>
              <c:idx val="1"/>
              <c:layout>
                <c:manualLayout>
                  <c:x val="-8.248839560395408E-3"/>
                  <c:y val="-2.1886891303149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8C-44D9-A793-E7FB477456FC}"/>
                </c:ext>
              </c:extLst>
            </c:dLbl>
            <c:dLbl>
              <c:idx val="2"/>
              <c:layout>
                <c:manualLayout>
                  <c:x val="6.5674925835273831E-2"/>
                  <c:y val="6.37292383981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8C-44D9-A793-E7FB477456FC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409771</c:v>
                </c:pt>
                <c:pt idx="1">
                  <c:v>22555</c:v>
                </c:pt>
                <c:pt idx="2">
                  <c:v>925164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8C-44D9-A793-E7FB47745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258624"/>
        <c:axId val="65260160"/>
        <c:axId val="65193280"/>
      </c:bar3DChart>
      <c:catAx>
        <c:axId val="652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800" b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defRPr>
            </a:pPr>
            <a:endParaRPr lang="ru-RU"/>
          </a:p>
        </c:txPr>
        <c:crossAx val="65260160"/>
        <c:crosses val="autoZero"/>
        <c:auto val="1"/>
        <c:lblAlgn val="ctr"/>
        <c:lblOffset val="100"/>
        <c:noMultiLvlLbl val="0"/>
      </c:catAx>
      <c:valAx>
        <c:axId val="652601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5258624"/>
        <c:crosses val="autoZero"/>
        <c:crossBetween val="between"/>
      </c:valAx>
      <c:serAx>
        <c:axId val="6519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65260160"/>
        <c:crosses val="autoZero"/>
      </c:ser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87862181660178E-2"/>
          <c:y val="4.6540850250278376E-2"/>
          <c:w val="0.93805711470615527"/>
          <c:h val="0.607054293298500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19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19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2D-4B53-A7A6-14FAFC31D4C5}"/>
              </c:ext>
            </c:extLst>
          </c:dPt>
          <c:dPt>
            <c:idx val="2"/>
            <c:bubble3D val="0"/>
            <c:spPr>
              <a:ln w="2819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2D-4B53-A7A6-14FAFC31D4C5}"/>
              </c:ext>
            </c:extLst>
          </c:dPt>
          <c:dLbls>
            <c:dLbl>
              <c:idx val="0"/>
              <c:layout>
                <c:manualLayout>
                  <c:x val="-3.0137557780461417E-2"/>
                  <c:y val="0.134870635288889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2D-4B53-A7A6-14FAFC31D4C5}"/>
                </c:ext>
              </c:extLst>
            </c:dLbl>
            <c:dLbl>
              <c:idx val="1"/>
              <c:layout>
                <c:manualLayout>
                  <c:x val="-1.6575656779253781E-2"/>
                  <c:y val="0.103746642529914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D-4B53-A7A6-14FAFC31D4C5}"/>
                </c:ext>
              </c:extLst>
            </c:dLbl>
            <c:dLbl>
              <c:idx val="2"/>
              <c:layout>
                <c:manualLayout>
                  <c:x val="-4.520633667069323E-3"/>
                  <c:y val="-4.1498657011966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2D-4B53-A7A6-14FAFC31D4C5}"/>
                </c:ext>
              </c:extLst>
            </c:dLbl>
            <c:spPr>
              <a:noFill/>
              <a:ln w="250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2023* год</c:v>
                </c:pt>
                <c:pt idx="1">
                  <c:v>2024*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155.19999999999999</c:v>
                </c:pt>
                <c:pt idx="1">
                  <c:v>149.30000000000001</c:v>
                </c:pt>
                <c:pt idx="2">
                  <c:v>201.9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2D-4B53-A7A6-14FAFC31D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98016"/>
        <c:axId val="64999808"/>
      </c:lineChart>
      <c:catAx>
        <c:axId val="6499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999808"/>
        <c:crosses val="autoZero"/>
        <c:auto val="1"/>
        <c:lblAlgn val="ctr"/>
        <c:lblOffset val="100"/>
        <c:noMultiLvlLbl val="0"/>
      </c:catAx>
      <c:valAx>
        <c:axId val="64999808"/>
        <c:scaling>
          <c:orientation val="minMax"/>
        </c:scaling>
        <c:delete val="1"/>
        <c:axPos val="l"/>
        <c:majorGridlines>
          <c:spPr>
            <a:ln w="939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4998016"/>
        <c:crosses val="autoZero"/>
        <c:crossBetween val="between"/>
        <c:majorUnit val="2"/>
      </c:valAx>
      <c:spPr>
        <a:noFill/>
        <a:ln w="2522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2025 год</a:t>
            </a:r>
          </a:p>
        </c:rich>
      </c:tx>
      <c:layout>
        <c:manualLayout>
          <c:xMode val="edge"/>
          <c:yMode val="edge"/>
          <c:x val="0.6161994268151969"/>
          <c:y val="0.89646166458215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989708024758999E-2"/>
          <c:y val="0.11455236362436419"/>
          <c:w val="0.82642136908009545"/>
          <c:h val="0.826984431112462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1BF8-44F1-8EB7-4D31263A7C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F8-44F1-8EB7-4D31263A7C0D}"/>
              </c:ext>
            </c:extLst>
          </c:dPt>
          <c:dLbls>
            <c:dLbl>
              <c:idx val="0"/>
              <c:layout>
                <c:manualLayout>
                  <c:x val="1.98821287215979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532352147364"/>
                      <c:h val="0.11458017780704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BF8-44F1-8EB7-4D31263A7C0D}"/>
                </c:ext>
              </c:extLst>
            </c:dLbl>
            <c:dLbl>
              <c:idx val="1"/>
              <c:layout>
                <c:manualLayout>
                  <c:x val="-2.7834832373250587E-2"/>
                  <c:y val="-7.603047265543288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0608919344905"/>
                      <c:h val="0.11458017780704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F8-44F1-8EB7-4D31263A7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201895</c:v>
                </c:pt>
                <c:pt idx="1">
                  <c:v>383138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8-44F1-8EB7-4D31263A7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427931800832987E-2"/>
          <c:y val="2.2809590804322447E-2"/>
          <c:w val="0.95471356204150304"/>
          <c:h val="6.9065954638058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2027 год</a:t>
            </a:r>
          </a:p>
        </c:rich>
      </c:tx>
      <c:layout>
        <c:manualLayout>
          <c:xMode val="edge"/>
          <c:yMode val="edge"/>
          <c:x val="0.66486616458232572"/>
          <c:y val="0.90578607216424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00999944137199"/>
          <c:y val="0.18963040223310196"/>
          <c:w val="0.85585521172743662"/>
          <c:h val="0.728825662628199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F63F-415C-AC29-AE3C4F754F0B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3F-415C-AC29-AE3C4F754F0B}"/>
              </c:ext>
            </c:extLst>
          </c:dPt>
          <c:dLbls>
            <c:dLbl>
              <c:idx val="1"/>
              <c:layout>
                <c:manualLayout>
                  <c:x val="-3.5133751909351002E-2"/>
                  <c:y val="-5.51231267179813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3F-415C-AC29-AE3C4F754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156342</c:v>
                </c:pt>
                <c:pt idx="1">
                  <c:v>432326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3F-415C-AC29-AE3C4F754F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943719074438031E-2"/>
          <c:y val="3.3634988863375737E-2"/>
          <c:w val="0.88340812741684205"/>
          <c:h val="8.113977589033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2026 год</a:t>
            </a:r>
          </a:p>
        </c:rich>
      </c:tx>
      <c:layout>
        <c:manualLayout>
          <c:xMode val="edge"/>
          <c:yMode val="edge"/>
          <c:x val="0.62305476009621086"/>
          <c:y val="0.8948501461476289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81732982093717"/>
          <c:y val="0.15534542389240866"/>
          <c:w val="0.98463826349118388"/>
          <c:h val="0.750790446447807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C63D-4375-81B3-261C3D7949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3D-4375-81B3-261C3D7949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107191</c:v>
                </c:pt>
                <c:pt idx="1">
                  <c:v>410935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3D-4375-81B3-261C3D7949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9991983741607522E-2"/>
          <c:w val="0.99203743978217951"/>
          <c:h val="0.10071574075377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388888888888889E-2"/>
          <c:y val="0.14450304881215786"/>
          <c:w val="0.96944444444444444"/>
          <c:h val="0.7365992824643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351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 w="2537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оценка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24.7</c:v>
                </c:pt>
                <c:pt idx="1">
                  <c:v>25.1</c:v>
                </c:pt>
                <c:pt idx="2">
                  <c:v>20.3</c:v>
                </c:pt>
                <c:pt idx="3">
                  <c:v>22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4-4E44-9501-E2A3D35AE7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 доходы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351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 w="2537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оценка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336.5</c:v>
                </c:pt>
                <c:pt idx="1">
                  <c:v>349.2</c:v>
                </c:pt>
                <c:pt idx="2">
                  <c:v>362.8</c:v>
                </c:pt>
                <c:pt idx="3">
                  <c:v>388.9</c:v>
                </c:pt>
                <c:pt idx="4">
                  <c:v>409.8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4-4E44-9501-E2A3D35AE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25312"/>
        <c:axId val="65335296"/>
      </c:barChart>
      <c:catAx>
        <c:axId val="6532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35296"/>
        <c:crosses val="autoZero"/>
        <c:auto val="1"/>
        <c:lblAlgn val="ctr"/>
        <c:lblOffset val="100"/>
        <c:noMultiLvlLbl val="0"/>
      </c:catAx>
      <c:valAx>
        <c:axId val="65335296"/>
        <c:scaling>
          <c:orientation val="minMax"/>
        </c:scaling>
        <c:delete val="1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5325312"/>
        <c:crosses val="autoZero"/>
        <c:crossBetween val="between"/>
      </c:valAx>
      <c:spPr>
        <a:pattFill prst="pct5">
          <a:fgClr>
            <a:srgbClr val="4F81BD"/>
          </a:fgClr>
          <a:bgClr>
            <a:srgbClr val="FFFFFF"/>
          </a:bgClr>
        </a:pattFill>
        <a:ln w="25375">
          <a:noFill/>
        </a:ln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917924321959756"/>
          <c:y val="6.802369971018106E-2"/>
          <c:w val="0.65664151356080491"/>
          <c:h val="5.8640941340230818E-2"/>
        </c:manualLayout>
      </c:layout>
      <c:overlay val="0"/>
      <c:spPr>
        <a:noFill/>
        <a:ln w="2537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20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98044191450629E-2"/>
          <c:y val="6.0379868450225409E-2"/>
          <c:w val="0.8412599083193657"/>
          <c:h val="0.81385691492236856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22E-4C83-885D-DEE529BEF50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22E-4C83-885D-DEE529BEF501}"/>
              </c:ext>
            </c:extLst>
          </c:dPt>
          <c:dPt>
            <c:idx val="3"/>
            <c:bubble3D val="0"/>
            <c:spPr>
              <a:solidFill>
                <a:srgbClr val="4495A2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22E-4C83-885D-DEE529BEF501}"/>
              </c:ext>
            </c:extLst>
          </c:dPt>
          <c:dPt>
            <c:idx val="4"/>
            <c:bubble3D val="0"/>
            <c:spPr>
              <a:solidFill>
                <a:srgbClr val="F9D44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C22E-4C83-885D-DEE529BEF501}"/>
              </c:ext>
            </c:extLst>
          </c:dPt>
          <c:dLbls>
            <c:dLbl>
              <c:idx val="0"/>
              <c:layout>
                <c:manualLayout>
                  <c:x val="-0.15351742794855114"/>
                  <c:y val="-2.651499321994331E-4"/>
                </c:manualLayout>
              </c:layout>
              <c:tx>
                <c:rich>
                  <a:bodyPr/>
                  <a:lstStyle/>
                  <a:p>
                    <a:fld id="{A5EB3689-9DEB-4E80-BE6E-ADBAF1463321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latin typeface="Bahnschrift SemiLight" panose="020B0502040204020203" pitchFamily="34" charset="0"/>
                      </a:rPr>
                      <a:t>; 80,4%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2E-4C83-885D-DEE529BEF501}"/>
                </c:ext>
              </c:extLst>
            </c:dLbl>
            <c:dLbl>
              <c:idx val="1"/>
              <c:layout>
                <c:manualLayout>
                  <c:x val="2.336727626202157E-2"/>
                  <c:y val="-0.22539864612962418"/>
                </c:manualLayout>
              </c:layout>
              <c:tx>
                <c:rich>
                  <a:bodyPr/>
                  <a:lstStyle/>
                  <a:p>
                    <a:fld id="{9F48EFEF-3A58-4A26-84BE-74394FD864C2}" type="CATEGORYNAME">
                      <a:rPr lang="ru-RU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;5,3%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2E-4C83-885D-DEE529BEF501}"/>
                </c:ext>
              </c:extLst>
            </c:dLbl>
            <c:dLbl>
              <c:idx val="2"/>
              <c:layout>
                <c:manualLayout>
                  <c:x val="8.6697734068195309E-2"/>
                  <c:y val="-2.216013075971808E-2"/>
                </c:manualLayout>
              </c:layout>
              <c:tx>
                <c:rich>
                  <a:bodyPr/>
                  <a:lstStyle/>
                  <a:p>
                    <a:fld id="{EE5718CB-71A9-4612-A968-E9F245C76D9F}" type="CATEGORYNAME">
                      <a:rPr lang="ru-RU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 7,5%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2E-4C83-885D-DEE529BEF501}"/>
                </c:ext>
              </c:extLst>
            </c:dLbl>
            <c:dLbl>
              <c:idx val="3"/>
              <c:layout>
                <c:manualLayout>
                  <c:x val="6.3804584446606583E-2"/>
                  <c:y val="8.640038175002660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Государственная пошлина ;  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2E-4C83-885D-DEE529BEF501}"/>
                </c:ext>
              </c:extLst>
            </c:dLbl>
            <c:dLbl>
              <c:idx val="4"/>
              <c:layout>
                <c:manualLayout>
                  <c:x val="5.9836202347520983E-5"/>
                  <c:y val="5.4658558733077296E-2"/>
                </c:manualLayout>
              </c:layout>
              <c:tx>
                <c:rich>
                  <a:bodyPr/>
                  <a:lstStyle/>
                  <a:p>
                    <a:fld id="{FC679490-AFE0-49B8-AA65-FE8E773B1EFC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latin typeface="Bahnschrift SemiLight" panose="020B0502040204020203" pitchFamily="34" charset="0"/>
                      </a:rPr>
                      <a:t>; 3,8%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22E-4C83-885D-DEE529BEF501}"/>
                </c:ext>
              </c:extLst>
            </c:dLbl>
            <c:dLbl>
              <c:idx val="5"/>
              <c:layout>
                <c:manualLayout>
                  <c:x val="-5.8563046019458748E-2"/>
                  <c:y val="-2.2624617894861972E-2"/>
                </c:manualLayout>
              </c:layout>
              <c:tx>
                <c:rich>
                  <a:bodyPr/>
                  <a:lstStyle/>
                  <a:p>
                    <a:fld id="{85173E53-2D2E-4837-87EB-157A762B3F29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/>
                      <a:t>; 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2E-4C83-885D-DEE529BEF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'17'!$A$12:$A$17</c:f>
              <c:strCache>
                <c:ptCount val="6"/>
                <c:pt idx="0">
                  <c:v>НДФЛ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 </c:v>
                </c:pt>
                <c:pt idx="4">
                  <c:v>Доходы от использования имущества</c:v>
                </c:pt>
                <c:pt idx="5">
                  <c:v>Прочие неналоговые   доходы</c:v>
                </c:pt>
              </c:strCache>
            </c:strRef>
          </c:cat>
          <c:val>
            <c:numRef>
              <c:f>'17'!$B$12:$B$17</c:f>
              <c:numCache>
                <c:formatCode>0.0%</c:formatCode>
                <c:ptCount val="6"/>
                <c:pt idx="0">
                  <c:v>0.76094562890176964</c:v>
                </c:pt>
                <c:pt idx="1">
                  <c:v>6.3132067014712745E-2</c:v>
                </c:pt>
                <c:pt idx="2">
                  <c:v>8.0178907682345785E-2</c:v>
                </c:pt>
                <c:pt idx="3">
                  <c:v>9.4494251286152287E-3</c:v>
                </c:pt>
                <c:pt idx="4">
                  <c:v>6.1905663700860113E-2</c:v>
                </c:pt>
                <c:pt idx="5">
                  <c:v>2.4388307571696643E-2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2E-4C83-885D-DEE529BEF50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0.84369</cdr:x>
      <cdr:y>0.76563</cdr:y>
    </cdr:from>
    <cdr:to>
      <cdr:x>1</cdr:x>
      <cdr:y>0.84041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82395" y="3587140"/>
          <a:ext cx="1830906" cy="350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195,4- дефицит</a:t>
          </a:r>
        </a:p>
      </cdr:txBody>
    </cdr:sp>
  </cdr:relSizeAnchor>
  <cdr:relSizeAnchor xmlns:cdr="http://schemas.openxmlformats.org/drawingml/2006/chartDrawing">
    <cdr:from>
      <cdr:x>0.7858</cdr:x>
      <cdr:y>0.60788</cdr:y>
    </cdr:from>
    <cdr:to>
      <cdr:x>0.95646</cdr:x>
      <cdr:y>0.6696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04355" y="2848056"/>
          <a:ext cx="1998992" cy="289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00B050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 -56,0 дефицит</a:t>
          </a:r>
        </a:p>
      </cdr:txBody>
    </cdr:sp>
  </cdr:relSizeAnchor>
  <cdr:relSizeAnchor xmlns:cdr="http://schemas.openxmlformats.org/drawingml/2006/chartDrawing">
    <cdr:from>
      <cdr:x>0.62983</cdr:x>
      <cdr:y>0.30025</cdr:y>
    </cdr:from>
    <cdr:to>
      <cdr:x>0.69983</cdr:x>
      <cdr:y>0.30025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35E9B3E1-9264-1DFA-20A8-CA56FD763578}"/>
            </a:ext>
          </a:extLst>
        </cdr:cNvPr>
        <cdr:cNvCxnSpPr/>
      </cdr:nvCxnSpPr>
      <cdr:spPr>
        <a:xfrm xmlns:a="http://schemas.openxmlformats.org/drawingml/2006/main" flipH="1">
          <a:off x="7377382" y="1406734"/>
          <a:ext cx="81993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0.88171</cdr:x>
      <cdr:y>0.84721</cdr:y>
    </cdr:from>
    <cdr:to>
      <cdr:x>0.96046</cdr:x>
      <cdr:y>0.84721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AB0607E4-2C00-AECF-BE7B-F1140CB0FA3C}"/>
            </a:ext>
          </a:extLst>
        </cdr:cNvPr>
        <cdr:cNvCxnSpPr/>
      </cdr:nvCxnSpPr>
      <cdr:spPr>
        <a:xfrm xmlns:a="http://schemas.openxmlformats.org/drawingml/2006/main" flipH="1">
          <a:off x="10327722" y="3969369"/>
          <a:ext cx="92242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0.80499</cdr:x>
      <cdr:y>0.68423</cdr:y>
    </cdr:from>
    <cdr:to>
      <cdr:x>0.88374</cdr:x>
      <cdr:y>0.68423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8D8A5962-23C4-E047-15E9-8B54CA668297}"/>
            </a:ext>
          </a:extLst>
        </cdr:cNvPr>
        <cdr:cNvCxnSpPr/>
      </cdr:nvCxnSpPr>
      <cdr:spPr>
        <a:xfrm xmlns:a="http://schemas.openxmlformats.org/drawingml/2006/main" flipH="1">
          <a:off x="9429089" y="3205742"/>
          <a:ext cx="92242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0.70226</cdr:x>
      <cdr:y>0.26326</cdr:y>
    </cdr:from>
    <cdr:to>
      <cdr:x>0.8558</cdr:x>
      <cdr:y>0.34042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225767" y="1233412"/>
          <a:ext cx="1798460" cy="361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Сбалансированный бюджет</a:t>
          </a:r>
        </a:p>
      </cdr:txBody>
    </cdr:sp>
  </cdr:relSizeAnchor>
  <cdr:relSizeAnchor xmlns:cdr="http://schemas.openxmlformats.org/drawingml/2006/chartDrawing">
    <cdr:from>
      <cdr:x>0.72102</cdr:x>
      <cdr:y>0.46141</cdr:y>
    </cdr:from>
    <cdr:to>
      <cdr:x>0.87456</cdr:x>
      <cdr:y>0.53859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445575" y="2161799"/>
          <a:ext cx="1798460" cy="361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9,6</a:t>
          </a:r>
          <a:r>
            <a:rPr lang="en-US" sz="1400" b="1" dirty="0">
              <a:solidFill>
                <a:srgbClr val="00A804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 профицит</a:t>
          </a:r>
        </a:p>
      </cdr:txBody>
    </cdr:sp>
  </cdr:relSizeAnchor>
  <cdr:relSizeAnchor xmlns:cdr="http://schemas.openxmlformats.org/drawingml/2006/chartDrawing">
    <cdr:from>
      <cdr:x>0.62983</cdr:x>
      <cdr:y>0.12805</cdr:y>
    </cdr:from>
    <cdr:to>
      <cdr:x>0.69983</cdr:x>
      <cdr:y>0.12805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62C13463-08D1-A6F7-500B-F3F906A177E2}"/>
            </a:ext>
          </a:extLst>
        </cdr:cNvPr>
        <cdr:cNvCxnSpPr/>
      </cdr:nvCxnSpPr>
      <cdr:spPr>
        <a:xfrm xmlns:a="http://schemas.openxmlformats.org/drawingml/2006/main" flipH="1">
          <a:off x="7377382" y="599954"/>
          <a:ext cx="81993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0.69822</cdr:x>
      <cdr:y>0.0944</cdr:y>
    </cdr:from>
    <cdr:to>
      <cdr:x>0.85176</cdr:x>
      <cdr:y>0.17157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8178476" y="442283"/>
          <a:ext cx="1798460" cy="361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Сбалансированный бюджет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0.14435</cdr:x>
      <cdr:y>0.72563</cdr:y>
    </cdr:from>
    <cdr:to>
      <cdr:x>0.28108</cdr:x>
      <cdr:y>0.96541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6354" y="984907"/>
          <a:ext cx="1152148" cy="3254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2023* год</a:t>
          </a:r>
        </a:p>
      </cdr:txBody>
    </cdr:sp>
  </cdr:relSizeAnchor>
  <cdr:relSizeAnchor xmlns:cdr="http://schemas.openxmlformats.org/drawingml/2006/chartDrawing">
    <cdr:from>
      <cdr:x>0.47129</cdr:x>
      <cdr:y>0.74277</cdr:y>
    </cdr:from>
    <cdr:to>
      <cdr:x>0.62477</cdr:x>
      <cdr:y>0.98982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71296" y="1008168"/>
          <a:ext cx="1293263" cy="335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/>
            <a:t>2024* год</a:t>
          </a:r>
        </a:p>
      </cdr:txBody>
    </cdr:sp>
  </cdr:relSizeAnchor>
  <cdr:relSizeAnchor xmlns:cdr="http://schemas.openxmlformats.org/drawingml/2006/chartDrawing">
    <cdr:from>
      <cdr:x>0.8137</cdr:x>
      <cdr:y>0.74979</cdr:y>
    </cdr:from>
    <cdr:to>
      <cdr:x>0.94749</cdr:x>
      <cdr:y>0.98982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6625" y="1017696"/>
          <a:ext cx="1127387" cy="32579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/>
            <a:t>2025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0.28253</cdr:x>
      <cdr:y>0.24516</cdr:y>
    </cdr:from>
    <cdr:to>
      <cdr:x>0.38794</cdr:x>
      <cdr:y>0.29921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6776" y="1432669"/>
          <a:ext cx="1188959" cy="31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374,3</a:t>
          </a:r>
        </a:p>
      </cdr:txBody>
    </cdr:sp>
  </cdr:relSizeAnchor>
  <cdr:relSizeAnchor xmlns:cdr="http://schemas.openxmlformats.org/drawingml/2006/chartDrawing">
    <cdr:from>
      <cdr:x>0.66724</cdr:x>
      <cdr:y>0.19149</cdr:y>
    </cdr:from>
    <cdr:to>
      <cdr:x>0.75208</cdr:x>
      <cdr:y>0.25052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26032" y="1119052"/>
          <a:ext cx="956943" cy="344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410,9</a:t>
          </a:r>
        </a:p>
      </cdr:txBody>
    </cdr:sp>
  </cdr:relSizeAnchor>
  <cdr:relSizeAnchor xmlns:cdr="http://schemas.openxmlformats.org/drawingml/2006/chartDrawing">
    <cdr:from>
      <cdr:x>0.84531</cdr:x>
      <cdr:y>0.10353</cdr:y>
    </cdr:from>
    <cdr:to>
      <cdr:x>0.93194</cdr:x>
      <cdr:y>0.16241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37566" y="629147"/>
          <a:ext cx="792970" cy="3577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389,0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0.11463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6198A4C4-BC04-B5D2-BE7A-A7D2D05118C4}"/>
            </a:ext>
          </a:extLst>
        </cdr:cNvPr>
        <cdr:cNvSpPr/>
      </cdr:nvSpPr>
      <cdr:spPr>
        <a:xfrm xmlns:a="http://schemas.openxmlformats.org/drawingml/2006/main">
          <a:off x="0" y="0"/>
          <a:ext cx="6204732" cy="6551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Социальная сфера = </a:t>
          </a:r>
          <a:r>
            <a: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Образование + Социальная политика + Культура + Физическая культура и спорт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2335213" cy="685960"/>
        </a:xfrm>
        <a:prstGeom xmlns:a="http://schemas.openxmlformats.org/drawingml/2006/main" prst="rect">
          <a:avLst/>
        </a:prstGeom>
        <a:solidFill xmlns:a="http://schemas.openxmlformats.org/drawingml/2006/main">
          <a:srgbClr val="E9EFF0"/>
        </a:solidFill>
        <a:ln xmlns:a="http://schemas.openxmlformats.org/drawingml/2006/main">
          <a:solidFill>
            <a:srgbClr val="16100F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Расходы на 2025 год</a:t>
          </a:r>
          <a:r>
            <a:rPr lang="ru-RU" sz="1600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 всего </a:t>
          </a:r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1 347 338 тыс.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0.69681</cdr:x>
      <cdr:y>0.10035</cdr:y>
    </cdr:from>
    <cdr:to>
      <cdr:x>0.79615</cdr:x>
      <cdr:y>0.18177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9350" y="562307"/>
          <a:ext cx="1154673" cy="456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+2 </a:t>
          </a:r>
          <a:r>
            <a:rPr lang="ru-RU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516</a:t>
          </a:r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 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Bahnschrift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0.48716</cdr:x>
      <cdr:y>0.10115</cdr:y>
    </cdr:from>
    <cdr:to>
      <cdr:x>0.5869</cdr:x>
      <cdr:y>0.16984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66813"/>
          <a:ext cx="1159322" cy="3849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+ 1 061</a:t>
          </a:r>
        </a:p>
      </cdr:txBody>
    </cdr:sp>
  </cdr:relSizeAnchor>
  <cdr:relSizeAnchor xmlns:cdr="http://schemas.openxmlformats.org/drawingml/2006/chartDrawing">
    <cdr:from>
      <cdr:x>0.50927</cdr:x>
      <cdr:y>0.2072</cdr:y>
    </cdr:from>
    <cdr:to>
      <cdr:x>0.57709</cdr:x>
      <cdr:y>0.23526</cdr:y>
    </cdr:to>
    <cdr:sp macro="" textlink="">
      <cdr:nvSpPr>
        <cdr:cNvPr id="4" name="Стрелка: вправо 3"/>
        <cdr:cNvSpPr/>
      </cdr:nvSpPr>
      <cdr:spPr>
        <a:xfrm xmlns:a="http://schemas.openxmlformats.org/drawingml/2006/main" rot="20690613">
          <a:off x="5919448" y="1161090"/>
          <a:ext cx="788302" cy="15724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0.71656</cdr:x>
      <cdr:y>0.2119</cdr:y>
    </cdr:from>
    <cdr:to>
      <cdr:x>0.78439</cdr:x>
      <cdr:y>0.23997</cdr:y>
    </cdr:to>
    <cdr:sp macro="" textlink="">
      <cdr:nvSpPr>
        <cdr:cNvPr id="5" name="Стрелка: вправо 4"/>
        <cdr:cNvSpPr/>
      </cdr:nvSpPr>
      <cdr:spPr>
        <a:xfrm xmlns:a="http://schemas.openxmlformats.org/drawingml/2006/main" rot="20449939">
          <a:off x="8328908" y="1187455"/>
          <a:ext cx="788418" cy="15729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8876CF-A873-4D11-A39A-C940145C102D}" type="datetime1">
              <a:rPr lang="ru-RU" noProof="0" smtClean="0"/>
              <a:t>02.12.2024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42C141-17B4-49F3-B68C-FF24CBC1F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3131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7E316-9272-486A-98A2-A8C9EE4D1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691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06311-1D42-4EE1-877D-7923EF3CC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373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4A605-BE38-4A4F-A1BA-CF29BCE0A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57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E6AE2F-44AC-4770-94D3-A99821251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471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501487-1F33-410F-BCB0-9A87637B5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651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7DC81-F57A-4EEB-99DE-F0FADEC1E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5466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0DE9C6-2733-492C-BC98-BAE3CCA5B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742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1056C0-BF8D-4AD6-B957-3E4E83D12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336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39E3C-5B2C-4C12-8C49-CBF7FDA49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0801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0FD02-AB81-4AC7-8B89-BC4979B0E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1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8B29EDF-E1E3-4169-BCBF-A0506B232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6B5086-C1C1-43A5-86AC-734357BAF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0285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25A3BC-2BEC-4C75-89F0-AAC1E0FE4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34714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2286F9-8A41-4F19-858D-85260A7FD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0141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23843D-B930-49A5-BD41-56CBA05C5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271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846B75-840C-4B97-B2FA-BD1A72D1F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8761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DC23EB-4A6F-4930-8EAE-F45A03EA0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0188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3D3BB-50F4-4B3D-9997-8C485017F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7923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50101-137A-41D8-979C-44029D072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76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31970C-C9C9-47EB-91C5-6A8A718BD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77855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49778-EFC9-4621-A84F-585F03F26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927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101CD6B-7D0E-4CB2-ADBC-7EBF83508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F13EC4-BE24-4167-B7E8-002CFEB27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40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6023F5C-B674-463E-9081-6BEF119CA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45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C950AD-9AF4-45B9-B6BE-1A8A6C410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9339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03C41-0078-45F4-8427-98CF23395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58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C3E956-D649-4C30-B39C-7782369EF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513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F2ED5-CFBB-4626-A2BA-7E74B2534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148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E17BE-5AE9-4DD9-9561-71E798B2C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12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0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86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06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14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6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2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од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8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386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47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2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8760" y="6610349"/>
            <a:ext cx="523240" cy="247651"/>
          </a:xfrm>
        </p:spPr>
        <p:txBody>
          <a:bodyPr rtlCol="0"/>
          <a:lstStyle>
            <a:lvl1pPr algn="ctr">
              <a:defRPr sz="1400" b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FF"/>
                </a:highlight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2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рер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67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05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34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24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31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2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5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9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од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1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506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25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668760" y="6556652"/>
            <a:ext cx="523240" cy="220468"/>
          </a:xfrm>
        </p:spPr>
        <p:txBody>
          <a:bodyPr rtlCol="0"/>
          <a:lstStyle>
            <a:lvl1pPr algn="ctr">
              <a:defRPr sz="1400" b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FF"/>
                </a:highlight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52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од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2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19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2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47171" y="6569047"/>
            <a:ext cx="523240" cy="247651"/>
          </a:xfrm>
        </p:spPr>
        <p:txBody>
          <a:bodyPr rtlCol="0"/>
          <a:lstStyle>
            <a:lvl1pPr algn="ctr">
              <a:defRPr sz="1400" b="1">
                <a:highlight>
                  <a:srgbClr val="FFFFFF"/>
                </a:highlight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710EA41-D288-A7C0-CD01-0035022BB7DA}"/>
              </a:ext>
            </a:extLst>
          </p:cNvPr>
          <p:cNvGrpSpPr/>
          <p:nvPr userDrawn="1"/>
        </p:nvGrpSpPr>
        <p:grpSpPr>
          <a:xfrm>
            <a:off x="21589" y="3429000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27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рер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41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1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8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94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95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4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5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од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8" y="2173680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02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88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83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13029" y="6492875"/>
            <a:ext cx="478971" cy="365125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</a:defRPr>
            </a:lvl1pPr>
          </a:lstStyle>
          <a:p>
            <a:fld id="{3CBAC7A3-BEAF-4DB9-96B9-308754CF39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8662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753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719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97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040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344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668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6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1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04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79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647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0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91464159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08970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57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4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58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4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9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7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9410844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193641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0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84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34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5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8760" y="6610349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1622326" cy="3265278"/>
            <a:chOff x="1" y="3592724"/>
            <a:chExt cx="1622326" cy="3265278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31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73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08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4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97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9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597601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0D9BD684-19CC-4ECD-B2E0-0AC201F0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3698" y="6574614"/>
            <a:ext cx="488302" cy="283386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</a:defRPr>
            </a:lvl1pPr>
          </a:lstStyle>
          <a:p>
            <a:fld id="{3CBAC7A3-BEAF-4DB9-96B9-308754CF39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4458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рер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59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74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0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11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05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25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65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5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03698" y="6574614"/>
            <a:ext cx="488302" cy="283386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</a:defRPr>
            </a:lvl1pPr>
          </a:lstStyle>
          <a:p>
            <a:fld id="{3CBAC7A3-BEAF-4DB9-96B9-308754CF39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984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15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62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1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9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29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1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143363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208771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89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8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28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59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53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1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75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9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02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1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75756374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6323AE-AE0E-4B8E-8F3D-E5DE4B92BE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84000" y="6610349"/>
            <a:ext cx="523240" cy="247651"/>
          </a:xfrm>
        </p:spPr>
        <p:txBody>
          <a:bodyPr rtlCol="0"/>
          <a:lstStyle>
            <a:lvl1pPr algn="ctr">
              <a:defRPr sz="1400" b="1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48931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7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375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рер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58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5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6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197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55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5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36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од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28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9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2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67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67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67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67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419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8760" y="6610349"/>
            <a:ext cx="523240" cy="247651"/>
          </a:xfrm>
        </p:spPr>
        <p:txBody>
          <a:bodyPr rtlCol="0"/>
          <a:lstStyle>
            <a:lvl1pPr algn="ctr">
              <a:defRPr sz="1400" b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FF"/>
                </a:highlight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72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рер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87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3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4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883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73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507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708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30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30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708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38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605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39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од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0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165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7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60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8760" y="6610349"/>
            <a:ext cx="523240" cy="247651"/>
          </a:xfrm>
        </p:spPr>
        <p:txBody>
          <a:bodyPr rtlCol="0"/>
          <a:lstStyle>
            <a:lvl1pPr algn="ctr">
              <a:defRPr sz="1400" b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FF"/>
                </a:highlight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146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рер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759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21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6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44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42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42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933" y="648587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400" b="1" i="0">
                <a:solidFill>
                  <a:schemeClr val="bg1"/>
                </a:solidFill>
                <a:highlight>
                  <a:srgbClr val="FFFFFF"/>
                </a:highlight>
                <a:latin typeface="+mn-lt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99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08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90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3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416" y="578754"/>
            <a:ext cx="4777045" cy="14977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БЮДЖЕТ </a:t>
            </a:r>
            <a:b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ГРАЖДАН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816" y="3662494"/>
            <a:ext cx="6284247" cy="270313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ПО РЕШЕНИЮ СОВЕТА МУНИЦИПАЛЬНОГО 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«О БЮДЖЕТЕ  МУНИЦИПАЛЬНОГО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НА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LaM Display" panose="020F0502020204030204" pitchFamily="2" charset="0"/>
                <a:cs typeface="Calibri" panose="020F0502020204030204" pitchFamily="34" charset="0"/>
              </a:rPr>
              <a:t>2025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ГОД И ПЛАНОВЫЙ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ПЕРИОД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2026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2027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ГОДОВ»</a:t>
            </a:r>
          </a:p>
        </p:txBody>
      </p:sp>
      <p:pic>
        <p:nvPicPr>
          <p:cNvPr id="12" name="Рисунок 11" descr="Изображение выглядит как зима, снег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3F51711-8295-452B-39EE-05A102104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46" y="-143753"/>
            <a:ext cx="5915112" cy="73030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A742F9D-E787-9BC8-E741-BB45BA643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8416" y="2704244"/>
            <a:ext cx="4777045" cy="7247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CC0D57EF-3D28-DA91-135B-8A266061F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177" y="116653"/>
            <a:ext cx="1025163" cy="1210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5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10417" y="1322455"/>
            <a:ext cx="10545543" cy="67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180000" rIns="72000" bIns="180000">
            <a:spAutoFit/>
          </a:bodyPr>
          <a:lstStyle/>
          <a:p>
            <a:pPr algn="ctr"/>
            <a:r>
              <a:rPr lang="ru-RU" sz="2000" dirty="0">
                <a:latin typeface="Bahnschrift SemiLight SemiConde" panose="020B0502040204020203" pitchFamily="34" charset="0"/>
              </a:rPr>
              <a:t>ИСПОЛНЕНИЕ СОЦИАЛЬНЫХ ОБЯЗАТЕЛЬСТВ, ЗАТРАГИВАЮЩИХ ИНТЕРЕСЫ НАСЕЛЕНИЯ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6300" y="1196244"/>
            <a:ext cx="444364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6681" y="3055306"/>
            <a:ext cx="408059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6300" y="5095933"/>
            <a:ext cx="444364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0416" y="3055306"/>
            <a:ext cx="10545543" cy="979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180000" bIns="180000">
            <a:spAutoFit/>
          </a:bodyPr>
          <a:lstStyle/>
          <a:p>
            <a:pPr algn="ctr"/>
            <a:r>
              <a:rPr lang="ru-RU" sz="2000" dirty="0">
                <a:latin typeface="Bahnschrift SemiLight SemiConde" panose="020B0502040204020203" pitchFamily="34" charset="0"/>
              </a:rPr>
              <a:t>РЕАЛИЗАЦИЯ  ПРОЕКТОВ В РАМКАХ ПОСТАВЛЕННЫХ ПРЕЗИДЕНТОМ РОССИИ НАЦИОНАЛЬНЫХ ЦЕЛЕЙ РАЗВИТИЯ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0416" y="5095934"/>
            <a:ext cx="10545543" cy="923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144000" bIns="144000">
            <a:spAutoFit/>
          </a:bodyPr>
          <a:lstStyle/>
          <a:p>
            <a:pPr algn="ctr"/>
            <a:r>
              <a:rPr lang="ru-RU" sz="2000" dirty="0">
                <a:latin typeface="Bahnschrift SemiLight SemiConde" panose="020B0502040204020203" pitchFamily="34" charset="0"/>
              </a:rPr>
              <a:t>КОНСОЛИДАЦИЯ БЮДЖЕТНЫХ СРЕДСТВ РАСХОДОВ ДЛЯ РЕАЛИЗАЦИИ ПРИОРИТЕТНЫХ НАПРАВЛЕНИЙ РАСХОДОВ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62D836F5-E41E-4DFB-3D2A-48BFBC63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53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707" y="0"/>
            <a:ext cx="5940585" cy="536331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ПРИОРИТЕТЫ ПРИ ФОРМИРОВАНИИ РАСХОДОВ</a:t>
            </a:r>
          </a:p>
        </p:txBody>
      </p:sp>
      <p:sp>
        <p:nvSpPr>
          <p:cNvPr id="15" name="Номер слайда 4">
            <a:extLst>
              <a:ext uri="{FF2B5EF4-FFF2-40B4-BE49-F238E27FC236}">
                <a16:creationId xmlns:a16="http://schemas.microsoft.com/office/drawing/2014/main" id="{3B31A560-9E96-40FC-8C7B-887FDFA3975D}"/>
              </a:ext>
            </a:extLst>
          </p:cNvPr>
          <p:cNvSpPr txBox="1">
            <a:spLocks/>
          </p:cNvSpPr>
          <p:nvPr/>
        </p:nvSpPr>
        <p:spPr>
          <a:xfrm>
            <a:off x="11703698" y="6574614"/>
            <a:ext cx="488302" cy="283386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BAC7A3-BEAF-4DB9-96B9-308754CF397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3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6D247411-7C3F-4032-BB83-9AB91319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53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995995"/>
              </p:ext>
            </p:extLst>
          </p:nvPr>
        </p:nvGraphicFramePr>
        <p:xfrm>
          <a:off x="527378" y="748826"/>
          <a:ext cx="11425272" cy="465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7695129" y="3060448"/>
            <a:ext cx="864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3387" y="6404400"/>
            <a:ext cx="111372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*– в соответствии с Решением Совета МО МР «Корткеросский» «О бюджете муниципального образования муниципального района «Корткеросский» на 2024 год и плановый период 2025 и 2026 годов» от 21 декабря 2023 года №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20/11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редакции  Решения Совета от 08 ноября 2024 №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101" y="5527642"/>
            <a:ext cx="11202525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Профицит  бюджета  в полном объеме будет направлен на погашение бюджетных кредитов:</a:t>
            </a:r>
            <a:endParaRPr lang="en-US" sz="1401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algn="ctr"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в 20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2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5 г. 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– 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9,6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млн. рублей;           в 20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2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6 г. – 0,0 млн. рублей;           в 2027 г. – 0,0 млн. рублей.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038" y="-12962"/>
            <a:ext cx="10511878" cy="549293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ОСНОВНЫЕ  ПАРАМЕТРЫ  БЮДЖЕТА  МУНИЦИПАЛЬНОГО РАЙОНА «КОРТКЕРОССКИЙ» , МЛН. РУБЛЕЙ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49F68DA-B5FA-4ECA-8A6C-6CAFE53B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38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3A74ADB3-C239-4D2B-8497-80745BF2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5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6823" y="42352"/>
            <a:ext cx="9358354" cy="536329"/>
          </a:xfrm>
          <a:solidFill>
            <a:schemeClr val="tx1">
              <a:alpha val="85000"/>
            </a:schemeClr>
          </a:solidFill>
          <a:effectLst>
            <a:softEdge rad="31750"/>
          </a:effectLst>
        </p:spPr>
        <p:txBody>
          <a:bodyPr rtlCol="0" anchor="ctr">
            <a:noAutofit/>
          </a:bodyPr>
          <a:lstStyle/>
          <a:p>
            <a:pPr algn="ctr" rtl="0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СТРУКТУРА ДОХОДОВ БЮДЖЕТА  МУНИЦИПАЛЬНОГО РАЙОНА «КОРТКЕРОССКИЙ» </a:t>
            </a:r>
            <a:b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</a:br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НА  2025-2027 ГОДЫ, ТЫС. РУБЛЕЙ</a:t>
            </a:r>
          </a:p>
        </p:txBody>
      </p:sp>
      <p:graphicFrame>
        <p:nvGraphicFramePr>
          <p:cNvPr id="12" name="Диаграмма 4">
            <a:extLst>
              <a:ext uri="{FF2B5EF4-FFF2-40B4-BE49-F238E27FC236}">
                <a16:creationId xmlns:a16="http://schemas.microsoft.com/office/drawing/2014/main" id="{598C88C7-A39E-1A8A-3F77-130F76C33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544994"/>
              </p:ext>
            </p:extLst>
          </p:nvPr>
        </p:nvGraphicFramePr>
        <p:xfrm>
          <a:off x="0" y="943377"/>
          <a:ext cx="5551047" cy="611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1">
            <a:extLst>
              <a:ext uri="{FF2B5EF4-FFF2-40B4-BE49-F238E27FC236}">
                <a16:creationId xmlns:a16="http://schemas.microsoft.com/office/drawing/2014/main" id="{01F51A5E-706A-A6D8-0D4D-27FC27646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242419"/>
              </p:ext>
            </p:extLst>
          </p:nvPr>
        </p:nvGraphicFramePr>
        <p:xfrm>
          <a:off x="3979751" y="320388"/>
          <a:ext cx="8621700" cy="649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1481" y="5442508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2025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5177" y="4882205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2026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425" y="4434525"/>
            <a:ext cx="79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2027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92A43948-49F0-4346-A142-9065C7BA42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763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C0C71F3A-E77A-439C-986E-B92B36E2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5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6606" y="11873"/>
            <a:ext cx="7058787" cy="576556"/>
          </a:xfrm>
          <a:solidFill>
            <a:schemeClr val="tx1">
              <a:lumMod val="95000"/>
            </a:schemeClr>
          </a:solidFill>
          <a:effectLst>
            <a:softEdge rad="31750"/>
          </a:effectLst>
        </p:spPr>
        <p:txBody>
          <a:bodyPr rtlCol="0" anchor="ctr">
            <a:no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УРОВЕНЬ ДОТАЦИОННОСТИ РАЙОННОГО БЮДЖЕТА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19617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87806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54406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graphicFrame>
        <p:nvGraphicFramePr>
          <p:cNvPr id="21" name="Диаграмма 10">
            <a:extLst>
              <a:ext uri="{FF2B5EF4-FFF2-40B4-BE49-F238E27FC236}">
                <a16:creationId xmlns:a16="http://schemas.microsoft.com/office/drawing/2014/main" id="{D3882716-1DD7-0D48-3E8E-4D342D89F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966702"/>
              </p:ext>
            </p:extLst>
          </p:nvPr>
        </p:nvGraphicFramePr>
        <p:xfrm>
          <a:off x="1612541" y="983690"/>
          <a:ext cx="8426451" cy="135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3">
            <a:extLst>
              <a:ext uri="{FF2B5EF4-FFF2-40B4-BE49-F238E27FC236}">
                <a16:creationId xmlns:a16="http://schemas.microsoft.com/office/drawing/2014/main" id="{0A3EEF4E-DC10-DB41-97EB-881A107DE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74853"/>
              </p:ext>
            </p:extLst>
          </p:nvPr>
        </p:nvGraphicFramePr>
        <p:xfrm>
          <a:off x="962563" y="2492788"/>
          <a:ext cx="3593707" cy="334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5">
            <a:extLst>
              <a:ext uri="{FF2B5EF4-FFF2-40B4-BE49-F238E27FC236}">
                <a16:creationId xmlns:a16="http://schemas.microsoft.com/office/drawing/2014/main" id="{56490457-A6A0-4B5E-7384-F4E2ED5E8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913833"/>
              </p:ext>
            </p:extLst>
          </p:nvPr>
        </p:nvGraphicFramePr>
        <p:xfrm>
          <a:off x="7635761" y="2435248"/>
          <a:ext cx="3785841" cy="339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4">
            <a:extLst>
              <a:ext uri="{FF2B5EF4-FFF2-40B4-BE49-F238E27FC236}">
                <a16:creationId xmlns:a16="http://schemas.microsoft.com/office/drawing/2014/main" id="{A8542807-D815-2EC1-96B2-08C0A4244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085310"/>
              </p:ext>
            </p:extLst>
          </p:nvPr>
        </p:nvGraphicFramePr>
        <p:xfrm>
          <a:off x="4360724" y="2431166"/>
          <a:ext cx="3826147" cy="343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id="{5DDB8220-37A5-EDBE-5145-27B5C0FBB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161" y="6550223"/>
            <a:ext cx="4422710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Первоначальный объем, утвержденный решением о бюджете</a:t>
            </a:r>
            <a:endParaRPr lang="ru-RU" altLang="ru-RU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4823EB1-F0A9-0BDE-0204-584378FD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234" y="6380946"/>
            <a:ext cx="1317025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C077FF-4E6F-4B1C-BCD3-254D6EEA5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580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684327"/>
              </p:ext>
            </p:extLst>
          </p:nvPr>
        </p:nvGraphicFramePr>
        <p:xfrm>
          <a:off x="289249" y="762419"/>
          <a:ext cx="11279374" cy="584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07" y="5410"/>
            <a:ext cx="12192000" cy="609600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1157662" y="18267"/>
            <a:ext cx="10887728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НАЛОГОВЫЕ И НЕНАЛОГОВЕ ДОХОДЫ, МЛН. РУБЛЕЙ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340472" y="2269569"/>
            <a:ext cx="963869" cy="3330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361,2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708111" y="2147259"/>
            <a:ext cx="775777" cy="3636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383,1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016216" y="1783570"/>
            <a:ext cx="775777" cy="3636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432,3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1253440-21F9-4793-B2B9-36A884A5F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4241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8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36" y="88851"/>
            <a:ext cx="10887728" cy="428962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СТРУКТУРА НАЛОГОВЫХ И НЕНАЛОГОВЫХ ДОХОДОВ В 2025 ГОДУ, ТЫС. РУБЛЕЙ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19617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87806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54406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625" y="648488"/>
            <a:ext cx="11542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Bahnschrift Light SemiCondensed" panose="020B0502040204020203" pitchFamily="34" charset="0"/>
                <a:cs typeface="Times New Roman" pitchFamily="18" charset="0"/>
              </a:rPr>
              <a:t>       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Times New Roman" pitchFamily="18" charset="0"/>
              </a:rPr>
              <a:t>В структуре налоговых и неналоговых доходов  бюджета муниципального района «Корткеросский» в  2025 году  наибольший удельный вес приходится на налог на доходы физических лиц – 80,4% (308,0 млн. рублей), налога на совокупный доход – 7,5% (28,7 млн. рублей), акцизы – 5,3 % (20,3  млн. рублей), доходы от использования имущества – 3,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Times New Roman" pitchFamily="18" charset="0"/>
              </a:rPr>
              <a:t>8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Times New Roman" pitchFamily="18" charset="0"/>
              </a:rPr>
              <a:t>%  (14,6 млн. рублей), государственная пошлина – 1,5% (5,7 </a:t>
            </a:r>
            <a:r>
              <a:rPr lang="ru-RU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Times New Roman" pitchFamily="18" charset="0"/>
              </a:rPr>
              <a:t>млн.рублей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bg1">
                  <a:lumMod val="75000"/>
                  <a:lumOff val="25000"/>
                </a:schemeClr>
              </a:solidFill>
              <a:latin typeface="Bahnschrift Light SemiCondensed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969676"/>
              </p:ext>
            </p:extLst>
          </p:nvPr>
        </p:nvGraphicFramePr>
        <p:xfrm>
          <a:off x="1596273" y="2117659"/>
          <a:ext cx="8577659" cy="458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A590A7-FA80-4349-9A1C-55CC1CE60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002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6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9190" y="-7862"/>
            <a:ext cx="10887728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БЕЗВОЗМЕЗДНЫЕ ПОСТУПЛЕНИЯ В 2024-2025 ГОДЫ, ТЫС. РУБЛЕЙ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graphicFrame>
        <p:nvGraphicFramePr>
          <p:cNvPr id="4" name="Диаграмма 15">
            <a:extLst>
              <a:ext uri="{FF2B5EF4-FFF2-40B4-BE49-F238E27FC236}">
                <a16:creationId xmlns:a16="http://schemas.microsoft.com/office/drawing/2014/main" id="{A365EA8F-D191-4924-EB8F-EE51B97C6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139020"/>
              </p:ext>
            </p:extLst>
          </p:nvPr>
        </p:nvGraphicFramePr>
        <p:xfrm>
          <a:off x="899190" y="717134"/>
          <a:ext cx="10887728" cy="572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-5400000">
            <a:off x="-832078" y="2175509"/>
            <a:ext cx="3332238" cy="1146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47761" y="2574630"/>
            <a:ext cx="959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- 30,9 </a:t>
            </a:r>
            <a:r>
              <a:rPr lang="ru-RU" altLang="ru-RU" sz="16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BE6ED-1E17-FF2D-26F4-98536C8EE089}"/>
              </a:ext>
            </a:extLst>
          </p:cNvPr>
          <p:cNvSpPr txBox="1"/>
          <p:nvPr/>
        </p:nvSpPr>
        <p:spPr>
          <a:xfrm>
            <a:off x="3102728" y="6510473"/>
            <a:ext cx="64806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*Первоначальный объем, утвержденный решением о бюджете на 2024-2026гг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8FD1AE0D-CFF5-485D-A7B2-926913F7CB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0845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"/>
            <a:ext cx="12192000" cy="36510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8241" y="81965"/>
            <a:ext cx="5555517" cy="216616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ИЗМЕНЕНИЯ В НАЛОГОВЫХ ДОХОДАХ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45569"/>
              </p:ext>
            </p:extLst>
          </p:nvPr>
        </p:nvGraphicFramePr>
        <p:xfrm>
          <a:off x="0" y="359464"/>
          <a:ext cx="12192000" cy="647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Изменение в 2025-2027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4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Налог на доходы физических лиц (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НДФЛ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Норматив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отчисления в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консолидированный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бюджет МО МР «Корткеросский» -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из них: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бюджет муниципального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района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98%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бюджеты сельских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поселений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23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Согласно Федеральному закону от 12.07.2024г. № 176-ФЗ, установлена прогрессивная шкала ставок НДФЛ по основным доходам физических лиц. Размер ставок зависит от величины и вида полученного налогоплательщиком дохода: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13% - для доходов до 2,4 млн. руб. в год;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 - от 2,4 млн. до 5 млн. руб. в год;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18% - от 5 млн. до 20 млн. руб. в год;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 - от 20 млн. до 50 млн. руб. в год;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22% - свыше 50 млн. руб. в год.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23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отношении некоторых доходов применяется ставка НДФЛ 13% в пределах 5 млн.  руб. и 15% от суммы, превышающей это значение. К ним относятся: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выплаты, связанные с участием в специальной военной операции (выполнением задач в период этой операции);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доходы лиц, работающих в районах Крайнего Севера, приравненных к ним местностях, других местностях (районах) с неблагоприятными (особыми) климатическими или экологическими условиями, в части, которая относится к районным коэффициентам и процентным надбавкам за работу в этих районах.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23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Повышенные ставки применяются не ко всему доходу, а лишь к сумме превышения.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23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Также учтено изменение налогового законодательства по НДФЛ с 01.01.2025 в соответствии с Федеральным законом от 12.07.2024 № 176-ФЗ (увеличение вдвое сумм стандартных налоговых вычетов на детей, на каждого ребенка-инвалида до 18 лет, введение вычета на сдачу нормативов ГТО и прохождение ежегодной диспансеризации).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 (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УСН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Норматив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отчисления в бюджет МО МР «Корткеросский» – 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100%, начиная с 2023 года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год пролонгировано понижение налоговых ставок в 1,5 раза: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4%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объекта налогообложения «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»;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объекта налогообложения «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доходы, уменьшенные на величину расходов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2026 - 2027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годы ставка: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объекта налогообложения «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»;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объекта налогообложения «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доходы, уменьшенные на величину расходов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Патентная система налогообложения (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Патент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прогнозе на 2025 учтены изменения в части увеличения размеров потенциально возможного к получению ИП годового дохода по некоторым видам предпринимательской деятельности,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отношении которых применяется патентная система налогообложения на территории Республики Коми в соответствии с Законом Республики Коми от 31.10.2023 №92-РЗ «О внесении изменений в некоторые законодательные акты Республики Коми по вопросам налогообложения»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2025 год запланирована с учетом повышения размеров государственной пошлины, которые вступили в силу с 09.09.2024 (согласно Федерального закона от 08.08.2024 №259-ФЗ).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A7AE-F245-4A36-B3B7-A4492D88DC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265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07"/>
            <a:ext cx="12183958" cy="44523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76" y="-3653"/>
            <a:ext cx="11523407" cy="4452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ОСНОВНЫЕ  ХАРАКТЕРИСТИКИ БЮДЖЕТА НА 2024-2026 ГОДЫ, ТЫС. РУБЛЕЙ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FA2B8CB-8C63-BEC8-5ABB-9D81FD459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62" y="638279"/>
            <a:ext cx="3101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</a:t>
            </a:r>
            <a:endParaRPr lang="ru-RU" altLang="ru-RU" sz="4800" i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997CEF2-ECED-30B9-15FA-392D63480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079729"/>
              </p:ext>
            </p:extLst>
          </p:nvPr>
        </p:nvGraphicFramePr>
        <p:xfrm>
          <a:off x="7279091" y="782085"/>
          <a:ext cx="3893115" cy="529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6">
            <a:extLst>
              <a:ext uri="{FF2B5EF4-FFF2-40B4-BE49-F238E27FC236}">
                <a16:creationId xmlns:a16="http://schemas.microsoft.com/office/drawing/2014/main" id="{8CD4A7EC-B7CF-CE16-3271-39F8DAC5D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883802"/>
              </p:ext>
            </p:extLst>
          </p:nvPr>
        </p:nvGraphicFramePr>
        <p:xfrm>
          <a:off x="330276" y="1557312"/>
          <a:ext cx="6931743" cy="473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E6BE6ED-1E17-FF2D-26F4-98536C8EE089}"/>
              </a:ext>
            </a:extLst>
          </p:cNvPr>
          <p:cNvSpPr txBox="1"/>
          <p:nvPr/>
        </p:nvSpPr>
        <p:spPr>
          <a:xfrm>
            <a:off x="555820" y="6562294"/>
            <a:ext cx="64806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*Первоначальный объем, утвержденный решением о бюджете на 2024-2026гг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7F1321F-CD16-4287-AFCB-8D1BB60851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552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5"/>
            <a:ext cx="12191999" cy="48812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385"/>
            <a:ext cx="12191999" cy="414754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ДИНАМИКА И СТРУКТУРА ПО РАЗДЕЛАМ РАСХОДОВ БЮДЖЕТА НА 2025 ГОД, ТЫС. РУБЛЕЙ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graphicFrame>
        <p:nvGraphicFramePr>
          <p:cNvPr id="5" name="Диаграмма 25">
            <a:extLst>
              <a:ext uri="{FF2B5EF4-FFF2-40B4-BE49-F238E27FC236}">
                <a16:creationId xmlns:a16="http://schemas.microsoft.com/office/drawing/2014/main" id="{4CF999F7-6887-DF70-7F48-7F1AF6A6A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245994"/>
              </p:ext>
            </p:extLst>
          </p:nvPr>
        </p:nvGraphicFramePr>
        <p:xfrm>
          <a:off x="228920" y="1122371"/>
          <a:ext cx="6943615" cy="602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23">
            <a:extLst>
              <a:ext uri="{FF2B5EF4-FFF2-40B4-BE49-F238E27FC236}">
                <a16:creationId xmlns:a16="http://schemas.microsoft.com/office/drawing/2014/main" id="{9B95D79F-C689-ED74-6784-8D05BFEEC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738803"/>
              </p:ext>
            </p:extLst>
          </p:nvPr>
        </p:nvGraphicFramePr>
        <p:xfrm>
          <a:off x="5828403" y="680565"/>
          <a:ext cx="6203576" cy="578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8D78AFDE-A79A-410C-86CD-E2EE459A48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57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F09415B4-F5FA-CEB7-A195-649166A2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592" y="1"/>
            <a:ext cx="12192015" cy="47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189721" y="746759"/>
            <a:ext cx="11812555" cy="579431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en-US" sz="115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Управление финансов представляет брошюру </a:t>
            </a:r>
            <a:r>
              <a:rPr lang="ru-RU" sz="64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Решению Совета муниципального района «Корткеросский» «О бюджете муниципального образования муниципального района «Корткеросский»  на 2025 год и плановый период 2026 и 2027 годов». Главные показатели бюджета на 2025 год и плановый период, а также основная информация, отражающая финансовое положение и ожидаемое исполнение муниципальных программ  в предстоящем году, изложены в доступной форме. Понимание основ финансового планирования позволит эффективно управлять не только собственными, но и общественными финансами, реализуя тем самым принципы местного самоуправления.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6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64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один из основных проектов, реализуемых в рамках открытости бюджетных данных.  Он представляет собой упрощённую версию главного финансового документа района, представленную в доступном для обычных граждан формате,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целях реализации принципа прозрачности (открытости) бюджетной системы Российской Федерации.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6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Бюджет муниципального образования муниципального района «Корткеросский» на 2025 год и плановый период 2026-2027 годов сформирован в установленном законодательством порядке. Ожидается, что в 2025 году расходы составят 1 347,3 млн. рублей, при этом в  бюджет района поступит 1 356,9 млн. рублей, что повлечет за собой профицит  в размере 9,6 млн. рублей, который направляется на погашение муниципального долга.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6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Главным инструментом повышения эффективности и вовлечения общества в бюджетный процесс остается инициативное бюджетирование, когда граждане населенных пунктов Корткеросского района  принимают непосредственное участие в отборе приоритетных, социально значимых и экономически выгодных проектов, касающихся вопросов местного значения.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6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Жители муниципальных образований сельских поселений имеют возможность участия в проекте не только в части распределения бюджетных средств, но и своими силами и средствами, а кроме того могут контролировать процесс реализации проектов, отобранных при их непосредственном участии.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186" y="-15334"/>
            <a:ext cx="7421627" cy="457200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УВАЖАЕМЫЕ ЖИТЕЛИ КОРТКЕРОССКОГО РАЙОНА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790"/>
            <a:ext cx="12192000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ЗАПЛАНИРОВАНО ДОСТИЖЕНИЕ ЦЕЛЕВЫХ ПОКАЗАТЕЛЕЙ ЗАРАБОТНОЙ ПЛАТЫ «УКАЗНЫХ» КАТЕГОРИЙ РАБОТНИКОВ  МУНИЦИПАЛЬНОГО РАЙОНА «КОРТКЕРОССКИЙ» НА  2025 ГОД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E592E-EDBE-2753-FF3A-DFC3174FFCA3}"/>
              </a:ext>
            </a:extLst>
          </p:cNvPr>
          <p:cNvSpPr txBox="1"/>
          <p:nvPr/>
        </p:nvSpPr>
        <p:spPr>
          <a:xfrm>
            <a:off x="835513" y="1013880"/>
            <a:ext cx="105209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Работники муниципальных учреждений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культуры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50 724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рублей, 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2024 году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42 914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2024 году – </a:t>
            </a: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18,2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или на  7 810 рубля.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учреждений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62 743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рублей,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 в 2024 году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55 476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2023 году – 13,1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или на  7 267 рублей.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общеобразовательных учреждений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62 758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рублей,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2024 году </a:t>
            </a: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55 061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2024 году –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14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%,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7 697 рублей.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дошкольных образовательных</a:t>
            </a: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учреждений –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49 964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2024 году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44 099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2024 году –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13,3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5 865 рублей.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C2BBF-B7D0-425C-B040-743226BD2E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048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D8FB45-3F28-481D-8B97-58E48C36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995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56076"/>
              </p:ext>
            </p:extLst>
          </p:nvPr>
        </p:nvGraphicFramePr>
        <p:xfrm>
          <a:off x="312665" y="1011982"/>
          <a:ext cx="11566669" cy="505418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1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6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6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6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5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5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Численность населения (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тыс.чел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.)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18,2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18,0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17,8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17,7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5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Налоговые и неналоговые доходы (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тыс.руб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.)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374 335,4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383 138,2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410 935,5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432 326,5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5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Объем собственных доходов в расчете на 1 жителя (рублей в год)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20 568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21 285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23 086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24 425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Bahnschrift Light SemiCondensed" panose="020B0502040204020203" pitchFamily="34" charset="0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666C5F-F9DC-44C5-9F02-F630607A3125}"/>
              </a:ext>
            </a:extLst>
          </p:cNvPr>
          <p:cNvSpPr/>
          <p:nvPr/>
        </p:nvSpPr>
        <p:spPr>
          <a:xfrm>
            <a:off x="149291" y="47613"/>
            <a:ext cx="120427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spc="1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Бюджетная обеспеченность налоговыми и неналоговыми доходами на душу населения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0EBD57-8EC4-4FBF-B2E1-12C54A7D58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505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"/>
            <a:ext cx="12192000" cy="54486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36" y="-51320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РЕАЛИЗАЦИЯ ПРОЕКТОВ «НАРОДНЫЙ БЮДЖЕТ»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273" y="5086740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99002-F5EA-75C3-AFA3-44B4182251F0}"/>
              </a:ext>
            </a:extLst>
          </p:cNvPr>
          <p:cNvSpPr txBox="1"/>
          <p:nvPr/>
        </p:nvSpPr>
        <p:spPr>
          <a:xfrm>
            <a:off x="180392" y="762721"/>
            <a:ext cx="11831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В 2025 году 39 одобренных народных проектов, в т.ч. 19 проектов «Народного бюджета» за счет средств муниципального района и 20 проектов за счет средств сельских поселений</a:t>
            </a:r>
            <a:endParaRPr lang="en-US" sz="2400" dirty="0">
              <a:solidFill>
                <a:schemeClr val="bg1"/>
              </a:solidFill>
              <a:latin typeface="Bahnschrift SemiLight" panose="020B0502040204020203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119ED6-2CFF-5EF4-3877-A27633A367F7}"/>
              </a:ext>
            </a:extLst>
          </p:cNvPr>
          <p:cNvSpPr/>
          <p:nvPr/>
        </p:nvSpPr>
        <p:spPr>
          <a:xfrm>
            <a:off x="180391" y="2317622"/>
            <a:ext cx="11831215" cy="3293209"/>
          </a:xfrm>
          <a:prstGeom prst="rect">
            <a:avLst/>
          </a:prstGeom>
          <a:solidFill>
            <a:srgbClr val="F0F4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За счет средств муниципального района «Корткеросский» одобрено:</a:t>
            </a:r>
          </a:p>
          <a:p>
            <a:pPr algn="ctr" eaLnBrk="1" hangingPunct="1">
              <a:defRPr/>
            </a:pPr>
            <a:endParaRPr lang="en-US" sz="1200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в сфере культуры 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 4 проекта </a:t>
            </a:r>
            <a:r>
              <a:rPr lang="ru-RU" dirty="0">
                <a:solidFill>
                  <a:schemeClr val="bg1"/>
                </a:solidFill>
              </a:rPr>
              <a:t>на сумму </a:t>
            </a:r>
            <a:r>
              <a:rPr lang="ru-RU" b="1" dirty="0">
                <a:solidFill>
                  <a:schemeClr val="bg1"/>
                </a:solidFill>
              </a:rPr>
              <a:t>720,79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тыс. руб.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в сфере доступной среды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 1 проекта </a:t>
            </a:r>
            <a:r>
              <a:rPr lang="ru-RU" dirty="0">
                <a:solidFill>
                  <a:schemeClr val="bg1"/>
                </a:solidFill>
              </a:rPr>
              <a:t>на сумму </a:t>
            </a:r>
            <a:r>
              <a:rPr lang="ru-RU" b="1" dirty="0">
                <a:solidFill>
                  <a:schemeClr val="bg1"/>
                </a:solidFill>
              </a:rPr>
              <a:t>167,0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тыс. руб.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в области этнокультурного развития народов, проживающих на территории РК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проект </a:t>
            </a:r>
            <a:r>
              <a:rPr lang="ru-RU" dirty="0">
                <a:solidFill>
                  <a:schemeClr val="bg1"/>
                </a:solidFill>
              </a:rPr>
              <a:t>на сумму </a:t>
            </a:r>
            <a:r>
              <a:rPr lang="ru-RU" b="1" dirty="0">
                <a:solidFill>
                  <a:schemeClr val="bg1"/>
                </a:solidFill>
                <a:latin typeface="Bahnschrift Light" panose="020B0502040204020203" pitchFamily="34" charset="0"/>
                <a:cs typeface="Times New Roman" pitchFamily="18" charset="0"/>
              </a:rPr>
              <a:t>46,0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тыс. руб.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в сфере образования –  3 проектов на сумму </a:t>
            </a:r>
            <a:r>
              <a:rPr lang="ru-RU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266,67</a:t>
            </a:r>
            <a:r>
              <a:rPr lang="ru-RU" dirty="0">
                <a:solidFill>
                  <a:schemeClr val="bg1"/>
                </a:solidFill>
              </a:rPr>
              <a:t> тыс. руб.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 в сфере дорожной деятельности –  6 проекта на сумму </a:t>
            </a:r>
            <a:r>
              <a:rPr lang="ru-RU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1 421,0</a:t>
            </a:r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тыс. руб.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 в сфере малого и среднего предпринимательства –  2 проект на сумму </a:t>
            </a:r>
            <a:r>
              <a:rPr lang="ru-RU" b="1" dirty="0">
                <a:solidFill>
                  <a:schemeClr val="bg1"/>
                </a:solidFill>
              </a:rPr>
              <a:t>767,4</a:t>
            </a:r>
            <a:r>
              <a:rPr lang="ru-RU" dirty="0">
                <a:solidFill>
                  <a:schemeClr val="bg1"/>
                </a:solidFill>
              </a:rPr>
              <a:t> тыс. руб.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 в сфере агропромышленного комплекса –  1 проект на сумму </a:t>
            </a:r>
            <a:r>
              <a:rPr lang="ru-RU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211,0</a:t>
            </a:r>
            <a:r>
              <a:rPr lang="ru-RU" dirty="0">
                <a:solidFill>
                  <a:schemeClr val="bg1"/>
                </a:solidFill>
              </a:rPr>
              <a:t> тыс.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 в сфере торговли – 1 проект на сумму  </a:t>
            </a:r>
            <a:r>
              <a:rPr lang="ru-RU" b="1" dirty="0">
                <a:solidFill>
                  <a:schemeClr val="bg1"/>
                </a:solidFill>
              </a:rPr>
              <a:t>364,33</a:t>
            </a:r>
            <a:r>
              <a:rPr lang="ru-RU" dirty="0">
                <a:solidFill>
                  <a:schemeClr val="bg1"/>
                </a:solidFill>
              </a:rPr>
              <a:t> тыс.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руб.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400" b="1" dirty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     </a:t>
            </a:r>
            <a:r>
              <a:rPr lang="ru-RU" b="1" dirty="0">
                <a:solidFill>
                  <a:schemeClr val="bg1"/>
                </a:solidFill>
              </a:rPr>
              <a:t>Всего</a:t>
            </a:r>
            <a:r>
              <a:rPr lang="ru-RU" dirty="0">
                <a:solidFill>
                  <a:schemeClr val="bg1"/>
                </a:solidFill>
              </a:rPr>
              <a:t> запланировано в проекте бюджета местных средств на сумму </a:t>
            </a:r>
            <a:r>
              <a:rPr lang="ru-RU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3 414,19</a:t>
            </a:r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тыс. руб.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E8D6F-FDED-7258-B84C-A85EC44C3B4B}"/>
              </a:ext>
            </a:extLst>
          </p:cNvPr>
          <p:cNvSpPr txBox="1"/>
          <p:nvPr/>
        </p:nvSpPr>
        <p:spPr>
          <a:xfrm>
            <a:off x="3518813" y="5794556"/>
            <a:ext cx="5154370" cy="747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Объем Дорожного фонда МР «Корткеросский»</a:t>
            </a:r>
            <a:b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32 473,9 тыс. рублей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C7A43AD7-1879-4DB0-A3EE-307333608C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055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3184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652136" y="-70976"/>
            <a:ext cx="10887728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БЮДЖЕТНЫЕ ИНВЕСТИЦИИ (СТРОИТЕЛЬСТВО, РЕКОНСТРУКЦИЯ), ТЫС.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446094"/>
              </p:ext>
            </p:extLst>
          </p:nvPr>
        </p:nvGraphicFramePr>
        <p:xfrm>
          <a:off x="382449" y="1545940"/>
          <a:ext cx="11427101" cy="3766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91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019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1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ВСЕГО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17 611,87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17 381,87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17 381,87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041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>
                          <a:solidFill>
                            <a:schemeClr val="bg1"/>
                          </a:solidFill>
                        </a:rPr>
                        <a:t>10 011,87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>
                          <a:solidFill>
                            <a:schemeClr val="bg1"/>
                          </a:solidFill>
                        </a:rPr>
                        <a:t>10 011,87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>
                          <a:solidFill>
                            <a:schemeClr val="bg1"/>
                          </a:solidFill>
                        </a:rPr>
                        <a:t>10 011,87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041">
                <a:tc>
                  <a:txBody>
                    <a:bodyPr/>
                    <a:lstStyle/>
                    <a:p>
                      <a:r>
                        <a:rPr lang="ru-RU" sz="1800" i="0" dirty="0">
                          <a:solidFill>
                            <a:schemeClr val="bg1"/>
                          </a:solidFill>
                        </a:rPr>
                        <a:t>Приобретение жилых и нежилых помещений в муниципальную собственность, в </a:t>
                      </a:r>
                      <a:r>
                        <a:rPr lang="ru-RU" sz="1800" i="0" dirty="0" err="1">
                          <a:solidFill>
                            <a:schemeClr val="bg1"/>
                          </a:solidFill>
                        </a:rPr>
                        <a:t>т.ч</a:t>
                      </a:r>
                      <a:r>
                        <a:rPr lang="ru-RU" sz="1800" i="0" dirty="0">
                          <a:solidFill>
                            <a:schemeClr val="bg1"/>
                          </a:solidFill>
                        </a:rPr>
                        <a:t>. расширение специализированного жилого фонда  в виде маневренного жилищного фонда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7 370,00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7 370,00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9AEA2953-9CF6-43A1-80EB-8F2F5AA7D5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9704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 4">
            <a:extLst>
              <a:ext uri="{FF2B5EF4-FFF2-40B4-BE49-F238E27FC236}">
                <a16:creationId xmlns:a16="http://schemas.microsoft.com/office/drawing/2014/main" id="{B6A4A06E-DD8F-5AF8-D8D4-2AEE1069D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441468"/>
              </p:ext>
            </p:extLst>
          </p:nvPr>
        </p:nvGraphicFramePr>
        <p:xfrm>
          <a:off x="160021" y="1739207"/>
          <a:ext cx="11871962" cy="4761773"/>
        </p:xfrm>
        <a:graphic>
          <a:graphicData uri="http://schemas.openxmlformats.org/drawingml/2006/table">
            <a:tbl>
              <a:tblPr firstCol="1" lastCol="1" bandCol="1">
                <a:tableStyleId>{0505E3EF-67EA-436B-97B2-0124C06EBD24}</a:tableStyleId>
              </a:tblPr>
              <a:tblGrid>
                <a:gridCol w="5768831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75997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1462304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4337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НАИМЕНОВАНИЕ МУНИЦИПАЛЬНОЙ ПРОГРАММЫ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Сумма, тыс. руб.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год*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</a:p>
                  </a:txBody>
                  <a:tcPr marL="5939" marR="5939" marT="5938" marB="0" anchor="ctr"/>
                </a:tc>
                <a:extLst>
                  <a:ext uri="{0D108BD9-81ED-4DB2-BD59-A6C34878D82A}">
                    <a16:rowId xmlns:a16="http://schemas.microsoft.com/office/drawing/2014/main" val="1370810546"/>
                  </a:ext>
                </a:extLst>
              </a:tr>
              <a:tr h="295488">
                <a:tc>
                  <a:txBody>
                    <a:bodyPr/>
                    <a:lstStyle/>
                    <a:p>
                      <a:pPr marL="85725" indent="0" algn="l" defTabSz="896938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«Безопасность жизнедеятельности населения»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</a:p>
                  </a:txBody>
                  <a:tcPr marL="5939" marR="5939" marT="59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3930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экономики»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924113307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defTabSz="896938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транспортной системы муниципального района «Корткеросский»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43 011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45 854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44 940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51 842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72451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жилищно-коммунального хозяйства муниципального района «Корткеросский»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38 41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13 128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13 260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13 273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2291211941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образования»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735 807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  <a:r>
                        <a:rPr lang="ru-RU" sz="1400" baseline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726 164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734 264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33560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культуры и туризма»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200 370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175 684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182 217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184 467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3764458138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физической культуры и спорта в Корткеросском районе» 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58 896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73 534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73 184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76 384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39751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системы муниципального управления»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29 539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25 455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12 069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10 699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75808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«Профилактика правонарушений и обеспечение общественной безопасности на территории муниципального района «Корткеросский» Республики Коми»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430518">
                <a:tc>
                  <a:txBody>
                    <a:bodyPr/>
                    <a:lstStyle/>
                    <a:p>
                      <a:pPr marL="85725" indent="0" algn="l" rtl="0" fontAlgn="b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ВСЕГО ПРОГРАММНОЕ ОБЕСПЕЧЕНИЕ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1 108 718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059 948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1 051 834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1 070 929</a:t>
                      </a: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930" y="71950"/>
            <a:ext cx="10887728" cy="496493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РАСХОДЫ В РАЗРЕЗЕ МУНИЦИПАЛЬНЫХ ПРОГРАММ</a:t>
            </a:r>
          </a:p>
        </p:txBody>
      </p:sp>
      <p:graphicFrame>
        <p:nvGraphicFramePr>
          <p:cNvPr id="4" name="Диаграмма 5">
            <a:extLst>
              <a:ext uri="{FF2B5EF4-FFF2-40B4-BE49-F238E27FC236}">
                <a16:creationId xmlns:a16="http://schemas.microsoft.com/office/drawing/2014/main" id="{6D67F81C-2188-2C5C-41AD-2708AAF8B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056775"/>
              </p:ext>
            </p:extLst>
          </p:nvPr>
        </p:nvGraphicFramePr>
        <p:xfrm>
          <a:off x="1206696" y="849471"/>
          <a:ext cx="2706683" cy="65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DA4BFA5-B060-0B49-E081-12450AFFC17D}"/>
              </a:ext>
            </a:extLst>
          </p:cNvPr>
          <p:cNvSpPr/>
          <p:nvPr/>
        </p:nvSpPr>
        <p:spPr>
          <a:xfrm>
            <a:off x="5645338" y="886175"/>
            <a:ext cx="1712912" cy="616576"/>
          </a:xfrm>
          <a:prstGeom prst="roundRect">
            <a:avLst>
              <a:gd name="adj" fmla="val 0"/>
            </a:avLst>
          </a:prstGeom>
          <a:solidFill>
            <a:srgbClr val="EEF6F8"/>
          </a:solidFill>
          <a:ln>
            <a:solidFill>
              <a:srgbClr val="16100F"/>
            </a:solidFill>
          </a:ln>
          <a:effectLst>
            <a:glow rad="12700">
              <a:schemeClr val="accent1">
                <a:alpha val="39000"/>
              </a:schemeClr>
            </a:glow>
            <a:outerShdw blurRad="50800" dist="12700" dir="5400000" algn="ctr" rotWithShape="0">
              <a:srgbClr val="000000">
                <a:alpha val="43137"/>
              </a:srgbClr>
            </a:outerShdw>
            <a:reflection stA="47000" endPos="20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Программные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расходы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- 79%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E13853B-CA5D-0172-C6D2-D3A20D32CE09}"/>
              </a:ext>
            </a:extLst>
          </p:cNvPr>
          <p:cNvSpPr/>
          <p:nvPr/>
        </p:nvSpPr>
        <p:spPr>
          <a:xfrm>
            <a:off x="9090210" y="883486"/>
            <a:ext cx="1712912" cy="619266"/>
          </a:xfrm>
          <a:prstGeom prst="roundRect">
            <a:avLst>
              <a:gd name="adj" fmla="val 0"/>
            </a:avLst>
          </a:prstGeom>
          <a:solidFill>
            <a:srgbClr val="CFDDE0"/>
          </a:solidFill>
          <a:ln>
            <a:solidFill>
              <a:srgbClr val="16100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ctr" hangingPunct="1">
              <a:defRPr/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Непрограммные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расходы - 21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9" name="Равно 8">
            <a:extLst>
              <a:ext uri="{FF2B5EF4-FFF2-40B4-BE49-F238E27FC236}">
                <a16:creationId xmlns:a16="http://schemas.microsoft.com/office/drawing/2014/main" id="{43500E61-D2F9-855B-2CDE-D94CF825D4E3}"/>
              </a:ext>
            </a:extLst>
          </p:cNvPr>
          <p:cNvSpPr/>
          <p:nvPr/>
        </p:nvSpPr>
        <p:spPr>
          <a:xfrm>
            <a:off x="4480202" y="990575"/>
            <a:ext cx="584200" cy="408980"/>
          </a:xfrm>
          <a:prstGeom prst="mathEqual">
            <a:avLst/>
          </a:prstGeom>
          <a:ln>
            <a:solidFill>
              <a:srgbClr val="1610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7F91B8F5-0ACB-9244-B95B-347626C6A787}"/>
              </a:ext>
            </a:extLst>
          </p:cNvPr>
          <p:cNvSpPr/>
          <p:nvPr/>
        </p:nvSpPr>
        <p:spPr>
          <a:xfrm>
            <a:off x="7939198" y="919075"/>
            <a:ext cx="471487" cy="510799"/>
          </a:xfrm>
          <a:prstGeom prst="mathPlus">
            <a:avLst/>
          </a:prstGeom>
          <a:ln>
            <a:solidFill>
              <a:srgbClr val="1610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BE6ED-1E17-FF2D-26F4-98536C8EE089}"/>
              </a:ext>
            </a:extLst>
          </p:cNvPr>
          <p:cNvSpPr txBox="1"/>
          <p:nvPr/>
        </p:nvSpPr>
        <p:spPr>
          <a:xfrm>
            <a:off x="3858893" y="6547280"/>
            <a:ext cx="52858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*Первоначальный объем, утвержденный решением о бюджете на 2024-2026гг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13212EA5-572C-43F4-866B-B21A27724B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1927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36" y="61597"/>
            <a:ext cx="10887728" cy="466178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01_МП_«БЕЗОПАСНОСТЬ ЖИЗНЕДЕЯТЕЛЬНОСТИ НАСЕЛЕНИЯ»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CAFC9-182C-9951-DC6D-B8A28F83C34C}"/>
              </a:ext>
            </a:extLst>
          </p:cNvPr>
          <p:cNvSpPr txBox="1"/>
          <p:nvPr/>
        </p:nvSpPr>
        <p:spPr>
          <a:xfrm>
            <a:off x="374635" y="930728"/>
            <a:ext cx="11442730" cy="707886"/>
          </a:xfrm>
          <a:prstGeom prst="rect">
            <a:avLst/>
          </a:prstGeom>
          <a:solidFill>
            <a:srgbClr val="EFEFFF"/>
          </a:solidFill>
          <a:ln>
            <a:solidFill>
              <a:srgbClr val="CCCCFF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муниципальной программы</a:t>
            </a:r>
            <a:r>
              <a:rPr lang="ru-RU" sz="20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повышение безопасности жизнедеятельности населения муниципального района «Корткеросский»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8BF28C1-076C-DB84-BECB-EB24E6F2A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41881"/>
              </p:ext>
            </p:extLst>
          </p:nvPr>
        </p:nvGraphicFramePr>
        <p:xfrm>
          <a:off x="374634" y="2065855"/>
          <a:ext cx="11442729" cy="41669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69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7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Наименование подпрограмм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2025 год, </a:t>
                      </a:r>
                    </a:p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2026 год, 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2027 год, </a:t>
                      </a:r>
                      <a:endParaRPr lang="en-US" sz="24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771">
                <a:tc>
                  <a:txBody>
                    <a:bodyPr/>
                    <a:lstStyle/>
                    <a:p>
                      <a:pPr marL="85725" indent="0" algn="l" defTabSz="898525" rtl="0" fontAlgn="ctr">
                        <a:tabLst>
                          <a:tab pos="4217988" algn="l"/>
                        </a:tabLs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Защита населения и территорий муниципального образования МР «Корткеросский» от чрезвычайных ситуаций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300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97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Организация мероприятий гражданской обороны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Итого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400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26C2D12-4800-45F4-B83D-2416124C22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943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36" y="0"/>
            <a:ext cx="10887728" cy="60960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02_МП_«РАЗВИТИЕ ЭКОНОМИКИ»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46E50F-9263-9E7A-7842-8245A92FC0A6}"/>
              </a:ext>
            </a:extLst>
          </p:cNvPr>
          <p:cNvSpPr/>
          <p:nvPr/>
        </p:nvSpPr>
        <p:spPr>
          <a:xfrm>
            <a:off x="324472" y="893450"/>
            <a:ext cx="11543071" cy="660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муниципальной программы 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обеспечение  стабильной экономики с привлекательным инвестиционным климатом.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B5C03A0-C99F-492D-EFA6-50F097627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81975"/>
              </p:ext>
            </p:extLst>
          </p:nvPr>
        </p:nvGraphicFramePr>
        <p:xfrm>
          <a:off x="324472" y="1870058"/>
          <a:ext cx="11543072" cy="26698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0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Наименование подпрограмм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2025 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2026 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2027 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Малое и среднее предпринимательство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238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0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Развитие сельского хозяйства и регулирования рынков сельскохозяйственной продукции, сырья и продовольствия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575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813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BE32EE-941E-F443-F3FD-A46DE13BDB7C}"/>
              </a:ext>
            </a:extLst>
          </p:cNvPr>
          <p:cNvSpPr/>
          <p:nvPr/>
        </p:nvSpPr>
        <p:spPr>
          <a:xfrm>
            <a:off x="324472" y="4822788"/>
            <a:ext cx="11543071" cy="1273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 целях реализации Муниципальной программы планируется осуществить реализацию народных проектов на 2025 год в сфере агропромышленного комплекса и в сфере малого и среднего предпринимательства, прошедших отбор в рамках проекта «Народный бюджет».</a:t>
            </a:r>
            <a:endParaRPr lang="ru-RU" altLang="ru-RU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8F982D7-9C06-449E-A300-D1369A6F9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444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20732" y="52859"/>
            <a:ext cx="10887728" cy="459813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03_МП_«РАЗВИТИЕ ТРАНСПОРТНОЙ СИСТЕМЫ»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288E97-B6FD-4D5D-8E3E-F5FCD0ECE4AF}"/>
              </a:ext>
            </a:extLst>
          </p:cNvPr>
          <p:cNvSpPr/>
          <p:nvPr/>
        </p:nvSpPr>
        <p:spPr>
          <a:xfrm>
            <a:off x="202008" y="816092"/>
            <a:ext cx="11543071" cy="628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- инфраструктурная обеспеченность территории.</a:t>
            </a:r>
            <a:endParaRPr lang="ru-RU" i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37EB8C-D666-1D62-8D9B-584D19304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78224"/>
              </p:ext>
            </p:extLst>
          </p:nvPr>
        </p:nvGraphicFramePr>
        <p:xfrm>
          <a:off x="229900" y="1663507"/>
          <a:ext cx="6534696" cy="46900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3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358">
                <a:tc>
                  <a:txBody>
                    <a:bodyPr/>
                    <a:lstStyle/>
                    <a:p>
                      <a:pPr marL="85725" indent="0"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Основные направления расходов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 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 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1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и ремонт автомобильных дорог общего пользования местного значения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33 209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33 865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40 845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осуществления перевозок пассажиров и багажа автомобильным транспортом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11 595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10 025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9 947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4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и устройство наплавных мостов, катеров, паромных переправ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системы организации движения транспортных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стредств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пешеходов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45 854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44 940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51 842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5721DA5D-8471-E1FC-6285-7E107AD1B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91" y="1608087"/>
            <a:ext cx="48425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Ежегодно в целях софинансирования привлекается субсидия из республиканского бюджета Республики Коми на содержание автомобильных дорог общего пользования местного значения на </a:t>
            </a:r>
            <a:r>
              <a:rPr lang="ru-RU" alt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2025-2027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годы по </a:t>
            </a:r>
            <a:r>
              <a:rPr lang="ru-RU" alt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14 072,3 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тыс. рублей.</a:t>
            </a:r>
          </a:p>
          <a:p>
            <a:endParaRPr lang="ru-RU" altLang="ru-RU" sz="1600" dirty="0">
              <a:solidFill>
                <a:srgbClr val="000000">
                  <a:lumMod val="85000"/>
                  <a:lumOff val="15000"/>
                </a:srgbClr>
              </a:solidFill>
              <a:latin typeface="Franklin Gothic Book"/>
              <a:cs typeface="Times New Roman" panose="02020603050405020304" pitchFamily="18" charset="0"/>
            </a:endParaRPr>
          </a:p>
          <a:p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Планируется осуществить реализацию народных проектов в сфере дорожной деятельности, прошедших отбор в рамках проекта «Народный бюджет» за счет средств дорожного фонда муниципального района «</a:t>
            </a:r>
            <a:r>
              <a:rPr lang="ru-RU" altLang="ru-RU" sz="16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Корткеросский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»  на </a:t>
            </a:r>
            <a:r>
              <a:rPr lang="ru-RU" alt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2025 год в сумме 1 421,0 тыс. рублей, на 2026-2027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года по  </a:t>
            </a:r>
            <a:r>
              <a:rPr lang="ru-RU" alt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3 000,0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тыс. рублей ежегодно.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A41A6DD-AB02-447E-A3A5-333BA7C9A6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27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7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277" y="196642"/>
            <a:ext cx="11229445" cy="216316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04_МП_«РАЗВИТИЕ ЖИЛИЩНО-КОММУНАЛЬНОГО ХОЗЯЙСТВА </a:t>
            </a:r>
            <a:b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</a:b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МР «КОРТКЕРОССКИЙ»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2756028-B5DE-D73B-F585-255FE1BE8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50132"/>
              </p:ext>
            </p:extLst>
          </p:nvPr>
        </p:nvGraphicFramePr>
        <p:xfrm>
          <a:off x="319724" y="2612116"/>
          <a:ext cx="11562408" cy="23144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5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подпрограмм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Создание условий для обеспечения доступным и комфортным жильем населения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11 424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11 582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800" b="0" i="0" u="none" strike="noStrike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582</a:t>
                      </a:r>
                      <a:endParaRPr lang="ru-RU" sz="18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8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Отходы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1 704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1 678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1 691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13 128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13 260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13 273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653F9C-AB4D-CA41-B137-00B2EB476A90}"/>
              </a:ext>
            </a:extLst>
          </p:cNvPr>
          <p:cNvSpPr/>
          <p:nvPr/>
        </p:nvSpPr>
        <p:spPr>
          <a:xfrm>
            <a:off x="324485" y="1401423"/>
            <a:ext cx="11557647" cy="655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- сбалансированно развитое пространство жизнедеятельности, комфортная жилая среда, инфраструктурная обеспеченность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5BDDDF1-B53F-4662-B668-49D945941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0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6363" y="112210"/>
            <a:ext cx="10887728" cy="379770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05_МП_«РАЗВИТИЕ ОБРАЗОВАНИЯ»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56BD183-2A99-6A61-560F-829DCAC0E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95182"/>
              </p:ext>
            </p:extLst>
          </p:nvPr>
        </p:nvGraphicFramePr>
        <p:xfrm>
          <a:off x="296319" y="2025131"/>
          <a:ext cx="11507766" cy="36118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подпрограмм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2025 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2026 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2027 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378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системы дошкольного, общего и дополнительного образования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687 941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689 531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697 631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716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Дети и молодежь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5 250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3 516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3 516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378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30 879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33 117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33 117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71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726 164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734 264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A94F7B-3545-DC3E-CCAB-A7F4A4100C9B}"/>
              </a:ext>
            </a:extLst>
          </p:cNvPr>
          <p:cNvSpPr/>
          <p:nvPr/>
        </p:nvSpPr>
        <p:spPr>
          <a:xfrm>
            <a:off x="296319" y="1013860"/>
            <a:ext cx="11507767" cy="6376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– повышение доступности, качества и эффективности муниципальной системы образования с учетом потребностей граждан, общества, государства.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2C7DA71F-767D-4CA4-BEC8-3D63BEDC5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1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511CA48C-BFE9-4FA9-5A49-0408ACE1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12192000" cy="48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52039"/>
              </p:ext>
            </p:extLst>
          </p:nvPr>
        </p:nvGraphicFramePr>
        <p:xfrm>
          <a:off x="102637" y="484376"/>
          <a:ext cx="11971175" cy="637362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97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Бюджет для граждан на основе решения Совета муниципального района «Корткеросский» 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«О бюджете  муниципального района «Корткеросский» на 2025 год и плановый период 2026 и 2027 годов»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слайд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49">
                <a:tc>
                  <a:txBody>
                    <a:bodyPr/>
                    <a:lstStyle/>
                    <a:p>
                      <a:pPr marL="36000" indent="0" algn="l" fontAlgn="ctr"/>
                      <a:r>
                        <a:rPr lang="ru-RU" sz="1000" u="none" strike="noStrike" dirty="0">
                          <a:effectLst/>
                        </a:rPr>
                        <a:t>Краткий словарь используемых терминов и понятий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4-5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Нормативная основа   бюджетного процесса в Корткеросском районе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1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этапы бюджетного процесса в </a:t>
                      </a:r>
                      <a:r>
                        <a:rPr lang="ru-RU" sz="10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Корткеросском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районе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601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Административно-территориальное деление Корткеросского района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528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Задачи и основные направления бюджетной политики муниципального района «Корткеросский на 2025 год и плановый период 2026 и 2027 годов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Приоритеты при формировании расходов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5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параметры бюджета муниципального района «Корткеросский»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488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доходов бюджета МР «Корткеросский» на 2025-2027 годы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641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дотационной районного бюджета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938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11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Структура налоговых и неналоговых доходов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 в 2024-2025 годы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875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в налоговых доходах на 2025 год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16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бюджета МО МР «Корткеросский»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Динамика и структура по разделам расходов бюджета  на 2025 год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Достижение целевых показателей заработной платы «указных» категорий работников на 2025 год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Бюджетная обеспеченность налоговыми и неналоговыми доходами на душу населения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858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проектов «Народный бюджет»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22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Бюджетные инвестиции ( строительство, реконструкция)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601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в разрезе муниципальных программ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875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программы Корткеросского района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25-33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5875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в расходах на 2025 год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5875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межбюджетных трансфертов бюджетам сельских поселений ( 2022-2025)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38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объема финансовой помощи поселениям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488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и структура муниципального долга МО МР «Корткеросский» на 01.01.2025 года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75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на обслуживание муниципального долга за 2022-2027 годы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</a:t>
                      </a: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875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Контактная информация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457" marR="4457" marT="33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3A31BB-3392-31AE-4322-9C8C8FDD390C}"/>
              </a:ext>
            </a:extLst>
          </p:cNvPr>
          <p:cNvSpPr txBox="1">
            <a:spLocks/>
          </p:cNvSpPr>
          <p:nvPr/>
        </p:nvSpPr>
        <p:spPr>
          <a:xfrm>
            <a:off x="4985978" y="-19207"/>
            <a:ext cx="2220043" cy="503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vert="horz" lIns="91440" tIns="45723" rIns="91440" bIns="4572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36" y="137980"/>
            <a:ext cx="10887728" cy="37938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06_МП_«РАЗВИТИЕ КУЛЬТУРЫ И ТУРИЗМА»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50D70AA-2736-9D8A-79FB-CC6ABF0EA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9353"/>
              </p:ext>
            </p:extLst>
          </p:nvPr>
        </p:nvGraphicFramePr>
        <p:xfrm>
          <a:off x="45283" y="1576875"/>
          <a:ext cx="12101434" cy="48606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8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97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Основные направления расходов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2025 год, тыс.руб.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2026 год, тыс.руб.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2027 год, </a:t>
                      </a:r>
                      <a:r>
                        <a:rPr lang="ru-RU" sz="1200" b="1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55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объектов культуры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618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55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Реализация народных проектов в области культуры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767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55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модельной библиотеки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55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Оказание муниципальных услуг (выполнение работ) учреждениями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133 134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140 690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141 683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133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Организация мероприятий учреждениями культуры и образовательными организациями доп. образования детей сферы культуры Корткеросского р-на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74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ОМСУ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3 783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3 870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3 957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13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Организация взаимодействия с ОМСУ</a:t>
                      </a:r>
                      <a:r>
                        <a:rPr lang="ru-RU" sz="1400" i="0" kern="12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МО МР «Корткеросский» и органами исполнительной власти РК по реализации муниципальной программы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35 741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37 257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37 807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73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Осуществление гос. полномочия РК</a:t>
                      </a:r>
                      <a:r>
                        <a:rPr lang="ru-RU" sz="1400" i="0" kern="12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по предоставлению мер соц. поддержки отдельным категориям граждан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174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Мероприятия в области обеспечения доступной среды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064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мероприятий в сфере</a:t>
                      </a:r>
                      <a:r>
                        <a:rPr lang="ru-RU" sz="1400" b="0" i="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туризма на территории МР «</a:t>
                      </a:r>
                      <a:r>
                        <a:rPr lang="ru-RU" sz="1400" b="0" i="0" baseline="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Корткеросский</a:t>
                      </a:r>
                      <a:r>
                        <a:rPr lang="ru-RU" sz="1400" b="0" i="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1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175 684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182 217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184 467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C3A266-D3BF-E9DE-F2C8-BE92A4151604}"/>
              </a:ext>
            </a:extLst>
          </p:cNvPr>
          <p:cNvSpPr/>
          <p:nvPr/>
        </p:nvSpPr>
        <p:spPr>
          <a:xfrm>
            <a:off x="0" y="848719"/>
            <a:ext cx="12192000" cy="492443"/>
          </a:xfrm>
          <a:prstGeom prst="rect">
            <a:avLst/>
          </a:prstGeom>
          <a:solidFill>
            <a:srgbClr val="EE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0" rIns="72000" bIns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600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600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развитие культурного, туристического потенциала, а также повышение уровня межнационального и межконфессионального согласия, этнокультурного развития народов РФ на территории Корткеросского района. 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26247E7D-BAEF-4E1D-BC74-F4FF574837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04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1562" y="74085"/>
            <a:ext cx="10048876" cy="502942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07_МП_«РАЗВИТИЕ ФИЗИЧЕСКОЙ КУЛЬТУРЫ И СПОРТА В КОРТКЕРОССКОМ РАЙОНЕ»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92E8E59-27BC-9FE2-AA27-471261A9F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3951"/>
              </p:ext>
            </p:extLst>
          </p:nvPr>
        </p:nvGraphicFramePr>
        <p:xfrm>
          <a:off x="30481" y="1999624"/>
          <a:ext cx="12080653" cy="33188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92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Основные направления расходов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 год, тыс.руб.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2026 год, тыс.руб.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2027 год, </a:t>
                      </a:r>
                      <a:r>
                        <a:rPr lang="ru-RU" sz="1600" b="1" i="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Оказание муниципальных услуг (выполнение работ) учреждениями в сфере спорта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60 242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61 263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63 230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68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Содействие подросткам в трудоустройстве и проявлении своей активности в общественной жизни в период каникул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944">
                <a:tc>
                  <a:txBody>
                    <a:bodyPr/>
                    <a:lstStyle/>
                    <a:p>
                      <a:pPr algn="l"/>
                      <a:r>
                        <a:rPr lang="ru-RU" sz="16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ОМСУ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2 914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3 105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3 106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63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Выполнение других обязательств ОМСУ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9 578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8 016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9 248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937">
                <a:tc>
                  <a:txBody>
                    <a:bodyPr/>
                    <a:lstStyle/>
                    <a:p>
                      <a:pPr algn="l"/>
                      <a:r>
                        <a:rPr lang="ru-RU" sz="16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Осуществление гос. полномочий РК по предоставлению мер соц. поддержки отдельных категорий граждан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23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73 534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73 184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76 384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34570D-4BA7-55D8-E5C9-5B83F82C04AB}"/>
              </a:ext>
            </a:extLst>
          </p:cNvPr>
          <p:cNvSpPr/>
          <p:nvPr/>
        </p:nvSpPr>
        <p:spPr>
          <a:xfrm>
            <a:off x="0" y="981446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– повышение мотивации граждан к регулярным занятиям физической культурой и спортом и ведению здорового образа жизни.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1DAF46EE-56A5-4F76-950F-CEEF7B09C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6141" y="110640"/>
            <a:ext cx="10887728" cy="388320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08_МП_«РАЗВИТИЕ СИСТЕМЫ МУНИЦИПАЛЬНОГО УПРАВЛЕНИЯ»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C6541B6-1B57-DFAF-B389-A4E4877A1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269954"/>
              </p:ext>
            </p:extLst>
          </p:nvPr>
        </p:nvGraphicFramePr>
        <p:xfrm>
          <a:off x="72024" y="1945171"/>
          <a:ext cx="12035962" cy="3809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4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65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2025 год, тыс.руб.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2026 год, тыс.руб.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2027 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78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кадрового потенциала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41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20 580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5 465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5 465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392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муниципального района "Корткеросский"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2 555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4 354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2 184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90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информационного общества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1 600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2 300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174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Поддержка социально ориентированных некоммерческих организаций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9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25 455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12 069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10 699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id="{A3AFB515-47B8-D556-157E-552EA6681B0D}"/>
              </a:ext>
            </a:extLst>
          </p:cNvPr>
          <p:cNvSpPr txBox="1">
            <a:spLocks/>
          </p:cNvSpPr>
          <p:nvPr/>
        </p:nvSpPr>
        <p:spPr>
          <a:xfrm>
            <a:off x="18790" y="976608"/>
            <a:ext cx="12173209" cy="601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800" b="1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800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повышение качества и эффективности муниципального управления на территории муниципального района «Корткеросский». 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BA5D80C-D16D-4AAA-AE90-AC7DF6A2E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32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66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8834" y="-45535"/>
            <a:ext cx="10887728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18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09_МП_«ПРОФИЛАКТИКА ПРАВОНАРУШЕНИЙ И ОБЕСПЕЧЕНИЕ ОБЩЕСТВЕННОЙ БЕЗОПАСНОСТИ НА ТЕРРИТОРИИ МУНИЦИПАЛЬНОГО РАЙОНА «КОРТКЕРОССКИЙ» РЕСПУБЛИКИ КОМИ»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6235A9C3-2455-779F-0B85-443F07B5CE4B}"/>
              </a:ext>
            </a:extLst>
          </p:cNvPr>
          <p:cNvSpPr txBox="1">
            <a:spLocks/>
          </p:cNvSpPr>
          <p:nvPr/>
        </p:nvSpPr>
        <p:spPr>
          <a:xfrm>
            <a:off x="0" y="1060292"/>
            <a:ext cx="12192000" cy="655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18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800" b="1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800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обеспечение правопорядка и общественной безопасности на территории муниципального образования муниципального района «Корткеросский» Республики Коми.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07D51A6-5E8E-BB32-D293-8C675343D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03635"/>
              </p:ext>
            </p:extLst>
          </p:nvPr>
        </p:nvGraphicFramePr>
        <p:xfrm>
          <a:off x="107099" y="2166120"/>
          <a:ext cx="11977801" cy="36974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761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22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2025 год, тыс.руб.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2026 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2027 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32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Профилактика преступлений и иных правонарушений, из</a:t>
                      </a:r>
                      <a:r>
                        <a:rPr lang="ru-RU" sz="1600" i="0" kern="1200" baseline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них в разрезе основных мероприятий: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875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организация общественного порядка добровольными народными дружинами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установка и обслуживание систем (камер) видеонаблюдения в общественных местах в рамках реализации аппаратно-программного комплекса «Безопасный город»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9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1 010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DE83BA2-DAD4-4F64-9E6C-835A1878EF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33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33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" y="21784"/>
            <a:ext cx="12192000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1514" y="15564"/>
            <a:ext cx="10887728" cy="609600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ИЗМЕНЕНИЯ В РАСХОДАХ НА 2025 ГОД</a:t>
            </a:r>
          </a:p>
        </p:txBody>
      </p:sp>
      <p:graphicFrame>
        <p:nvGraphicFramePr>
          <p:cNvPr id="2" name="Таблица 9">
            <a:extLst>
              <a:ext uri="{FF2B5EF4-FFF2-40B4-BE49-F238E27FC236}">
                <a16:creationId xmlns:a16="http://schemas.microsoft.com/office/drawing/2014/main" id="{AB997E08-67FE-555D-F34B-19F07DC26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376024"/>
              </p:ext>
            </p:extLst>
          </p:nvPr>
        </p:nvGraphicFramePr>
        <p:xfrm>
          <a:off x="77132" y="665597"/>
          <a:ext cx="12036491" cy="605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47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Раздел/Подраздел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Изменение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05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Общегосударственные вопросы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+mn-lt"/>
                        </a:rPr>
                        <a:t>Увеличение расходов на 17% связано с проведением выборов в 2025 году,</a:t>
                      </a:r>
                      <a:r>
                        <a:rPr lang="ru-RU" sz="1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п</a:t>
                      </a:r>
                      <a:r>
                        <a:rPr lang="ru-RU" sz="1300" i="0" dirty="0">
                          <a:solidFill>
                            <a:schemeClr val="bg1"/>
                          </a:solidFill>
                        </a:rPr>
                        <a:t>риобретением жилых и нежилых помещений в муниципальную собственность</a:t>
                      </a:r>
                      <a:r>
                        <a:rPr lang="ru-RU" sz="1300" i="0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300" i="0" dirty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1300" i="0" dirty="0" err="1">
                          <a:solidFill>
                            <a:schemeClr val="bg1"/>
                          </a:solidFill>
                        </a:rPr>
                        <a:t>т.ч</a:t>
                      </a:r>
                      <a:r>
                        <a:rPr lang="ru-RU" sz="1300" i="0" dirty="0">
                          <a:solidFill>
                            <a:schemeClr val="bg1"/>
                          </a:solidFill>
                        </a:rPr>
                        <a:t>. расширение специализированного жилого фонда  в виде маневренного жилищного фонда),</a:t>
                      </a:r>
                      <a:r>
                        <a:rPr lang="ru-RU" sz="1300" i="0" baseline="0" dirty="0">
                          <a:solidFill>
                            <a:schemeClr val="bg1"/>
                          </a:solidFill>
                        </a:rPr>
                        <a:t> а также  внесением изменений в систему оплаты труда  (МРОТ).</a:t>
                      </a:r>
                      <a:endParaRPr lang="ru-RU" sz="1300" i="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ru-RU" sz="1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7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Уменьшение расходов на 28%,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т.к. в 2024г.  были запланированы расходы на установку и техническое обслуживание громкоговорящего оборудования системы оповещения населения, а в 2025г. предусмотрено только техническое обслуживание громкоговорящего оборудования системы оповещения населения.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Национальная экономика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Увеличение расходов на 10%, т.к. 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+mn-lt"/>
                        </a:rPr>
                        <a:t>в 2025г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запланированы расходы на организацию перевозок пассажиров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и багажа автомобильным транспортом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 (по факту 2024г.). Увеличены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расхода на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 содержание и ремонт автомобильных дорог общего пользования местного значения, а также увеличена субвенция на возмещение убытков, возникающих в результате государственного регулирования цен на топливо твердое, реализуемое гражданам и используемое для нужд отопления.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Жилищно-коммунальное хозяйство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Уменьшение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р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асходов в 5 раз, за счет уменьшения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в 2025г. субсидии на обеспечение мероприятий по расселению непригодного для проживания жилищного фонда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39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Культура и кинематография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Уменьшение расходов на 15% т.к. субсидии на укрепление материально-технической базы, на реализацию народных проектов в сфере культуры и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на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 создание модельных муниципальных библиотек  не доведены Министерством.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447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Физическая культура  и спорт 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Увеличение расходов на 25% связано с открытием нового модульного спортивного зала «умная спортивная площадка» ( коммунальные расходы),</a:t>
                      </a:r>
                      <a:r>
                        <a:rPr lang="ru-RU" sz="1300" i="0" baseline="0" dirty="0">
                          <a:solidFill>
                            <a:schemeClr val="bg1"/>
                          </a:solidFill>
                        </a:rPr>
                        <a:t> а также 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с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0" baseline="0" dirty="0">
                          <a:solidFill>
                            <a:schemeClr val="bg1"/>
                          </a:solidFill>
                        </a:rPr>
                        <a:t>увеличением минимального размера оплаты труда (рост по сравнению с 2024г. на 16,6%).</a:t>
                      </a:r>
                      <a:endParaRPr lang="ru-RU" sz="1300" i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13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Межбюджетные</a:t>
                      </a:r>
                      <a:r>
                        <a:rPr lang="ru-RU" sz="1400" b="0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 трансферты общего характера бюджетам бюджетной системы Российской Федерации</a:t>
                      </a:r>
                      <a:endParaRPr lang="ru-RU" sz="14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Увеличение расходов на 19%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связано с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0" baseline="0" dirty="0">
                          <a:solidFill>
                            <a:schemeClr val="bg1"/>
                          </a:solidFill>
                        </a:rPr>
                        <a:t>увеличением минимального размера оплаты труда (рост по сравнению с 2024г. на 16,6%),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а также с содержанием улично-дорожной сети.</a:t>
                      </a:r>
                      <a:endParaRPr lang="ru-RU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22E58E9-F834-43D9-B726-D459D31631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8138" y="6597343"/>
            <a:ext cx="523240" cy="247651"/>
          </a:xfrm>
        </p:spPr>
        <p:txBody>
          <a:bodyPr/>
          <a:lstStyle/>
          <a:p>
            <a:pPr algn="ctr"/>
            <a:fld id="{294A09A9-5501-47C1-A89A-A340965A2BE2}" type="slidenum">
              <a:rPr lang="ru-RU" sz="1400" b="1" smtClean="0">
                <a:solidFill>
                  <a:srgbClr val="000000"/>
                </a:solidFill>
              </a:rPr>
              <a:pPr algn="ctr"/>
              <a:t>34</a:t>
            </a:fld>
            <a:endParaRPr lang="ru-RU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7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C709C7-D348-4F16-AC75-01381AD0B5EB}"/>
              </a:ext>
            </a:extLst>
          </p:cNvPr>
          <p:cNvSpPr/>
          <p:nvPr/>
        </p:nvSpPr>
        <p:spPr>
          <a:xfrm>
            <a:off x="4917231" y="987345"/>
            <a:ext cx="6772688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794298" y="-22768"/>
            <a:ext cx="10603403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ОБЪЕМ МЕЖБЮДЖЕТНЫХ ТРАНСФЕРТОВ БЮДЖЕТАМ СЕЛЬСКИХ ПОСЕЛЕНИЙ (2022-2025 ГГ.), ТЫС. РУБЛЕЙ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741057"/>
              </p:ext>
            </p:extLst>
          </p:nvPr>
        </p:nvGraphicFramePr>
        <p:xfrm>
          <a:off x="4917231" y="3234114"/>
          <a:ext cx="6772688" cy="292850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6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61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2022 год, исполнение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2023 год, первоначальный план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2024 год, первоначальный план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2025 год, первоначальный план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85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Общий объём МБТ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84 265,46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75 762,48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78 298,57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91 182,28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9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Дотации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16 497,0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18 345,1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21 354,6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27 876,0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9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Субсидии 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0,0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0,0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0,0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0,0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9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Субвенции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410,10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471,78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491,77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491,78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5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Иные МБТ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67 358,36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56 945,60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56 452,2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62 814,50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139330"/>
              </p:ext>
            </p:extLst>
          </p:nvPr>
        </p:nvGraphicFramePr>
        <p:xfrm>
          <a:off x="0" y="1032164"/>
          <a:ext cx="4568709" cy="430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033863" y="1295121"/>
            <a:ext cx="65394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Из бюджета муниципального района запланировано направить в 2025 году в бюджеты поселений 91 182,28 тыс. руб. или 6,8 % от общих расходов бюджета муниципального  района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5427E717-3638-425C-9CD7-5BBA57535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963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654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36" y="53991"/>
            <a:ext cx="10887728" cy="45856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ИЗМЕНЕНИЕ ОБЪЁМА ФИНАНСОВОЙ ПОМОЩИ ПОСЕЛЕНИЯМ, ТЫС. РУБЛЕЙ</a:t>
            </a:r>
          </a:p>
        </p:txBody>
      </p:sp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id="{A4BB06FE-4D70-1D0D-AA24-44BB45181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652289"/>
              </p:ext>
            </p:extLst>
          </p:nvPr>
        </p:nvGraphicFramePr>
        <p:xfrm>
          <a:off x="335902" y="878726"/>
          <a:ext cx="11623437" cy="560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49207365-07F2-9D45-F629-C71EC78A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507" y="6505821"/>
            <a:ext cx="43262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ru-RU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объем, утвержденный решением о бюджете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C51E3F-BB2F-4A19-BBE5-E60C6961AC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72611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713" y="609211"/>
            <a:ext cx="1200457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5E1F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5E1F"/>
                </a:solidFill>
                <a:latin typeface="Bahnschrift SemiLight SemiConde" panose="020B0502040204020203" pitchFamily="34" charset="0"/>
              </a:rPr>
              <a:t>Структуру муниципального долга муниципального района «Корткеросский» составляют бюджетные кредиты, привлеченные из республиканского бюджета Республики Коми</a:t>
            </a:r>
            <a:endParaRPr lang="ru-RU" sz="1200" dirty="0">
              <a:solidFill>
                <a:srgbClr val="005E1F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371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0547" y="-25065"/>
            <a:ext cx="11370906" cy="578294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ОБЪЕМ И СТРУКТУРА МУНИЦИПАЛЬНОГО ДОЛГА МО МР «КОРТКЕРОССКИЙ» НА 01.01.2025 Г.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4E91532-1A1D-B509-83CB-B42088818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768111"/>
              </p:ext>
            </p:extLst>
          </p:nvPr>
        </p:nvGraphicFramePr>
        <p:xfrm>
          <a:off x="674211" y="3741576"/>
          <a:ext cx="11107242" cy="299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10017"/>
              </p:ext>
            </p:extLst>
          </p:nvPr>
        </p:nvGraphicFramePr>
        <p:xfrm>
          <a:off x="214604" y="1334279"/>
          <a:ext cx="11765902" cy="261256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3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8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7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8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номер и дата соглашения (договора, гарантии и т.п.),</a:t>
                      </a:r>
                    </a:p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наименование кредитора (принципала, бенефициара)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Сроки погашения обязательств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Задолженность на 01.01.2024 г. 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Погашено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Задолженность на 01.01.2025 г. 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Бюджетные кредиты, привлеченные в бюджет МО МР "Корткеросский" от других бюджетов бюджетной РФ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19 164,00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9 582,0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1.1</a:t>
                      </a:r>
                      <a:endParaRPr lang="ru-RU" sz="11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Соглашение № 3 от 19.04.2016 г. с Министерством финансов Республики Коми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25.12.2025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9 000,00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4 500,0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4 500,0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1.2</a:t>
                      </a:r>
                      <a:endParaRPr lang="ru-RU" sz="11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Соглашение № 3 от 20.07.2017 г. с Министерством финансов Республики Коми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25.12.2025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10 164,00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5 082,0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 SemiCondensed" panose="020B0502040204020203" pitchFamily="34" charset="0"/>
                        </a:rPr>
                        <a:t>5 082,0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МУНИЦИПАЛЬНЫЙ ДОЛГ ВСЕГО </a:t>
                      </a:r>
                      <a:endParaRPr lang="ru-RU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19 164,00</a:t>
                      </a:r>
                      <a:endParaRPr lang="ru-RU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9 582,0</a:t>
                      </a:r>
                      <a:endParaRPr lang="ru-RU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9 582,0</a:t>
                      </a:r>
                      <a:endParaRPr lang="ru-RU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6907B650-614F-4ACB-8059-88510FC142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3426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"/>
            <a:ext cx="12192000" cy="58702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0442" y="6733"/>
            <a:ext cx="9742357" cy="574262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РАСХОДЫ НА ОБСЛУЖИВАНИЕ МУНИЦИПАЛЬНОГО ДОЛГА ЗА 2022-2027 ГОДЫ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1A7B10-73D4-B73B-BF55-D2176B45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135" y="6491066"/>
            <a:ext cx="44087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первоначальный объем, утвержденный решением о бюджете</a:t>
            </a:r>
          </a:p>
        </p:txBody>
      </p:sp>
      <p:graphicFrame>
        <p:nvGraphicFramePr>
          <p:cNvPr id="11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663895"/>
              </p:ext>
            </p:extLst>
          </p:nvPr>
        </p:nvGraphicFramePr>
        <p:xfrm>
          <a:off x="475861" y="580995"/>
          <a:ext cx="11491777" cy="574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Лист" r:id="rId5" imgW="8747769" imgH="4846392" progId="Excel.Sheet.8">
                  <p:embed/>
                </p:oleObj>
              </mc:Choice>
              <mc:Fallback>
                <p:oleObj name="Лист" r:id="rId5" imgW="8747769" imgH="484639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861" y="580995"/>
                        <a:ext cx="11491777" cy="5745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A759825-A736-4A26-98AE-234B511084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5305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256D19-5B11-DBF2-6C6F-47DABC80B7DE}"/>
              </a:ext>
            </a:extLst>
          </p:cNvPr>
          <p:cNvSpPr/>
          <p:nvPr/>
        </p:nvSpPr>
        <p:spPr>
          <a:xfrm>
            <a:off x="57008" y="148620"/>
            <a:ext cx="12231019" cy="5766318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txBody>
          <a:bodyPr wrap="square" lIns="720000" tIns="0" rIns="720000" bIns="36000" anchor="ctr"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  <a:ea typeface="Calibri"/>
                <a:cs typeface="Times New Roman"/>
              </a:rPr>
              <a:t>Подводя итоги, можем  сказать, что  бюджет района на 2025 год является напряженным, необходима мобилизация всех возможных ресурсов и поиск новых возможностей для увеличения доходной части  бюджета района в целом. Важнейшим общим условием является обеспечение долгосрочной устойчивости бюджета.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  <a:ea typeface="Calibri"/>
                <a:cs typeface="Times New Roman"/>
              </a:rPr>
              <a:t>Наша задача сейчас – максимально эффективно использовать имеющийся потенциал, исходя из приоритетов социально-экономического развития района.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17153-D5E5-4515-BEA0-D5E45C172B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784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3306" y="671805"/>
            <a:ext cx="12098694" cy="5812971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</a:t>
            </a:r>
            <a:r>
              <a:rPr lang="ru-RU" sz="1600" dirty="0"/>
              <a:t> – это план доходов и расходов на определенный период. </a:t>
            </a:r>
          </a:p>
          <a:p>
            <a:pPr marL="0" indent="0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Бюджетная система</a:t>
            </a:r>
            <a:r>
              <a:rPr lang="ru-RU" sz="1600" dirty="0"/>
              <a:t> – совокупность всех бюджетов в Российской Федерации: федерального, региональных, местных, государственных внебюджетных фондов. Бюджетная система Корткеросского района включает в себя бюджет муниципального района «Корткеросский» и бюджеты 18 муниципальных образований сельских поселений Корткеросского района.</a:t>
            </a:r>
          </a:p>
          <a:p>
            <a:pPr marL="0" indent="0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Публично-правовое образование </a:t>
            </a:r>
            <a:r>
              <a:rPr lang="ru-RU" sz="1600" dirty="0"/>
              <a:t>– Российская Федерация в целом; Субъекты РФ – республики, края, области, города федерального значения, автономные области, автономные округа; Муниципальные образования.</a:t>
            </a:r>
          </a:p>
          <a:p>
            <a:pPr marL="0" indent="0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процесс</a:t>
            </a:r>
            <a:r>
              <a:rPr lang="ru-RU" sz="1600" dirty="0"/>
              <a:t> 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marL="0" indent="0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Бюджетные ассигнования</a:t>
            </a:r>
            <a:r>
              <a:rPr lang="ru-RU" sz="1600" dirty="0"/>
              <a:t> – предельные объемы денежных средств, предусмотренные в соответствующем финансовом году для исполнения бюджетных обязательств. </a:t>
            </a:r>
          </a:p>
          <a:p>
            <a:pPr marL="0" indent="0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кредит </a:t>
            </a:r>
            <a:r>
              <a:rPr lang="ru-RU" sz="1600" dirty="0"/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</a:p>
          <a:p>
            <a:pPr marL="0" indent="0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Доходы бюджет</a:t>
            </a:r>
            <a:r>
              <a:rPr lang="ru-RU" sz="1600" dirty="0">
                <a:solidFill>
                  <a:srgbClr val="FF0000"/>
                </a:solidFill>
              </a:rPr>
              <a:t>а</a:t>
            </a:r>
            <a:r>
              <a:rPr lang="ru-RU" sz="1600" dirty="0"/>
              <a:t> – поступающие от населения, организаций, учреждений в бюджет денежные средства в виде: </a:t>
            </a:r>
          </a:p>
          <a:p>
            <a:pPr marL="0" indent="355574">
              <a:buNone/>
              <a:tabLst>
                <a:tab pos="533361" algn="l"/>
              </a:tabLst>
            </a:pPr>
            <a:r>
              <a:rPr lang="ru-RU" sz="1600" dirty="0"/>
              <a:t>-	налогов; </a:t>
            </a:r>
          </a:p>
          <a:p>
            <a:pPr marL="0" indent="355574">
              <a:buNone/>
              <a:tabLst>
                <a:tab pos="533361" algn="l"/>
              </a:tabLst>
            </a:pPr>
            <a:r>
              <a:rPr lang="ru-RU" sz="1600" dirty="0"/>
              <a:t>-	неналоговых поступлений (пошлины, доходы от продажи имущества, штрафы и т.п.); </a:t>
            </a:r>
          </a:p>
          <a:p>
            <a:pPr marL="0" indent="355574">
              <a:buNone/>
              <a:tabLst>
                <a:tab pos="533361" algn="l"/>
              </a:tabLst>
            </a:pPr>
            <a:r>
              <a:rPr lang="ru-RU" sz="1600" dirty="0"/>
              <a:t>- 	безвозмездных поступлений; </a:t>
            </a:r>
          </a:p>
          <a:p>
            <a:pPr marL="0" indent="355574">
              <a:buNone/>
              <a:tabLst>
                <a:tab pos="533361" algn="l"/>
              </a:tabLst>
            </a:pPr>
            <a:r>
              <a:rPr lang="ru-RU" sz="1600" dirty="0"/>
              <a:t>-	доходов от предпринимательской деятельности бюджетных организаций. Кредиты, доходы от выпуска ценных бумаг ,  полученные органами местного самоуправления, не включаются в состав доходов. </a:t>
            </a:r>
          </a:p>
          <a:p>
            <a:pPr marL="0" indent="0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Источники финансирования дефицита бюджета</a:t>
            </a:r>
            <a:r>
              <a:rPr lang="ru-RU" sz="1600" dirty="0"/>
              <a:t> – средства, привлекаемые в бюджет для покрытия дефицита (кредиты банков, кредиты от других уровней бюджетов, иные источники). </a:t>
            </a:r>
          </a:p>
          <a:p>
            <a:endParaRPr lang="ru-RU" sz="1600" dirty="0"/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376F3C01-D783-1047-4913-C02E9CFB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12192000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89" y="11688"/>
            <a:ext cx="7560727" cy="504055"/>
          </a:xfr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  <a:effectLst>
            <a:softEdge rad="31750"/>
          </a:effectLst>
        </p:spPr>
        <p:txBody>
          <a:bodyPr vert="horz" lIns="91440" tIns="45723" rIns="91440" bIns="45723" rtlCol="0" anchor="ctr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C03E2B96-62D8-464D-B805-EF1B1F5C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3698" y="6574614"/>
            <a:ext cx="488302" cy="283386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</a:defRPr>
            </a:lvl1pPr>
          </a:lstStyle>
          <a:p>
            <a:fld id="{3CBAC7A3-BEAF-4DB9-96B9-308754CF397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929" y="121936"/>
            <a:ext cx="5020147" cy="479149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200" dirty="0">
                <a:latin typeface="+mn-lt"/>
              </a:rPr>
              <a:t>КОНТАКТНАЯ ИНФОРМАЦИЯ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AAFA6-FAAD-92AA-0F96-DC1295C2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7" y="733341"/>
            <a:ext cx="8998091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19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Управление финансов администрации муниципального района «Корткеросский»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Адрес: с. Корткерос, </a:t>
            </a:r>
            <a:r>
              <a:rPr lang="ru-RU" altLang="ru-RU" sz="1800" dirty="0" err="1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ул.Советская</a:t>
            </a: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 225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Эл. адрес: </a:t>
            </a:r>
            <a:r>
              <a:rPr lang="en-US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fo@kortkeros.rkomi.ru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Bahnschrift SemiLight SemiConde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77B3934-A7C9-BE51-40CC-F805B6103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02255"/>
              </p:ext>
            </p:extLst>
          </p:nvPr>
        </p:nvGraphicFramePr>
        <p:xfrm>
          <a:off x="1095377" y="2065929"/>
          <a:ext cx="10029826" cy="1996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3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27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ФИО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Должность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Телефон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</a:rPr>
                        <a:t>Карпова Валентина Анатольевна</a:t>
                      </a:r>
                      <a:endParaRPr lang="ru-RU" sz="1600" b="0" u="non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Начальник управления</a:t>
                      </a:r>
                      <a:endParaRPr lang="ru-RU" sz="1600" b="0" u="non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u="non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9-23-30</a:t>
                      </a:r>
                      <a:endParaRPr lang="ru-RU" sz="1800" b="0" u="non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7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Любименко Людмила Анатольевна</a:t>
                      </a:r>
                      <a:endParaRPr lang="ru-RU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Заместитель начальника управления – заведующий бюджетным отделом</a:t>
                      </a:r>
                      <a:endParaRPr lang="ru-RU" sz="1600" b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9-23-</a:t>
                      </a:r>
                      <a:r>
                        <a:rPr kumimoji="0" lang="en-US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5</a:t>
                      </a:r>
                      <a:r>
                        <a:rPr kumimoji="0" lang="ru-RU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0</a:t>
                      </a:r>
                      <a:endParaRPr kumimoji="0" lang="ru-RU" sz="1800" b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7D63D7-9220-338C-37F1-F3EF4B28357D}"/>
              </a:ext>
            </a:extLst>
          </p:cNvPr>
          <p:cNvSpPr/>
          <p:nvPr/>
        </p:nvSpPr>
        <p:spPr>
          <a:xfrm>
            <a:off x="669479" y="4417341"/>
            <a:ext cx="5264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Запись на прием по личным вопросам проводится по четвергам в приемной Управления финансов по телефону с 10 до 17 часов</a:t>
            </a:r>
          </a:p>
          <a:p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Телефон приемной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: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8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2136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)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9-96-32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B583351-1BBF-5800-A71E-1B188168C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77359"/>
              </p:ext>
            </p:extLst>
          </p:nvPr>
        </p:nvGraphicFramePr>
        <p:xfrm>
          <a:off x="6257928" y="4417352"/>
          <a:ext cx="5264597" cy="45466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61">
                <a:tc>
                  <a:txBody>
                    <a:bodyPr/>
                    <a:lstStyle/>
                    <a:p>
                      <a:pPr algn="l" fontAlgn="b">
                        <a:tabLst>
                          <a:tab pos="2159000" algn="l"/>
                          <a:tab pos="2247900" algn="l"/>
                        </a:tabLst>
                      </a:pPr>
                      <a:r>
                        <a:rPr lang="ru-RU" sz="18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  О</a:t>
                      </a: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фициальный сайт: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http://kortfo.ucoz.org/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5640C9FC-4ED4-A5D9-7E8F-8689AEC71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55605"/>
              </p:ext>
            </p:extLst>
          </p:nvPr>
        </p:nvGraphicFramePr>
        <p:xfrm>
          <a:off x="6257934" y="4998292"/>
          <a:ext cx="5264598" cy="58674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99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Страница </a:t>
                      </a:r>
                      <a:r>
                        <a:rPr lang="ru-RU" sz="2000" b="0" u="none" strike="noStrike" dirty="0">
                          <a:solidFill>
                            <a:srgbClr val="0070C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ВКОНТАКТЕ</a:t>
                      </a:r>
                      <a:r>
                        <a:rPr lang="ru-RU" sz="1800" b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1" marR="7621" marT="7621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https://vk.com/ufkort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7621" marR="7621" marT="76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0" y="427785"/>
            <a:ext cx="12191999" cy="6027576"/>
          </a:xfrm>
          <a:prstGeom prst="rect">
            <a:avLst/>
          </a:prstGeom>
        </p:spPr>
        <p:txBody>
          <a:bodyPr vert="horz" lIns="91440" tIns="45723" rIns="91440" bIns="45723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Расходы бюджета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 выплачиваемые из бюджета денежные средства. 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Расходное обязательство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 обязанность выплатить денежные средства из соответствующего бюджета.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Дефицит бюджета </a:t>
            </a:r>
            <a:r>
              <a:rPr lang="ru-RU" sz="1400" dirty="0">
                <a:solidFill>
                  <a:prstClr val="black"/>
                </a:solidFill>
              </a:rPr>
              <a:t>– превышение расходов бюджета над его доходами. 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Профицит бюджета </a:t>
            </a:r>
            <a:r>
              <a:rPr lang="ru-RU" sz="1400" dirty="0">
                <a:solidFill>
                  <a:prstClr val="black"/>
                </a:solidFill>
              </a:rPr>
              <a:t>– превышение доходов бюджета над его расходами. 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Межбюджетные трансферты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 денежные средства, перечисляемые из одного бюджета бюджетной системы Российской Федерации другому бюджету. 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Дотации </a:t>
            </a:r>
            <a:r>
              <a:rPr lang="ru-RU" sz="1400" dirty="0">
                <a:solidFill>
                  <a:prstClr val="black"/>
                </a:solidFill>
              </a:rPr>
              <a:t>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 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Субвенции</a:t>
            </a:r>
            <a:r>
              <a:rPr lang="ru-RU" sz="1400" dirty="0">
                <a:solidFill>
                  <a:prstClr val="black"/>
                </a:solidFill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 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Субсидии</a:t>
            </a:r>
            <a:r>
              <a:rPr lang="ru-RU" sz="1400" dirty="0">
                <a:solidFill>
                  <a:prstClr val="black"/>
                </a:solidFill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lang="ru-RU" sz="1400" dirty="0" err="1">
                <a:solidFill>
                  <a:prstClr val="black"/>
                </a:solidFill>
              </a:rPr>
              <a:t>софинансирования</a:t>
            </a:r>
            <a:r>
              <a:rPr lang="ru-RU" sz="1400" dirty="0">
                <a:solidFill>
                  <a:prstClr val="black"/>
                </a:solidFill>
              </a:rPr>
              <a:t> расходов других бюджетов. 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Муниципальная программа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dirty="0">
                <a:solidFill>
                  <a:prstClr val="black"/>
                </a:solidFill>
              </a:rPr>
              <a:t>комплекс мероприятий, согласованных по целям, срокам, материально-техническому обеспечению, исполнителям, направленных на достижение целей и решение задач социально-экономического развития муниципального образования. 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Муниципальное задание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 документ, содержащий  требования к составу, качеству, объему, условиям, порядку и результатам оказания муниципальных услуг (выполнения работ).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Муниципальные услуги (работы)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услуги (работы), оказываемые (выполняемые) органами местного самоуправления, муниципальными учреждениями.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Муниципальный долг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 обязательства публично-правового образования по полученным кредитам, предоставленным гарантиям перед третьими лицами.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Главный распорядитель бюджетных средств </a:t>
            </a:r>
            <a:r>
              <a:rPr lang="ru-RU" sz="1400" b="1" dirty="0">
                <a:solidFill>
                  <a:prstClr val="black"/>
                </a:solidFill>
              </a:rPr>
              <a:t>–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орган местного самоуправления, орган местной администрации, а также наиболее значимое учреждение образования, культуры,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Главный администратор доходов бюджета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1400" dirty="0">
                <a:solidFill>
                  <a:prstClr val="black"/>
                </a:solidFill>
              </a:rPr>
              <a:t> определенный решением о бюджете орган государственной власти (государственный орган), орган местного самоуправления, орган местной администрации, иная организация, имеющие в своем ведении администраторов доходов бюджета и (или) являющиеся администраторами доходов бюджета.</a:t>
            </a:r>
          </a:p>
          <a:p>
            <a:pPr marL="0" indent="0">
              <a:buFont typeface="Arial" pitchFamily="34" charset="0"/>
              <a:buNone/>
              <a:tabLst>
                <a:tab pos="355574" algn="l"/>
              </a:tabLst>
            </a:pPr>
            <a:r>
              <a:rPr lang="ru-RU" sz="1400" b="1" dirty="0">
                <a:solidFill>
                  <a:srgbClr val="FF0000"/>
                </a:solidFill>
              </a:rPr>
              <a:t>	Главный администратор источников финансирования бюджета</a:t>
            </a:r>
            <a:r>
              <a:rPr lang="ru-RU" sz="1400" b="1" dirty="0">
                <a:solidFill>
                  <a:prstClr val="black"/>
                </a:solidFill>
              </a:rPr>
              <a:t> – </a:t>
            </a:r>
            <a:r>
              <a:rPr lang="ru-RU" sz="1400" dirty="0">
                <a:solidFill>
                  <a:prstClr val="black"/>
                </a:solidFill>
              </a:rPr>
              <a:t>определенный решением о бюджете орган местного самоуправления, орган местной администрации, имеющие в своем ведении администраторов источников финансирования дефицита бюджета и (или) являющиеся администраторами источников финансирования дефицита бюджета.</a:t>
            </a:r>
          </a:p>
        </p:txBody>
      </p:sp>
      <p:pic>
        <p:nvPicPr>
          <p:cNvPr id="2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3D9EA869-DACA-007C-3891-F05C75D4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86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47546" y="-19224"/>
            <a:ext cx="7494492" cy="426924"/>
          </a:xfrm>
          <a:solidFill>
            <a:schemeClr val="bg1">
              <a:alpha val="88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A22DC0C6-713C-4A95-AF59-3C5D9FFB23C0}"/>
              </a:ext>
            </a:extLst>
          </p:cNvPr>
          <p:cNvSpPr txBox="1">
            <a:spLocks/>
          </p:cNvSpPr>
          <p:nvPr/>
        </p:nvSpPr>
        <p:spPr>
          <a:xfrm>
            <a:off x="11703698" y="6574614"/>
            <a:ext cx="488302" cy="283386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BAC7A3-BEAF-4DB9-96B9-308754CF397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9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239349" y="629591"/>
            <a:ext cx="11713301" cy="539170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800" dirty="0"/>
              <a:t>Бюджетный кодекс Российской Федерации от 31.07.1998</a:t>
            </a:r>
            <a:r>
              <a:rPr lang="en-US" sz="1800" dirty="0"/>
              <a:t> </a:t>
            </a:r>
            <a:r>
              <a:rPr lang="ru-RU" sz="1800" dirty="0"/>
              <a:t>г. №145-ФЗ.</a:t>
            </a:r>
            <a:endParaRPr lang="en-US" sz="1800" dirty="0"/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Решение Совета МР «Корткеросский» от 23.12.2019г. №</a:t>
            </a:r>
            <a:r>
              <a:rPr lang="en-US" sz="1800" dirty="0"/>
              <a:t>VI-42</a:t>
            </a:r>
            <a:r>
              <a:rPr lang="ru-RU" sz="1800" dirty="0"/>
              <a:t>/</a:t>
            </a:r>
            <a:r>
              <a:rPr lang="en-US" sz="1800" dirty="0"/>
              <a:t>8</a:t>
            </a:r>
            <a:r>
              <a:rPr lang="ru-RU" sz="1800" dirty="0"/>
              <a:t> «Об утверждении положения о бюджетном процессе в муниципальном образовании муниципального  района «Корткеросский и установлении особенностей реализации бюджетного процесса».</a:t>
            </a:r>
            <a:endParaRPr lang="en-US" sz="1800" dirty="0"/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18.08.2020г. №1217 «О порядке составления проекта бюджета муниципального образования муниципального района «Корткеросский» на очередной финансовый год и плановый период».</a:t>
            </a:r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16.10.2024г. №  1330 «Об основных направлениях бюджетной и налоговой политики МО МР «Корткеросский» на 2025 год и на плановый период 2026 и 2027 годов»</a:t>
            </a:r>
            <a:r>
              <a:rPr lang="en-US" sz="1800" dirty="0"/>
              <a:t>.</a:t>
            </a:r>
            <a:r>
              <a:rPr lang="ru-RU" sz="1800" dirty="0"/>
              <a:t> </a:t>
            </a:r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15.10.2024г. № 1323 «Об основных показателях прогноза социально-экономического развития муниципального образования муниципального района «Корткеросский» на 2025 год и параметрах прогноза социально-экономического развития района до 2027 года»</a:t>
            </a:r>
            <a:r>
              <a:rPr lang="en-US" sz="1800" dirty="0"/>
              <a:t>.</a:t>
            </a:r>
            <a:endParaRPr lang="ru-RU" sz="1800" dirty="0"/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29.06.2021г. №1058 «Об утверждении перечня муниципальных программ муниципального образования муниципального района «Корткеросский»</a:t>
            </a:r>
            <a:r>
              <a:rPr lang="en-US" sz="1800" dirty="0"/>
              <a:t>.</a:t>
            </a:r>
            <a:endParaRPr lang="ru-RU" sz="1800" dirty="0"/>
          </a:p>
          <a:p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56B9F640-BC9C-77EF-AC48-4C787179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232" y="0"/>
            <a:ext cx="9751533" cy="458872"/>
          </a:xfrm>
          <a:solidFill>
            <a:schemeClr val="bg1">
              <a:alpha val="85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НОРМАТИВНАЯ ОСНОВА БЮДЖЕТНОГО ПРОЦЕССА В КОРТКЕРОССКОМ РАЙОНЕ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FAF65CF1-65A4-4929-A152-11CAB0ECE9B6}"/>
              </a:ext>
            </a:extLst>
          </p:cNvPr>
          <p:cNvSpPr txBox="1">
            <a:spLocks/>
          </p:cNvSpPr>
          <p:nvPr/>
        </p:nvSpPr>
        <p:spPr>
          <a:xfrm>
            <a:off x="11703698" y="6574614"/>
            <a:ext cx="488302" cy="283386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BAC7A3-BEAF-4DB9-96B9-308754CF397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5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 bwMode="auto">
          <a:xfrm>
            <a:off x="377787" y="925938"/>
            <a:ext cx="5065625" cy="1595025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НАЧАЛО РАБОТЫ ПО РАЗРАБОТКЕ ПРОГНОЗА СОЦИАЛЬНО-ЭКОНОМИЧЕСКОГО РАЗВИТИЯ МУНИЦИПАЛЬНОГО РАЙОНА, СОСТАВЛЕНИЮ ПРОЕКТА БЮДЖЕТА, СОГЛАСОВАНИЕ ПРОГНОЗНЫХ РАСЧЕТОВ И ПОДГОТОВКЕ ДОКУМЕНТОВ И МАТЕРИАЛОВ К ПРОЕКТУ РЕШЕНИЯ О БЮДЖЕТЕ – ЗА 6</a:t>
            </a:r>
            <a:r>
              <a:rPr lang="en-US" sz="16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МЕСЯЦЕВ  ДО НАЧАЛА ОЧЕРЕДНОГО ФИНАНСОВОГО ГОДА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6640390" y="4782700"/>
            <a:ext cx="5071584" cy="1432590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ПРЕДСТАВЛЕНИЕ АДМИНИСТРАЦИЕЙ МУНИЦИПАЛЬНОГО РАЙОНА ПРОЕКТА РЕШЕНИЯ ОБ ИСПОЛНЕНИИ БЮДЖЕТА В  КОНТРОЛЬНО-СЧЕТНУЮ ПАЛАТУ – НЕ ПОЗДНЕЕ 1 АПРЕЛЯ ТЕКУЩЕГО ГОДА,  В СОВЕТ  РАЙОНА– НЕ ПОЗДНЕЕ 1 МАЯ  ГОДА, СЛЕДУЮЩЕГО ЗА ОТЧЕТНЫМ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6CD504E3-B731-F8E6-38BD-63C8AA48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940" y="0"/>
            <a:ext cx="9175872" cy="426924"/>
          </a:xfrm>
          <a:solidFill>
            <a:schemeClr val="bg1">
              <a:alpha val="98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ЭТАПЫ БЮДЖЕТНОГО ПРОЦЕССА В КОРТКЕРОССКОМ РАЙОНЕ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8192A99-432E-218D-5A29-C62D41D069C8}"/>
              </a:ext>
            </a:extLst>
          </p:cNvPr>
          <p:cNvSpPr/>
          <p:nvPr/>
        </p:nvSpPr>
        <p:spPr>
          <a:xfrm>
            <a:off x="6488065" y="929942"/>
            <a:ext cx="5122987" cy="1612598"/>
          </a:xfrm>
          <a:prstGeom prst="roundRect">
            <a:avLst>
              <a:gd name="adj" fmla="val 1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DE78950-8077-3D93-46D2-A691294D3559}"/>
              </a:ext>
            </a:extLst>
          </p:cNvPr>
          <p:cNvGrpSpPr/>
          <p:nvPr/>
        </p:nvGrpSpPr>
        <p:grpSpPr>
          <a:xfrm>
            <a:off x="6246836" y="2958122"/>
            <a:ext cx="5071583" cy="1432590"/>
            <a:chOff x="9079964" y="3728057"/>
            <a:chExt cx="2797155" cy="20356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35504F91-5061-C7F0-BC4C-7E3BEF1EFB1A}"/>
                </a:ext>
              </a:extLst>
            </p:cNvPr>
            <p:cNvSpPr/>
            <p:nvPr/>
          </p:nvSpPr>
          <p:spPr>
            <a:xfrm>
              <a:off x="9079964" y="3728057"/>
              <a:ext cx="2797155" cy="2035670"/>
            </a:xfrm>
            <a:prstGeom prst="roundRect">
              <a:avLst>
                <a:gd name="adj" fmla="val 10000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:a16="http://schemas.microsoft.com/office/drawing/2014/main" id="{68C3F626-51A3-127F-156B-272635AD68F5}"/>
                </a:ext>
              </a:extLst>
            </p:cNvPr>
            <p:cNvSpPr txBox="1"/>
            <p:nvPr/>
          </p:nvSpPr>
          <p:spPr>
            <a:xfrm>
              <a:off x="9159872" y="3797684"/>
              <a:ext cx="2631893" cy="18831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chemeClr val="tx1"/>
                  </a:solidFill>
                  <a:latin typeface="Bahnschrift SemiLight SemiConde" panose="020B0502040204020203" pitchFamily="34" charset="0"/>
                </a:rPr>
                <a:t>РАССМОТРЕНИЕ СОВЕТОМ МУНИЦИПАЛЬНОГО РАЙОНА ПРОЕКТА РЕШЕНИЯ О БЮДЖЕТЕ – НЕ ПОЗДНЕЕ 25 ДЕКАБРЯ ГОДА, ПРЕДШЕСТВУЮЩЕГО ОЧЕРЕДНОМУ ФИНАНСОВОМУ ГОДУ</a:t>
              </a:r>
              <a:endParaRPr lang="ru-RU" sz="15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034C22-58FA-539C-EACB-74A7135F9BAD}"/>
              </a:ext>
            </a:extLst>
          </p:cNvPr>
          <p:cNvGrpSpPr/>
          <p:nvPr/>
        </p:nvGrpSpPr>
        <p:grpSpPr>
          <a:xfrm>
            <a:off x="997059" y="4869654"/>
            <a:ext cx="4074038" cy="1014130"/>
            <a:chOff x="9054750" y="1979669"/>
            <a:chExt cx="2660289" cy="1371925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AEA2701-2749-4600-A06E-5F058CA69762}"/>
                </a:ext>
              </a:extLst>
            </p:cNvPr>
            <p:cNvSpPr/>
            <p:nvPr/>
          </p:nvSpPr>
          <p:spPr>
            <a:xfrm>
              <a:off x="9054750" y="1979669"/>
              <a:ext cx="2660289" cy="1371925"/>
            </a:xfrm>
            <a:prstGeom prst="roundRect">
              <a:avLst>
                <a:gd name="adj" fmla="val 10000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: скругленные углы 4">
              <a:extLst>
                <a:ext uri="{FF2B5EF4-FFF2-40B4-BE49-F238E27FC236}">
                  <a16:creationId xmlns:a16="http://schemas.microsoft.com/office/drawing/2014/main" id="{7F7B91FC-B49D-4BA7-F1E3-DA7C7103DCC8}"/>
                </a:ext>
              </a:extLst>
            </p:cNvPr>
            <p:cNvSpPr txBox="1"/>
            <p:nvPr/>
          </p:nvSpPr>
          <p:spPr>
            <a:xfrm>
              <a:off x="9094932" y="2019851"/>
              <a:ext cx="2579925" cy="129156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Bahnschrift SemiLight SemiConde" panose="020B0502040204020203" pitchFamily="34" charset="0"/>
                </a:rPr>
                <a:t>КОНТРОЛЬ ЗА ИСПОЛНЕНИЕМ БЮДЖЕТА –  В ТЕЧЕНИЕ ГОДА 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743ED8-17B3-4866-878B-B7011088361A}"/>
              </a:ext>
            </a:extLst>
          </p:cNvPr>
          <p:cNvSpPr/>
          <p:nvPr/>
        </p:nvSpPr>
        <p:spPr>
          <a:xfrm>
            <a:off x="6640389" y="1074522"/>
            <a:ext cx="4995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ahnschrift SemiLight SemiConde" panose="020B0502040204020203" pitchFamily="34" charset="0"/>
              </a:rPr>
              <a:t>МУНИЦИПАЛЬНОГО РАЙОНА ПРОЕКТА РЕШЕНИЯ О БЮДЖЕТЕ, ДОКУМЕНТОВ И МАТЕРИАЛОВ, ПРИЛАГАЕМЫХ К НЕМУ,  В СОВЕТ МУНИЦИПАЛЬНОГО РАЙОНА – НЕ ПОЗДНЕЕ 15 НОЯБРЯ ГОДА , ПРЕДШЕСТВУЮЩЕГО ОЧЕРЕДНОМУ ФИНАНСОВОМУ ГОДУ </a:t>
            </a:r>
            <a:endParaRPr lang="ru-RU" sz="1600" dirty="0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D6071EFE-2F73-4EA3-82FB-04EDFDE3777F}"/>
              </a:ext>
            </a:extLst>
          </p:cNvPr>
          <p:cNvSpPr/>
          <p:nvPr/>
        </p:nvSpPr>
        <p:spPr bwMode="auto">
          <a:xfrm>
            <a:off x="922524" y="3056780"/>
            <a:ext cx="4074038" cy="1280701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ОРГАНИЗАЦИЯ ИСПОЛНЕНИЯ И ИСПОЛНЕНИЕ   УЧАСТНИКАМИ БЮДЖЕТНОГО ПРОЦЕССА РЕШЕНИЯ О БЮДЖЕТЕ –  В ТЕЧЕНИЕ ГОДА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E09F2CB-4F00-4363-9622-8BF485D64253}"/>
              </a:ext>
            </a:extLst>
          </p:cNvPr>
          <p:cNvSpPr/>
          <p:nvPr/>
        </p:nvSpPr>
        <p:spPr>
          <a:xfrm>
            <a:off x="5603016" y="1507544"/>
            <a:ext cx="779304" cy="42692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7" name="Стрелка: изогнутая 6">
            <a:extLst>
              <a:ext uri="{FF2B5EF4-FFF2-40B4-BE49-F238E27FC236}">
                <a16:creationId xmlns:a16="http://schemas.microsoft.com/office/drawing/2014/main" id="{7E03310C-D8C3-4CF4-A832-2E0BE91C4216}"/>
              </a:ext>
            </a:extLst>
          </p:cNvPr>
          <p:cNvSpPr/>
          <p:nvPr/>
        </p:nvSpPr>
        <p:spPr>
          <a:xfrm rot="10800000">
            <a:off x="11403652" y="2084534"/>
            <a:ext cx="616644" cy="1612598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9D99CB8B-0839-4258-958E-DB2C4610471A}"/>
              </a:ext>
            </a:extLst>
          </p:cNvPr>
          <p:cNvSpPr/>
          <p:nvPr/>
        </p:nvSpPr>
        <p:spPr>
          <a:xfrm flipH="1">
            <a:off x="5178320" y="3483670"/>
            <a:ext cx="849392" cy="42692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37" name="Стрелка: изогнутая 36">
            <a:extLst>
              <a:ext uri="{FF2B5EF4-FFF2-40B4-BE49-F238E27FC236}">
                <a16:creationId xmlns:a16="http://schemas.microsoft.com/office/drawing/2014/main" id="{5F5C4B25-B53F-4D99-A18E-C021AEA4E918}"/>
              </a:ext>
            </a:extLst>
          </p:cNvPr>
          <p:cNvSpPr/>
          <p:nvPr/>
        </p:nvSpPr>
        <p:spPr>
          <a:xfrm rot="10800000" flipH="1">
            <a:off x="223934" y="3701294"/>
            <a:ext cx="613357" cy="1612598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84D47184-01D0-481F-85C7-BB878C3E0FDD}"/>
              </a:ext>
            </a:extLst>
          </p:cNvPr>
          <p:cNvSpPr/>
          <p:nvPr/>
        </p:nvSpPr>
        <p:spPr>
          <a:xfrm>
            <a:off x="5500180" y="5285533"/>
            <a:ext cx="849392" cy="42692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073E4832-D412-4050-A297-44370C03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40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3337" y="513036"/>
            <a:ext cx="11905330" cy="42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  <a:cs typeface="Times New Roman" pitchFamily="18" charset="0"/>
              </a:rPr>
              <a:t>        Муниципальный район "Корткеросский" – муниципальное образование, состоящее из 18 сельских поселений, объединенных общей территорией, границы которой установлены законом Республики Коми. В состав муниципального района входят территории сельских поселений: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Bahnschrift Light SemiCondensed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47223"/>
              </p:ext>
            </p:extLst>
          </p:nvPr>
        </p:nvGraphicFramePr>
        <p:xfrm>
          <a:off x="143337" y="1259633"/>
          <a:ext cx="11905330" cy="548174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8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93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Наименование сельского поселения и его состав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Численность</a:t>
                      </a:r>
                      <a:r>
                        <a:rPr lang="ru-RU" sz="1400" b="0" u="none" strike="noStrike" baseline="0" dirty="0">
                          <a:effectLst/>
                          <a:latin typeface="Bahnschrift SemiLight SemiConde" panose="020B0502040204020203" pitchFamily="34" charset="0"/>
                        </a:rPr>
                        <a:t> населения, чел. (на 01.01.2024)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Территория (тыс.</a:t>
                      </a:r>
                      <a:r>
                        <a:rPr lang="en-US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км</a:t>
                      </a:r>
                      <a:r>
                        <a:rPr lang="ru-RU" sz="1400" b="0" u="none" strike="noStrike" baseline="30000" dirty="0">
                          <a:effectLst/>
                          <a:latin typeface="Bahnschrift SemiLight SemiConde" panose="020B0502040204020203" pitchFamily="34" charset="0"/>
                        </a:rPr>
                        <a:t>2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>
                          <a:effectLst/>
                        </a:rPr>
                        <a:t>Намск (поселок сельского типа Намск, деревня Лопыдино)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428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3,85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Подтыбок (поселок сельского типа Подтыбок)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755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0,47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Приозерный (поселок сельского типа Приозерный, деревня Важкуръя)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688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5,63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>
                        <a:tabLst>
                          <a:tab pos="3138488" algn="l"/>
                        </a:tabLs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Усть-Лэкчим (поселки сельского типа Мартиты, Усть-Лэкчим)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612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Богородск (село Богородск, деревни Лунь, Пасвомын, Сюзяыб, Троицк)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992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4,92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Большелуг (село Большелуг, деревни Выльыб, Зулэб, Ивановская)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Вомын (село Вомын, деревня Якушевск)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553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15,43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Додзь (поселок сельского типа Визябож, село Додзь, деревня Визябож)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1138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Керес (поселок сельского типа Уръель, село Керес, деревни Лаборем, Эжол)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436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Корткерос (село Корткерос)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4767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28,66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Маджа (село Маджа, деревни Кармыльк, Куръядор)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358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Мордино (поселок сельского типа Веселовка, село Мордино, деревни Дань, Конша, Четдино)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1132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18,01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2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Небдино (село Небдино, деревни Аникеевка, Ануфриевка, Паркерос, Тимасикт, Трофимовская)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611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11,59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Нившера (село Нившера, деревни Алексеевка, Ивановка, Русановская)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1208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Пезмег (поселок сельского типа Аджером, село Пезмег)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1438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6,38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Подъельск (село Подъельск, деревни Наволок, Новик)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505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2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Позтыкерес (поселок сельского типа Собино, село Позтыкерес, деревня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Бояркерес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Сторожевск (село Сторожевск)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1357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19,61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4E0179B9-66AB-98AC-3998-79DD1ACB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000" y="0"/>
            <a:ext cx="9848000" cy="426923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АДМИНИСТРАТИВНО-ТЕРРИТОРИАЛЬНОЕ ДЕЛЕНИЕ КОРТКЕРОССКОГО РАЙОНА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906BD9C3-BDB5-48E1-8265-905784590314}"/>
              </a:ext>
            </a:extLst>
          </p:cNvPr>
          <p:cNvSpPr txBox="1">
            <a:spLocks/>
          </p:cNvSpPr>
          <p:nvPr/>
        </p:nvSpPr>
        <p:spPr>
          <a:xfrm>
            <a:off x="11703698" y="6574614"/>
            <a:ext cx="488302" cy="283386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BAC7A3-BEAF-4DB9-96B9-308754CF397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674136" y="985158"/>
            <a:ext cx="10843728" cy="1049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СОХРАНЕНИЕ УСЛОВИЙ  РОСТА НАЛОГОВЫХ И НЕНАЛОГОВЫХ ДОХОДОВ БЮДЖЕТА МУНИЦИПАЛЬНОГО ОБРАЗОВАНИЯ МУНИЦИПАЛЬНОГО РАЙОНА «КОРТКЕРОССКИЙ»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53E6A587-D93F-ED1E-FA38-82072D94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1999" cy="6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43" y="1"/>
            <a:ext cx="11145713" cy="696260"/>
          </a:xfr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ЗАДАЧИ И ОСНОВНЫЕ НАПРАВЛЕНИЯ БЮДЖЕТНОЙ ПОЛИТИКИ МУНИЦИПАЛЬНОГО РАЙОНА «КОРТКЕРОССКИЙ» НА 2025 ГОД  И НА ПЛАНОВЫЙ ПЕРИОД 2026 И 2027 ГОДОВ </a:t>
            </a:r>
          </a:p>
        </p:txBody>
      </p:sp>
      <p:sp>
        <p:nvSpPr>
          <p:cNvPr id="16" name="Скругленный прямоугольник 4">
            <a:extLst>
              <a:ext uri="{FF2B5EF4-FFF2-40B4-BE49-F238E27FC236}">
                <a16:creationId xmlns:a16="http://schemas.microsoft.com/office/drawing/2014/main" id="{EEB04583-5386-4E59-AAC8-7A124B086E8C}"/>
              </a:ext>
            </a:extLst>
          </p:cNvPr>
          <p:cNvSpPr/>
          <p:nvPr/>
        </p:nvSpPr>
        <p:spPr>
          <a:xfrm>
            <a:off x="674136" y="2360958"/>
            <a:ext cx="10843728" cy="1049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СДЕРЖИВАНИЕ РОСТА РАСХОДОВ БЮДЖЕТА МО МР, НЕ ОБЕСПЕЧЕННОГО УВЕЛИЧЕНИЕМ ДОХОДОВ И (ИЛИ) ОПТИМИЗАЦИЕЙ РАСХОДОВ</a:t>
            </a:r>
          </a:p>
        </p:txBody>
      </p:sp>
      <p:sp>
        <p:nvSpPr>
          <p:cNvPr id="18" name="Скругленный прямоугольник 4">
            <a:extLst>
              <a:ext uri="{FF2B5EF4-FFF2-40B4-BE49-F238E27FC236}">
                <a16:creationId xmlns:a16="http://schemas.microsoft.com/office/drawing/2014/main" id="{DE175D6E-6E80-41D7-AC71-82845B68A7EA}"/>
              </a:ext>
            </a:extLst>
          </p:cNvPr>
          <p:cNvSpPr/>
          <p:nvPr/>
        </p:nvSpPr>
        <p:spPr>
          <a:xfrm>
            <a:off x="674136" y="3736758"/>
            <a:ext cx="10843728" cy="10491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СОВЕРШЕНСТВОВАНИЕ СИСТЕМЫ УПРАВЛЕНИЯ ОБЩЕСТВЕННЫМИ ФИНАНСАМИ МУНИЦИПАЛЬНОГО ОБРАЗОВАНИЯ МУНИЦИПАЛЬНОГО РАЙОНА «КОРТКЕРОССКИЙ»</a:t>
            </a:r>
          </a:p>
        </p:txBody>
      </p:sp>
      <p:sp>
        <p:nvSpPr>
          <p:cNvPr id="21" name="Скругленный прямоугольник 4">
            <a:extLst>
              <a:ext uri="{FF2B5EF4-FFF2-40B4-BE49-F238E27FC236}">
                <a16:creationId xmlns:a16="http://schemas.microsoft.com/office/drawing/2014/main" id="{053CF09F-A858-4869-949A-CF6F8A5D87DA}"/>
              </a:ext>
            </a:extLst>
          </p:cNvPr>
          <p:cNvSpPr/>
          <p:nvPr/>
        </p:nvSpPr>
        <p:spPr>
          <a:xfrm>
            <a:off x="674136" y="5112558"/>
            <a:ext cx="10843728" cy="1049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СОКРАЩЕНИЕ ДОЛГОВОЙ НАГРУЗКИ И  ОБЕСПЕЧЕНИЯ ЛИКВИДНОСТИ БЮДЖЕТА МО МР</a:t>
            </a:r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F5379142-13EF-450E-9900-0465A32CD29A}"/>
              </a:ext>
            </a:extLst>
          </p:cNvPr>
          <p:cNvSpPr txBox="1">
            <a:spLocks/>
          </p:cNvSpPr>
          <p:nvPr/>
        </p:nvSpPr>
        <p:spPr>
          <a:xfrm>
            <a:off x="11703698" y="6574614"/>
            <a:ext cx="488302" cy="283386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BAC7A3-BEAF-4DB9-96B9-308754CF397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10.xml><?xml version="1.0" encoding="utf-8"?>
<a:theme xmlns:a="http://schemas.openxmlformats.org/drawingml/2006/main" name="5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11.xml><?xml version="1.0" encoding="utf-8"?>
<a:theme xmlns:a="http://schemas.openxmlformats.org/drawingml/2006/main" name="4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7.xml><?xml version="1.0" encoding="utf-8"?>
<a:theme xmlns:a="http://schemas.openxmlformats.org/drawingml/2006/main" name="2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8.xml><?xml version="1.0" encoding="utf-8"?>
<a:theme xmlns:a="http://schemas.openxmlformats.org/drawingml/2006/main" name="3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9.xml><?xml version="1.0" encoding="utf-8"?>
<a:theme xmlns:a="http://schemas.openxmlformats.org/drawingml/2006/main" name="4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Override1.xml><?xml version="1.0" encoding="utf-8"?>
<a:themeOverride xmlns:a="http://schemas.openxmlformats.org/drawingml/2006/main">
  <a:clrScheme name="Другая 16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66092"/>
    </a:hlink>
    <a:folHlink>
      <a:srgbClr val="24406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5750</TotalTime>
  <Words>5622</Words>
  <Application>Microsoft Office PowerPoint</Application>
  <PresentationFormat>Широкоэкранный</PresentationFormat>
  <Paragraphs>909</Paragraphs>
  <Slides>40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67" baseType="lpstr">
      <vt:lpstr>Arial</vt:lpstr>
      <vt:lpstr>Bahnschrift</vt:lpstr>
      <vt:lpstr>Bahnschrift Light</vt:lpstr>
      <vt:lpstr>Bahnschrift Light SemiCondensed</vt:lpstr>
      <vt:lpstr>Bahnschrift SemiBold</vt:lpstr>
      <vt:lpstr>Bahnschrift SemiBold SemiConden</vt:lpstr>
      <vt:lpstr>Bahnschrift SemiCondensed</vt:lpstr>
      <vt:lpstr>Bahnschrift SemiLight</vt:lpstr>
      <vt:lpstr>Bahnschrift SemiLight SemiConde</vt:lpstr>
      <vt:lpstr>Calibri</vt:lpstr>
      <vt:lpstr>Franklin Gothic Book</vt:lpstr>
      <vt:lpstr>Franklin Gothic Demi</vt:lpstr>
      <vt:lpstr>Open Sans</vt:lpstr>
      <vt:lpstr>Times New Roman</vt:lpstr>
      <vt:lpstr>Wingdings</vt:lpstr>
      <vt:lpstr>Пользовательские</vt:lpstr>
      <vt:lpstr>Презентация1</vt:lpstr>
      <vt:lpstr>1_Презентация1</vt:lpstr>
      <vt:lpstr>2_Презентация1</vt:lpstr>
      <vt:lpstr>3_Презентация1</vt:lpstr>
      <vt:lpstr>1_Пользовательские</vt:lpstr>
      <vt:lpstr>2_Пользовательские</vt:lpstr>
      <vt:lpstr>3_Пользовательские</vt:lpstr>
      <vt:lpstr>4_Пользовательские</vt:lpstr>
      <vt:lpstr>5_Пользовательские</vt:lpstr>
      <vt:lpstr>4_Презентация1</vt:lpstr>
      <vt:lpstr>Лист</vt:lpstr>
      <vt:lpstr>БЮДЖЕТ  ДЛЯ ГРАЖДАН</vt:lpstr>
      <vt:lpstr>УВАЖАЕМЫЕ ЖИТЕЛИ КОРТКЕРОССКОГО РАЙОНА</vt:lpstr>
      <vt:lpstr>Презентация PowerPoint</vt:lpstr>
      <vt:lpstr>КРАТКИЙ СЛОВАРЬ ИСПОЛЬЗУЕМЫХ ТЕРМИНОВ И ПОНЯТИЙ</vt:lpstr>
      <vt:lpstr>КРАТКИЙ СЛОВАРЬ ИСПОЛЬЗУЕМЫХ ТЕРМИНОВ И ПОНЯТИЙ</vt:lpstr>
      <vt:lpstr>НОРМАТИВНАЯ ОСНОВА БЮДЖЕТНОГО ПРОЦЕССА В КОРТКЕРОССКОМ РАЙОНЕ</vt:lpstr>
      <vt:lpstr>ОСНОВНЫЕ ЭТАПЫ БЮДЖЕТНОГО ПРОЦЕССА В КОРТКЕРОССКОМ РАЙОНЕ</vt:lpstr>
      <vt:lpstr>АДМИНИСТРАТИВНО-ТЕРРИТОРИАЛЬНОЕ ДЕЛЕНИЕ КОРТКЕРОССКОГО РАЙОНА</vt:lpstr>
      <vt:lpstr>ЗАДАЧИ И ОСНОВНЫЕ НАПРАВЛЕНИЯ БЮДЖЕТНОЙ ПОЛИТИКИ МУНИЦИПАЛЬНОГО РАЙОНА «КОРТКЕРОССКИЙ» НА 2025 ГОД  И НА ПЛАНОВЫЙ ПЕРИОД 2026 И 2027 ГОДОВ </vt:lpstr>
      <vt:lpstr>ПРИОРИТЕТЫ ПРИ ФОРМИРОВАНИИ РАСХОДОВ</vt:lpstr>
      <vt:lpstr>ОСНОВНЫЕ  ПАРАМЕТРЫ  БЮДЖЕТА  МУНИЦИПАЛЬНОГО РАЙОНА «КОРТКЕРОССКИЙ» , МЛН. РУБЛЕЙ</vt:lpstr>
      <vt:lpstr>СТРУКТУРА ДОХОДОВ БЮДЖЕТА  МУНИЦИПАЛЬНОГО РАЙОНА «КОРТКЕРОССКИЙ»  НА  2025-2027 ГОДЫ, ТЫС. РУБЛЕЙ</vt:lpstr>
      <vt:lpstr>УРОВЕНЬ ДОТАЦИОННОСТИ РАЙОННОГО БЮДЖЕТА</vt:lpstr>
      <vt:lpstr>Презентация PowerPoint</vt:lpstr>
      <vt:lpstr>СТРУКТУРА НАЛОГОВЫХ И НЕНАЛОГОВЫХ ДОХОДОВ В 2025 ГОДУ, ТЫС. РУБЛЕЙ</vt:lpstr>
      <vt:lpstr>БЕЗВОЗМЕЗДНЫЕ ПОСТУПЛЕНИЯ В 2024-2025 ГОДЫ, ТЫС. РУБЛЕЙ</vt:lpstr>
      <vt:lpstr>ИЗМЕНЕНИЯ В НАЛОГОВЫХ ДОХОДАХ</vt:lpstr>
      <vt:lpstr>ОСНОВНЫЕ  ХАРАКТЕРИСТИКИ БЮДЖЕТА НА 2024-2026 ГОДЫ, ТЫС. РУБЛЕЙ</vt:lpstr>
      <vt:lpstr>ДИНАМИКА И СТРУКТУРА ПО РАЗДЕЛАМ РАСХОДОВ БЮДЖЕТА НА 2025 ГОД, ТЫС. РУБЛЕЙ</vt:lpstr>
      <vt:lpstr>ЗАПЛАНИРОВАНО ДОСТИЖЕНИЕ ЦЕЛЕВЫХ ПОКАЗАТЕЛЕЙ ЗАРАБОТНОЙ ПЛАТЫ «УКАЗНЫХ» КАТЕГОРИЙ РАБОТНИКОВ  МУНИЦИПАЛЬНОГО РАЙОНА «КОРТКЕРОССКИЙ» НА  2025 ГОД</vt:lpstr>
      <vt:lpstr>Презентация PowerPoint</vt:lpstr>
      <vt:lpstr>РЕАЛИЗАЦИЯ ПРОЕКТОВ «НАРОДНЫЙ БЮДЖЕТ»</vt:lpstr>
      <vt:lpstr>Презентация PowerPoint</vt:lpstr>
      <vt:lpstr>РАСХОДЫ В РАЗРЕЗЕ МУНИЦИПАЛЬНЫХ ПРОГРАММ</vt:lpstr>
      <vt:lpstr>01_МП_«БЕЗОПАСНОСТЬ ЖИЗНЕДЕЯТЕЛЬНОСТИ НАСЕЛЕНИЯ» </vt:lpstr>
      <vt:lpstr>02_МП_«РАЗВИТИЕ ЭКОНОМИКИ» </vt:lpstr>
      <vt:lpstr>03_МП_«РАЗВИТИЕ ТРАНСПОРТНОЙ СИСТЕМЫ»</vt:lpstr>
      <vt:lpstr>04_МП_«РАЗВИТИЕ ЖИЛИЩНО-КОММУНАЛЬНОГО ХОЗЯЙСТВА  МР «КОРТКЕРОССКИЙ»</vt:lpstr>
      <vt:lpstr>05_МП_«РАЗВИТИЕ ОБРАЗОВАНИЯ»</vt:lpstr>
      <vt:lpstr>06_МП_«РАЗВИТИЕ КУЛЬТУРЫ И ТУРИЗМА»</vt:lpstr>
      <vt:lpstr>07_МП_«РАЗВИТИЕ ФИЗИЧЕСКОЙ КУЛЬТУРЫ И СПОРТА В КОРТКЕРОССКОМ РАЙОНЕ»</vt:lpstr>
      <vt:lpstr>08_МП_«РАЗВИТИЕ СИСТЕМЫ МУНИЦИПАЛЬНОГО УПРАВЛЕНИЯ»</vt:lpstr>
      <vt:lpstr>09_МП_«ПРОФИЛАКТИКА ПРАВОНАРУШЕНИЙ И ОБЕСПЕЧЕНИЕ ОБЩЕСТВЕННОЙ БЕЗОПАСНОСТИ НА ТЕРРИТОРИИ МУНИЦИПАЛЬНОГО РАЙОНА «КОРТКЕРОССКИЙ» РЕСПУБЛИКИ КОМИ»</vt:lpstr>
      <vt:lpstr>ИЗМЕНЕНИЯ В РАСХОДАХ НА 2025 ГОД</vt:lpstr>
      <vt:lpstr>Презентация PowerPoint</vt:lpstr>
      <vt:lpstr>ИЗМЕНЕНИЕ ОБЪЁМА ФИНАНСОВОЙ ПОМОЩИ ПОСЕЛЕНИЯМ, ТЫС. РУБЛЕЙ</vt:lpstr>
      <vt:lpstr>ОБЪЕМ И СТРУКТУРА МУНИЦИПАЛЬНОГО ДОЛГА МО МР «КОРТКЕРОССКИЙ» НА 01.01.2025 Г.</vt:lpstr>
      <vt:lpstr>РАСХОДЫ НА ОБСЛУЖИВАНИЕ МУНИЦИПАЛЬНОГО ДОЛГА ЗА 2022-2027 ГОДЫ</vt:lpstr>
      <vt:lpstr>Презентация PowerPoint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обзор</dc:title>
  <dc:creator>Александр</dc:creator>
  <cp:lastModifiedBy>i7</cp:lastModifiedBy>
  <cp:revision>249</cp:revision>
  <cp:lastPrinted>2024-11-25T08:47:17Z</cp:lastPrinted>
  <dcterms:created xsi:type="dcterms:W3CDTF">2023-11-22T07:28:23Z</dcterms:created>
  <dcterms:modified xsi:type="dcterms:W3CDTF">2024-12-02T08:10:51Z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