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3" r:id="rId4"/>
    <p:sldId id="258" r:id="rId5"/>
    <p:sldId id="260" r:id="rId6"/>
    <p:sldId id="261" r:id="rId7"/>
    <p:sldId id="368" r:id="rId8"/>
    <p:sldId id="265" r:id="rId9"/>
    <p:sldId id="267" r:id="rId10"/>
    <p:sldId id="280" r:id="rId11"/>
    <p:sldId id="281" r:id="rId12"/>
    <p:sldId id="369" r:id="rId13"/>
    <p:sldId id="287" r:id="rId14"/>
    <p:sldId id="380" r:id="rId15"/>
    <p:sldId id="375" r:id="rId16"/>
    <p:sldId id="293" r:id="rId17"/>
    <p:sldId id="371" r:id="rId18"/>
    <p:sldId id="382" r:id="rId19"/>
    <p:sldId id="381" r:id="rId20"/>
    <p:sldId id="337" r:id="rId21"/>
    <p:sldId id="374" r:id="rId22"/>
    <p:sldId id="328" r:id="rId23"/>
    <p:sldId id="376" r:id="rId24"/>
    <p:sldId id="331" r:id="rId25"/>
    <p:sldId id="367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EFF"/>
    <a:srgbClr val="00A804"/>
    <a:srgbClr val="005E1F"/>
    <a:srgbClr val="FFFF00"/>
    <a:srgbClr val="00D205"/>
    <a:srgbClr val="009231"/>
    <a:srgbClr val="FF50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083AE6-46FA-4A59-8FB0-9F97EB10719F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5652" autoAdjust="0"/>
  </p:normalViewPr>
  <p:slideViewPr>
    <p:cSldViewPr>
      <p:cViewPr varScale="1">
        <p:scale>
          <a:sx n="109" d="100"/>
          <a:sy n="109" d="100"/>
        </p:scale>
        <p:origin x="74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4;&#1058;&#1050;&#1056;&#1067;&#1058;&#1054;&#1057;&#1058;&#1068;%20&#1041;&#1070;&#1044;&#1046;&#1045;&#1058;&#1053;&#1067;&#1061;%20&#1057;&#1056;&#1045;&#1044;&#1057;&#1058;&#1042;\2018\2018\&#1055;&#1088;&#1086;&#1077;&#1082;&#1090;%20&#1073;&#1102;&#1076;&#1078;&#1077;&#1090;&#1072;\&#1058;&#1072;&#1073;&#1083;&#1080;&#1094;&#1099;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702184274607"/>
          <c:y val="1.6568775528533863E-2"/>
          <c:w val="0.85764912732829324"/>
          <c:h val="0.921409607669127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2276</c:v>
                </c:pt>
                <c:pt idx="1">
                  <c:v>1769</c:v>
                </c:pt>
                <c:pt idx="2">
                  <c:v>1347</c:v>
                </c:pt>
                <c:pt idx="3">
                  <c:v>1289</c:v>
                </c:pt>
                <c:pt idx="4">
                  <c:v>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C-4800-977C-B7946BD332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2080</c:v>
                </c:pt>
                <c:pt idx="1">
                  <c:v>1713</c:v>
                </c:pt>
                <c:pt idx="2">
                  <c:v>1357</c:v>
                </c:pt>
                <c:pt idx="3">
                  <c:v>1289</c:v>
                </c:pt>
                <c:pt idx="4">
                  <c:v>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EC-4800-977C-B7946BD332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196</c:v>
                </c:pt>
                <c:pt idx="1">
                  <c:v>56</c:v>
                </c:pt>
                <c:pt idx="2">
                  <c:v>9.6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EC-4800-977C-B7946BD33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534016"/>
        <c:axId val="44548096"/>
      </c:barChart>
      <c:catAx>
        <c:axId val="4453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>
            <a:outerShdw blurRad="50800" dist="50800" dir="5400000" sx="10000" sy="1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9000000" sx="6000" sy="6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48096"/>
        <c:crosses val="autoZero"/>
        <c:auto val="1"/>
        <c:lblAlgn val="ctr"/>
        <c:lblOffset val="100"/>
        <c:noMultiLvlLbl val="0"/>
      </c:catAx>
      <c:valAx>
        <c:axId val="4454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3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53936447862804"/>
          <c:y val="0.91506790167708618"/>
          <c:w val="0.30692115721204022"/>
          <c:h val="5.3537718164162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effectLst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9.0908549843668168E-2"/>
          <c:w val="0.96944444444444444"/>
          <c:h val="0.771641715134104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оценка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24.7</c:v>
                </c:pt>
                <c:pt idx="1">
                  <c:v>25.1</c:v>
                </c:pt>
                <c:pt idx="2">
                  <c:v>20.3</c:v>
                </c:pt>
                <c:pt idx="3">
                  <c:v>22</c:v>
                </c:pt>
                <c:pt idx="4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5-4D5E-848A-877C0318E7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 доходы 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оценка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336.5</c:v>
                </c:pt>
                <c:pt idx="1">
                  <c:v>349.2</c:v>
                </c:pt>
                <c:pt idx="2">
                  <c:v>362.8</c:v>
                </c:pt>
                <c:pt idx="3">
                  <c:v>388.9</c:v>
                </c:pt>
                <c:pt idx="4">
                  <c:v>409.8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5-4D5E-848A-877C0318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40128"/>
        <c:axId val="42641664"/>
      </c:barChart>
      <c:catAx>
        <c:axId val="426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41664"/>
        <c:crosses val="autoZero"/>
        <c:auto val="1"/>
        <c:lblAlgn val="ctr"/>
        <c:lblOffset val="100"/>
        <c:noMultiLvlLbl val="0"/>
      </c:catAx>
      <c:valAx>
        <c:axId val="42641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640128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20538057742781"/>
          <c:y val="2.4900912885581255E-2"/>
          <c:w val="0.53799518810148728"/>
          <c:h val="5.1203394817993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40"/>
      <c:rotY val="200"/>
      <c:rAngAx val="0"/>
      <c:perspective val="1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98044191450629E-2"/>
          <c:y val="6.0379868450225409E-2"/>
          <c:w val="0.8412599083193657"/>
          <c:h val="0.81385691492236856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22E-4C83-885D-DEE529BEF501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22E-4C83-885D-DEE529BEF501}"/>
              </c:ext>
            </c:extLst>
          </c:dPt>
          <c:dLbls>
            <c:dLbl>
              <c:idx val="0"/>
              <c:layout>
                <c:manualLayout>
                  <c:x val="-0.15351742794855114"/>
                  <c:y val="-2.651499321994331E-4"/>
                </c:manualLayout>
              </c:layout>
              <c:tx>
                <c:rich>
                  <a:bodyPr/>
                  <a:lstStyle/>
                  <a:p>
                    <a:fld id="{A5EB3689-9DEB-4E80-BE6E-ADBAF1463321}" type="CATEGORYNAME">
                      <a:rPr lang="ru-RU" sz="105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050" baseline="0" dirty="0">
                        <a:latin typeface="Bahnschrift SemiLight" panose="020B0502040204020203" pitchFamily="34" charset="0"/>
                      </a:rPr>
                      <a:t>; 80,8%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2E-4C83-885D-DEE529BEF501}"/>
                </c:ext>
              </c:extLst>
            </c:dLbl>
            <c:dLbl>
              <c:idx val="1"/>
              <c:layout>
                <c:manualLayout>
                  <c:x val="7.5735304772899623E-2"/>
                  <c:y val="-0.15219418404618523"/>
                </c:manualLayout>
              </c:layout>
              <c:tx>
                <c:rich>
                  <a:bodyPr/>
                  <a:lstStyle/>
                  <a:p>
                    <a:fld id="{9F48EFEF-3A58-4A26-84BE-74394FD864C2}" type="CATEGORYNAME">
                      <a: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;5,3%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22E-4C83-885D-DEE529BEF501}"/>
                </c:ext>
              </c:extLst>
            </c:dLbl>
            <c:dLbl>
              <c:idx val="2"/>
              <c:layout>
                <c:manualLayout>
                  <c:x val="8.6697734068195309E-2"/>
                  <c:y val="-2.216013075971808E-2"/>
                </c:manualLayout>
              </c:layout>
              <c:tx>
                <c:rich>
                  <a:bodyPr/>
                  <a:lstStyle/>
                  <a:p>
                    <a:fld id="{EE5718CB-71A9-4612-A968-E9F245C76D9F}" type="CATEGORYNAME">
                      <a: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1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; 6,7%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2E-4C83-885D-DEE529BEF501}"/>
                </c:ext>
              </c:extLst>
            </c:dLbl>
            <c:dLbl>
              <c:idx val="3"/>
              <c:layout>
                <c:manualLayout>
                  <c:x val="0.11828939296599894"/>
                  <c:y val="8.640028466367863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Государственная пошлина ;  0,8%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2E-4C83-885D-DEE529BEF501}"/>
                </c:ext>
              </c:extLst>
            </c:dLbl>
            <c:dLbl>
              <c:idx val="4"/>
              <c:layout>
                <c:manualLayout>
                  <c:x val="-1.3739415427271365E-3"/>
                  <c:y val="7.2959729762082176E-2"/>
                </c:manualLayout>
              </c:layout>
              <c:tx>
                <c:rich>
                  <a:bodyPr/>
                  <a:lstStyle/>
                  <a:p>
                    <a:fld id="{FC679490-AFE0-49B8-AA65-FE8E773B1EFC}" type="CATEGORYNAME">
                      <a:rPr lang="ru-RU" sz="11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100" baseline="0" dirty="0">
                        <a:latin typeface="Bahnschrift SemiLight" panose="020B0502040204020203" pitchFamily="34" charset="0"/>
                      </a:rPr>
                      <a:t>; 3,9%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22E-4C83-885D-DEE529BEF501}"/>
                </c:ext>
              </c:extLst>
            </c:dLbl>
            <c:dLbl>
              <c:idx val="5"/>
              <c:layout>
                <c:manualLayout>
                  <c:x val="-0.11018020944532733"/>
                  <c:y val="-9.5524709695787684E-3"/>
                </c:manualLayout>
              </c:layout>
              <c:tx>
                <c:rich>
                  <a:bodyPr/>
                  <a:lstStyle/>
                  <a:p>
                    <a:fld id="{85173E53-2D2E-4837-87EB-157A762B3F29}" type="CATEGORYNAME">
                      <a:rPr lang="ru-RU" sz="11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C343884-15D2-4040-A25A-7A0E50585FD5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2E-4C83-885D-DEE529BEF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ahnschrift Semi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'17'!$A$12:$A$17</c:f>
              <c:strCache>
                <c:ptCount val="6"/>
                <c:pt idx="0">
                  <c:v>НДФЛ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 </c:v>
                </c:pt>
                <c:pt idx="4">
                  <c:v>Доходы от использования имущества</c:v>
                </c:pt>
                <c:pt idx="5">
                  <c:v>Прочие неналоговые   доходы</c:v>
                </c:pt>
              </c:strCache>
            </c:strRef>
          </c:cat>
          <c:val>
            <c:numRef>
              <c:f>'17'!$B$12:$B$17</c:f>
              <c:numCache>
                <c:formatCode>0.0%</c:formatCode>
                <c:ptCount val="6"/>
                <c:pt idx="0">
                  <c:v>0.76094562890176964</c:v>
                </c:pt>
                <c:pt idx="1">
                  <c:v>6.3132067014712745E-2</c:v>
                </c:pt>
                <c:pt idx="2">
                  <c:v>8.0178907682345785E-2</c:v>
                </c:pt>
                <c:pt idx="3">
                  <c:v>9.4494251286152287E-3</c:v>
                </c:pt>
                <c:pt idx="4">
                  <c:v>6.1905663700860113E-2</c:v>
                </c:pt>
                <c:pt idx="5">
                  <c:v>2.4388307571696643E-2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2E-4C83-885D-DEE529BEF50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83056166685704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 законом о бюджете 2024-2025 (в ред. 08.11.2024)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6593816402702044E-3"/>
                  <c:y val="0.11104797879600679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rgbClr val="CDDEFF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Bahnschrift SemiLight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286-4979-AC81-BEA4820D9496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rgbClr val="CDDEFF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>
                    <a:solidFill>
                      <a:schemeClr val="dk1"/>
                    </a:solidFill>
                    <a:latin typeface="Bahnschrift Semi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#,##0.0\ _₽</c:formatCode>
                <c:ptCount val="1"/>
                <c:pt idx="0">
                  <c:v>1769002.9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6-4979-AC81-BEA4820D94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 бюджета на 2025-2027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512144559799232E-3"/>
                  <c:y val="9.4583095095749206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5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Bahnschrift SemiLight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375834334281065"/>
                      <c:h val="4.96993916447419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286-4979-AC81-BEA4820D9496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>
                    <a:solidFill>
                      <a:schemeClr val="dk1"/>
                    </a:solidFill>
                    <a:latin typeface="Bahnschrift Semi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#,##0.0\ _₽</c:formatCode>
                <c:ptCount val="1"/>
                <c:pt idx="0">
                  <c:v>1347337.6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6-4979-AC81-BEA4820D94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Утверждено законом о бюджете 2024-2025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286-4979-AC81-BEA4820D9496}"/>
              </c:ext>
            </c:extLst>
          </c:dPt>
          <c:dLbls>
            <c:dLbl>
              <c:idx val="0"/>
              <c:layout>
                <c:manualLayout>
                  <c:x val="7.5291062990324629E-4"/>
                  <c:y val="9.6824616182949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86-4979-AC81-BEA4820D9496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rgbClr val="CDDEFF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>
                    <a:solidFill>
                      <a:schemeClr val="dk1"/>
                    </a:solidFill>
                    <a:latin typeface="Bahnschrift Semi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#,##0.0\ _₽</c:formatCode>
                <c:ptCount val="1"/>
                <c:pt idx="0">
                  <c:v>1443012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86-4979-AC81-BEA4820D94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Проект бюджета на 2024-2026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7631065889916137E-3"/>
                  <c:y val="8.784403165945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7513797874443"/>
                      <c:h val="4.75200754489562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286-4979-AC81-BEA4820D9496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dk1"/>
                    </a:solidFill>
                    <a:latin typeface="Bahnschrift Semi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#,##0.0\ _₽</c:formatCode>
                <c:ptCount val="1"/>
                <c:pt idx="0">
                  <c:v>1289146.2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86-4979-AC81-BEA4820D949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Проект бюджета на 2025-20272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3185019811718128E-3"/>
                  <c:y val="7.054771692034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86-4979-AC81-BEA4820D9496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dk1"/>
                    </a:solidFill>
                    <a:latin typeface="Bahnschrift Semi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#,##0.0\ _₽</c:formatCode>
                <c:ptCount val="1"/>
                <c:pt idx="0">
                  <c:v>1357490.9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86-4979-AC81-BEA4820D9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736640"/>
        <c:axId val="42763008"/>
      </c:barChart>
      <c:catAx>
        <c:axId val="4273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63008"/>
        <c:crosses val="autoZero"/>
        <c:auto val="1"/>
        <c:lblAlgn val="ctr"/>
        <c:lblOffset val="100"/>
        <c:noMultiLvlLbl val="0"/>
      </c:catAx>
      <c:valAx>
        <c:axId val="42763008"/>
        <c:scaling>
          <c:orientation val="minMax"/>
        </c:scaling>
        <c:delete val="1"/>
        <c:axPos val="l"/>
        <c:majorGridlines>
          <c:spPr>
            <a:ln w="949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\ _₽" sourceLinked="1"/>
        <c:majorTickMark val="out"/>
        <c:minorTickMark val="none"/>
        <c:tickLblPos val="nextTo"/>
        <c:crossAx val="42736640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 w="25374">
          <a:noFill/>
        </a:ln>
      </c:spPr>
    </c:plotArea>
    <c:legend>
      <c:legendPos val="b"/>
      <c:layout>
        <c:manualLayout>
          <c:xMode val="edge"/>
          <c:yMode val="edge"/>
          <c:x val="4.4379999310169664E-2"/>
          <c:y val="0.89468152528506939"/>
          <c:w val="0.86706512207383901"/>
          <c:h val="9.9974010824194132E-2"/>
        </c:manualLayout>
      </c:layout>
      <c:overlay val="0"/>
      <c:spPr>
        <a:noFill/>
        <a:ln w="2537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ahnschrift Semi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69949945379073453"/>
          <c:y val="3.5849929769672086E-2"/>
          <c:w val="0.6297183770230238"/>
          <c:h val="0.90202227251987976"/>
        </c:manualLayout>
      </c:layout>
      <c:bar3DChart>
        <c:barDir val="bar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ln>
              <a:solidFill>
                <a:schemeClr val="bg1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9C-44A1-948A-12403F1CB3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2C9C-44A1-948A-12403F1CB3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9C-44A1-948A-12403F1CB3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C9C-44A1-948A-12403F1CB3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9C-44A1-948A-12403F1CB37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C9C-44A1-948A-12403F1CB37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C9C-44A1-948A-12403F1CB3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C9C-44A1-948A-12403F1CB3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0F-4A51-A710-DC4ADDABFF9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70F-4A51-A710-DC4ADDABFF9F}"/>
              </c:ext>
            </c:extLst>
          </c:dPt>
          <c:dLbls>
            <c:dLbl>
              <c:idx val="0"/>
              <c:layout>
                <c:manualLayout>
                  <c:x val="0.10634180965011451"/>
                  <c:y val="-1.2652916389296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C-44A1-948A-12403F1CB371}"/>
                </c:ext>
              </c:extLst>
            </c:dLbl>
            <c:dLbl>
              <c:idx val="1"/>
              <c:layout>
                <c:manualLayout>
                  <c:x val="6.7349882556496182E-2"/>
                  <c:y val="-1.054409699108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541465699951693E-2"/>
                      <c:h val="4.0968383151562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C9C-44A1-948A-12403F1CB371}"/>
                </c:ext>
              </c:extLst>
            </c:dLbl>
            <c:dLbl>
              <c:idx val="2"/>
              <c:layout>
                <c:manualLayout>
                  <c:x val="9.0390538202597334E-2"/>
                  <c:y val="-4.217638796432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C-44A1-948A-12403F1CB371}"/>
                </c:ext>
              </c:extLst>
            </c:dLbl>
            <c:dLbl>
              <c:idx val="3"/>
              <c:layout>
                <c:manualLayout>
                  <c:x val="9.57076286851030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C-44A1-948A-12403F1CB371}"/>
                </c:ext>
              </c:extLst>
            </c:dLbl>
            <c:dLbl>
              <c:idx val="4"/>
              <c:layout>
                <c:manualLayout>
                  <c:x val="0.12229308109763175"/>
                  <c:y val="8.435277592864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9C-44A1-948A-12403F1CB371}"/>
                </c:ext>
              </c:extLst>
            </c:dLbl>
            <c:dLbl>
              <c:idx val="5"/>
              <c:layout>
                <c:manualLayout>
                  <c:x val="7.3925248561208495E-2"/>
                  <c:y val="4.2123467199169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9C-44A1-948A-12403F1CB371}"/>
                </c:ext>
              </c:extLst>
            </c:dLbl>
            <c:dLbl>
              <c:idx val="6"/>
              <c:layout>
                <c:manualLayout>
                  <c:x val="0.11697599061512597"/>
                  <c:y val="-1.054409699108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C-44A1-948A-12403F1CB371}"/>
                </c:ext>
              </c:extLst>
            </c:dLbl>
            <c:dLbl>
              <c:idx val="7"/>
              <c:layout>
                <c:manualLayout>
                  <c:x val="9.7479992179271641E-2"/>
                  <c:y val="-6.3264581946480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C-44A1-948A-12403F1CB371}"/>
                </c:ext>
              </c:extLst>
            </c:dLbl>
            <c:dLbl>
              <c:idx val="8"/>
              <c:layout>
                <c:manualLayout>
                  <c:x val="9.3587319318549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40111598929376"/>
                      <c:h val="4.0968383151562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70F-4A51-A710-DC4ADDABFF9F}"/>
                </c:ext>
              </c:extLst>
            </c:dLbl>
            <c:dLbl>
              <c:idx val="9"/>
              <c:layout>
                <c:manualLayout>
                  <c:x val="0.12761017158013735"/>
                  <c:y val="-1.265291638929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0F-4A51-A710-DC4ADDABFF9F}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 w="3175">
                <a:solidFill>
                  <a:schemeClr val="tx1">
                    <a:lumMod val="65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36000" anchor="ctr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</c:v>
                </c:pt>
                <c:pt idx="1">
                  <c:v>Обслуживание мун.долга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</c:v>
                </c:pt>
                <c:pt idx="5">
                  <c:v>Образование</c:v>
                </c:pt>
                <c:pt idx="6">
                  <c:v>ЖКХ</c:v>
                </c:pt>
                <c:pt idx="7">
                  <c:v>Национальная экономика</c:v>
                </c:pt>
                <c:pt idx="8">
                  <c:v>Нац.безопасность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90691</c:v>
                </c:pt>
                <c:pt idx="1">
                  <c:v>100</c:v>
                </c:pt>
                <c:pt idx="2">
                  <c:v>72734</c:v>
                </c:pt>
                <c:pt idx="3">
                  <c:v>34496</c:v>
                </c:pt>
                <c:pt idx="4">
                  <c:v>56469</c:v>
                </c:pt>
                <c:pt idx="5">
                  <c:v>728929</c:v>
                </c:pt>
                <c:pt idx="6">
                  <c:v>6010</c:v>
                </c:pt>
                <c:pt idx="7">
                  <c:v>60433</c:v>
                </c:pt>
                <c:pt idx="8">
                  <c:v>1410</c:v>
                </c:pt>
                <c:pt idx="9">
                  <c:v>196065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0F-4A51-A710-DC4ADDABF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gapDepth val="0"/>
        <c:shape val="box"/>
        <c:axId val="45223936"/>
        <c:axId val="45243008"/>
        <c:axId val="0"/>
      </c:bar3DChart>
      <c:catAx>
        <c:axId val="4522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" spcFirstLastPara="1" vertOverflow="ellipsis" vert="horz" wrap="square" anchor="ctr" anchorCtr="0"/>
          <a:lstStyle/>
          <a:p>
            <a:pPr algn="just">
              <a:defRPr sz="1800" b="0" i="0" u="none" strike="noStrike" kern="1000" baseline="0">
                <a:solidFill>
                  <a:schemeClr val="bg1">
                    <a:lumMod val="95000"/>
                    <a:lumOff val="5000"/>
                  </a:schemeClr>
                </a:solidFill>
                <a:latin typeface="Bahnschrift Light Semi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5243008"/>
        <c:crosses val="autoZero"/>
        <c:auto val="1"/>
        <c:lblAlgn val="l"/>
        <c:lblOffset val="100"/>
        <c:tickLblSkip val="1"/>
        <c:noMultiLvlLbl val="0"/>
      </c:catAx>
      <c:valAx>
        <c:axId val="4524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23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4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992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2023 году</a:t>
            </a:r>
          </a:p>
          <a:p>
            <a:pPr>
              <a:defRPr sz="1984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8862642169728788E-2"/>
          <c:y val="0.110033208214564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271191970566644"/>
          <c:y val="0.36021725036688113"/>
          <c:w val="0.59016831582300278"/>
          <c:h val="0.6332901125102141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16534872678842E-2"/>
          <c:y val="4.2166357467130745E-2"/>
          <c:w val="0.92778009529259076"/>
          <c:h val="0.874341245312600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2.486477912747747E-2"/>
                  <c:y val="3.9147586295125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83-4A6C-9A5E-FCAF5284007D}"/>
                </c:ext>
              </c:extLst>
            </c:dLbl>
            <c:dLbl>
              <c:idx val="2"/>
              <c:layout>
                <c:manualLayout>
                  <c:x val="-1.2345679012345736E-2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83-4A6C-9A5E-FCAF5284007D}"/>
                </c:ext>
              </c:extLst>
            </c:dLbl>
            <c:dLbl>
              <c:idx val="3"/>
              <c:layout>
                <c:manualLayout>
                  <c:x val="-9.2592592592593732E-3"/>
                  <c:y val="-3.36723919307338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83-4A6C-9A5E-FCAF5284007D}"/>
                </c:ext>
              </c:extLst>
            </c:dLbl>
            <c:dLbl>
              <c:idx val="4"/>
              <c:layout>
                <c:manualLayout>
                  <c:x val="1.5432098765430968E-3"/>
                  <c:y val="-2.24482612871560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9D-4D52-AE41-412BAA1BF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2022 факт</c:v>
                </c:pt>
                <c:pt idx="1">
                  <c:v>2023 факт</c:v>
                </c:pt>
                <c:pt idx="2">
                  <c:v>2024 *</c:v>
                </c:pt>
                <c:pt idx="3">
                  <c:v>2025*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190</c:v>
                </c:pt>
                <c:pt idx="1">
                  <c:v>27</c:v>
                </c:pt>
                <c:pt idx="2">
                  <c:v>50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83-4A6C-9A5E-FCAF52840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588864"/>
        <c:axId val="45590400"/>
      </c:lineChart>
      <c:catAx>
        <c:axId val="4558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5590400"/>
        <c:crosses val="autoZero"/>
        <c:auto val="1"/>
        <c:lblAlgn val="ctr"/>
        <c:lblOffset val="100"/>
        <c:noMultiLvlLbl val="0"/>
      </c:catAx>
      <c:valAx>
        <c:axId val="4559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5588864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0.82646</cdr:x>
      <cdr:y>0.83068</cdr:y>
    </cdr:from>
    <cdr:to>
      <cdr:x>0.98277</cdr:x>
      <cdr:y>0.89241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60408" y="4032448"/>
          <a:ext cx="1373180" cy="29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195,4- дефицит</a:t>
          </a:r>
        </a:p>
      </cdr:txBody>
    </cdr:sp>
  </cdr:relSizeAnchor>
  <cdr:relSizeAnchor xmlns:cdr="http://schemas.openxmlformats.org/drawingml/2006/chartDrawing">
    <cdr:from>
      <cdr:x>0.82934</cdr:x>
      <cdr:y>0.59287</cdr:y>
    </cdr:from>
    <cdr:to>
      <cdr:x>1</cdr:x>
      <cdr:y>0.65459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85732" y="2878024"/>
          <a:ext cx="1499244" cy="299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-56,0 дефицит</a:t>
          </a:r>
        </a:p>
      </cdr:txBody>
    </cdr:sp>
  </cdr:relSizeAnchor>
  <cdr:relSizeAnchor xmlns:cdr="http://schemas.openxmlformats.org/drawingml/2006/chartDrawing">
    <cdr:from>
      <cdr:x>0.60656</cdr:x>
      <cdr:y>0.31151</cdr:y>
    </cdr:from>
    <cdr:to>
      <cdr:x>0.67656</cdr:x>
      <cdr:y>0.31151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35E9B3E1-9264-1DFA-20A8-CA56FD763578}"/>
            </a:ext>
          </a:extLst>
        </cdr:cNvPr>
        <cdr:cNvCxnSpPr/>
      </cdr:nvCxnSpPr>
      <cdr:spPr>
        <a:xfrm xmlns:a="http://schemas.openxmlformats.org/drawingml/2006/main" flipH="1">
          <a:off x="5328593" y="1512168"/>
          <a:ext cx="6149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0.72699</cdr:x>
      <cdr:y>0.86035</cdr:y>
    </cdr:from>
    <cdr:to>
      <cdr:x>0.80574</cdr:x>
      <cdr:y>0.86035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AB0607E4-2C00-AECF-BE7B-F1140CB0FA3C}"/>
            </a:ext>
          </a:extLst>
        </cdr:cNvPr>
        <cdr:cNvCxnSpPr/>
      </cdr:nvCxnSpPr>
      <cdr:spPr>
        <a:xfrm xmlns:a="http://schemas.openxmlformats.org/drawingml/2006/main" flipH="1">
          <a:off x="6386573" y="4176464"/>
          <a:ext cx="69181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0.87705</cdr:x>
      <cdr:y>0.68235</cdr:y>
    </cdr:from>
    <cdr:to>
      <cdr:x>0.9558</cdr:x>
      <cdr:y>0.68235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8D8A5962-23C4-E047-15E9-8B54CA668297}"/>
            </a:ext>
          </a:extLst>
        </cdr:cNvPr>
        <cdr:cNvCxnSpPr/>
      </cdr:nvCxnSpPr>
      <cdr:spPr>
        <a:xfrm xmlns:a="http://schemas.openxmlformats.org/drawingml/2006/main" flipH="1">
          <a:off x="7704857" y="3312368"/>
          <a:ext cx="69181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0.73979</cdr:x>
      <cdr:y>0.26701</cdr:y>
    </cdr:from>
    <cdr:to>
      <cdr:x>0.89333</cdr:x>
      <cdr:y>0.34417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499013" y="1296144"/>
          <a:ext cx="1348845" cy="37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Сбалансированный бюджет</a:t>
          </a:r>
        </a:p>
      </cdr:txBody>
    </cdr:sp>
  </cdr:relSizeAnchor>
  <cdr:relSizeAnchor xmlns:cdr="http://schemas.openxmlformats.org/drawingml/2006/chartDrawing">
    <cdr:from>
      <cdr:x>0.73979</cdr:x>
      <cdr:y>0.46141</cdr:y>
    </cdr:from>
    <cdr:to>
      <cdr:x>0.89333</cdr:x>
      <cdr:y>0.53859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499013" y="2239880"/>
          <a:ext cx="1348845" cy="374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9,6</a:t>
          </a:r>
          <a:r>
            <a:rPr lang="en-US" sz="1400" b="1" dirty="0">
              <a:solidFill>
                <a:srgbClr val="00A804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- профицит</a:t>
          </a:r>
        </a:p>
      </cdr:txBody>
    </cdr:sp>
  </cdr:relSizeAnchor>
  <cdr:relSizeAnchor xmlns:cdr="http://schemas.openxmlformats.org/drawingml/2006/chartDrawing">
    <cdr:from>
      <cdr:x>0.60656</cdr:x>
      <cdr:y>0.11867</cdr:y>
    </cdr:from>
    <cdr:to>
      <cdr:x>0.67656</cdr:x>
      <cdr:y>0.11867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62C13463-08D1-A6F7-500B-F3F906A177E2}"/>
            </a:ext>
          </a:extLst>
        </cdr:cNvPr>
        <cdr:cNvCxnSpPr/>
      </cdr:nvCxnSpPr>
      <cdr:spPr>
        <a:xfrm xmlns:a="http://schemas.openxmlformats.org/drawingml/2006/main" flipH="1">
          <a:off x="5328593" y="576064"/>
          <a:ext cx="6149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0.69672</cdr:x>
      <cdr:y>0.08877</cdr:y>
    </cdr:from>
    <cdr:to>
      <cdr:x>0.85026</cdr:x>
      <cdr:y>0.16594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120681" y="430931"/>
          <a:ext cx="1348845" cy="374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A804"/>
              </a:solidFill>
            </a:rPr>
            <a:t>Сбалансированный бюджет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0.26477</cdr:x>
      <cdr:y>0.18656</cdr:y>
    </cdr:from>
    <cdr:to>
      <cdr:x>0.34352</cdr:x>
      <cdr:y>0.24061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1091" y="1034430"/>
          <a:ext cx="720090" cy="299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374,3</a:t>
          </a:r>
        </a:p>
      </cdr:txBody>
    </cdr:sp>
  </cdr:relSizeAnchor>
  <cdr:relSizeAnchor xmlns:cdr="http://schemas.openxmlformats.org/drawingml/2006/chartDrawing">
    <cdr:from>
      <cdr:x>0.65362</cdr:x>
      <cdr:y>0.14986</cdr:y>
    </cdr:from>
    <cdr:to>
      <cdr:x>0.73846</cdr:x>
      <cdr:y>0.20889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76664" y="830917"/>
          <a:ext cx="775842" cy="327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410,9</a:t>
          </a:r>
        </a:p>
      </cdr:txBody>
    </cdr:sp>
  </cdr:relSizeAnchor>
  <cdr:relSizeAnchor xmlns:cdr="http://schemas.openxmlformats.org/drawingml/2006/chartDrawing">
    <cdr:from>
      <cdr:x>0.84531</cdr:x>
      <cdr:y>0.10353</cdr:y>
    </cdr:from>
    <cdr:to>
      <cdr:x>0.93194</cdr:x>
      <cdr:y>0.16349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729515" y="637725"/>
          <a:ext cx="79214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432,3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0.27586</cdr:x>
      <cdr:y>0.84507</cdr:y>
    </cdr:from>
    <cdr:to>
      <cdr:x>0.39512</cdr:x>
      <cdr:y>0.88793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1" y="4924659"/>
          <a:ext cx="996154" cy="24976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002">
          <a:schemeClr val="dk2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solidFill>
                <a:schemeClr val="tx1"/>
              </a:solidFill>
            </a:rPr>
            <a:t>2025</a:t>
          </a:r>
        </a:p>
      </cdr:txBody>
    </cdr:sp>
  </cdr:relSizeAnchor>
  <cdr:relSizeAnchor xmlns:cdr="http://schemas.openxmlformats.org/drawingml/2006/chartDrawing">
    <cdr:from>
      <cdr:x>0.59483</cdr:x>
      <cdr:y>0.84507</cdr:y>
    </cdr:from>
    <cdr:to>
      <cdr:x>0.72414</cdr:x>
      <cdr:y>0.88793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68547" y="4924659"/>
          <a:ext cx="1080120" cy="24976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1002">
          <a:schemeClr val="dk2"/>
        </a:fillRef>
        <a:effectRef xmlns:a="http://schemas.openxmlformats.org/drawingml/2006/main" idx="0">
          <a:scrgbClr r="0" g="0" b="0"/>
        </a:effectRef>
        <a:fontRef xmlns:a="http://schemas.openxmlformats.org/drawingml/2006/main" idx="major"/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/>
            <a:t>2026</a:t>
          </a:r>
        </a:p>
      </cdr:txBody>
    </cdr:sp>
  </cdr:relSizeAnchor>
  <cdr:relSizeAnchor xmlns:cdr="http://schemas.openxmlformats.org/drawingml/2006/chartDrawing">
    <cdr:from>
      <cdr:x>0.75263</cdr:x>
      <cdr:y>0.84507</cdr:y>
    </cdr:from>
    <cdr:to>
      <cdr:x>0.85611</cdr:x>
      <cdr:y>0.88793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60640" y="4320480"/>
          <a:ext cx="792063" cy="2191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1002">
          <a:schemeClr val="dk2"/>
        </a:fillRef>
        <a:effectRef xmlns:a="http://schemas.openxmlformats.org/drawingml/2006/main" idx="0">
          <a:scrgbClr r="0" g="0" b="0"/>
        </a:effectRef>
        <a:fontRef xmlns:a="http://schemas.openxmlformats.org/drawingml/2006/main" idx="major"/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/>
            <a:t>2027</a:t>
          </a:r>
        </a:p>
      </cdr:txBody>
    </cdr:sp>
  </cdr:relSizeAnchor>
  <cdr:relSizeAnchor xmlns:cdr="http://schemas.openxmlformats.org/drawingml/2006/chartDrawing">
    <cdr:from>
      <cdr:x>0.58328</cdr:x>
      <cdr:y>0.2</cdr:y>
    </cdr:from>
    <cdr:to>
      <cdr:x>0.70559</cdr:x>
      <cdr:y>0.28571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64496" y="100811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C80E974-1715-8A40-E78D-952E8BC03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CE5BEE-52F1-70D0-8448-D6E37B5164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51BB9-B4CF-4C5D-89CF-2785F2F1CA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A9AFD2-08C8-2C8E-813B-8A93C8F894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E5EBB-3287-9C9D-E015-955A2B41C3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462C-9E11-4C5D-AE76-9935C8CA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9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96FB4-53F8-4DC7-842A-F7BCCA04C578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693D0-6325-4399-A1C4-D8AB1037C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8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693D0-6325-4399-A1C4-D8AB1037C4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3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5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5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93D0-6325-4399-A1C4-D8AB1037C47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9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93D0-6325-4399-A1C4-D8AB1037C47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7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7688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6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5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9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5485354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18797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3302" y="234330"/>
            <a:ext cx="3557448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430" y="4599764"/>
            <a:ext cx="4574435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615" y="1995441"/>
            <a:ext cx="439085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2332724" y="1748348"/>
            <a:ext cx="355744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0" y="-110369"/>
            <a:ext cx="3872185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9144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191114"/>
            <a:ext cx="4652682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5250835" y="-9832"/>
            <a:ext cx="3895610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3603" y="6504259"/>
            <a:ext cx="39243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4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192" y="6515123"/>
            <a:ext cx="39243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710EA41-D288-A7C0-CD01-0035022BB7DA}"/>
              </a:ext>
            </a:extLst>
          </p:cNvPr>
          <p:cNvGrpSpPr/>
          <p:nvPr userDrawn="1"/>
        </p:nvGrpSpPr>
        <p:grpSpPr>
          <a:xfrm>
            <a:off x="3" y="3592724"/>
            <a:ext cx="2094178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738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9143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458" y="3045460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5366041" y="4003877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7132331" y="-3"/>
            <a:ext cx="201167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5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4376" y="1939108"/>
            <a:ext cx="7764608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20 ноября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59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14375" y="2209806"/>
            <a:ext cx="771525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20 ноября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2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45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C1418D-CB06-A77A-E389-1A7BA1B4F118}"/>
              </a:ext>
            </a:extLst>
          </p:cNvPr>
          <p:cNvGrpSpPr/>
          <p:nvPr userDrawn="1"/>
        </p:nvGrpSpPr>
        <p:grpSpPr>
          <a:xfrm>
            <a:off x="4772026" y="0"/>
            <a:ext cx="4371974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07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8"/>
            <a:ext cx="2959226" cy="2219420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5701" y="2572883"/>
            <a:ext cx="1588684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8" y="879066"/>
            <a:ext cx="56492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743710" y="2572883"/>
            <a:ext cx="1588684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375" y="5393169"/>
            <a:ext cx="16002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375" y="4986768"/>
            <a:ext cx="16002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7283" y="5393169"/>
            <a:ext cx="1596118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7283" y="4986768"/>
            <a:ext cx="1596118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292" y="5393169"/>
            <a:ext cx="1596934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75292" y="4986768"/>
            <a:ext cx="1596934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2691" y="5393169"/>
            <a:ext cx="1596934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32691" y="4986768"/>
            <a:ext cx="1596934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71719" y="2572883"/>
            <a:ext cx="1588684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34018" y="2572883"/>
            <a:ext cx="1588684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20 ноября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6EF598-1D3D-5735-BBA8-5AB5B16DE1CF}"/>
              </a:ext>
            </a:extLst>
          </p:cNvPr>
          <p:cNvGrpSpPr/>
          <p:nvPr userDrawn="1"/>
        </p:nvGrpSpPr>
        <p:grpSpPr>
          <a:xfrm>
            <a:off x="4772026" y="0"/>
            <a:ext cx="4371974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09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784469" y="2213783"/>
            <a:ext cx="16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4635381" y="2213783"/>
            <a:ext cx="8327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6559217" y="3904712"/>
            <a:ext cx="16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8317" y="3895941"/>
            <a:ext cx="16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2716" y="2934856"/>
            <a:ext cx="16002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716" y="2568709"/>
            <a:ext cx="16002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23349" y="5087328"/>
            <a:ext cx="16002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23349" y="4701931"/>
            <a:ext cx="16002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51283" y="5087328"/>
            <a:ext cx="16002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51283" y="4701931"/>
            <a:ext cx="16002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28607" y="2934856"/>
            <a:ext cx="16002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28607" y="2568709"/>
            <a:ext cx="16002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725767" y="3968780"/>
            <a:ext cx="7706608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723254" y="3883242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2648704" y="3892019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4574145" y="3883242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6499605" y="3892019"/>
            <a:ext cx="122453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20 ноября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00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8"/>
            <a:ext cx="2959226" cy="2219420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018" y="2300984"/>
            <a:ext cx="3620384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72025" y="2300984"/>
            <a:ext cx="3573622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018" y="2799146"/>
            <a:ext cx="3620384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72036" y="2799146"/>
            <a:ext cx="356718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477202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20 ноября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15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369903" y="4270038"/>
            <a:ext cx="2959226" cy="2219420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5" y="2300156"/>
            <a:ext cx="227735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375" y="2799146"/>
            <a:ext cx="227735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27029" y="2300156"/>
            <a:ext cx="227735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427031" y="2799146"/>
            <a:ext cx="228797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40265" y="2300156"/>
            <a:ext cx="227735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40265" y="2799146"/>
            <a:ext cx="227735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3427029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6140263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20 ноября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91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7" y="879066"/>
            <a:ext cx="3706108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14375" y="1939108"/>
            <a:ext cx="16002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77" y="2656904"/>
            <a:ext cx="3629025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652530" y="0"/>
            <a:ext cx="2493906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377" y="2286023"/>
            <a:ext cx="3629025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241" y="3841846"/>
            <a:ext cx="3629025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241" y="3470943"/>
            <a:ext cx="3629025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377" y="5017901"/>
            <a:ext cx="3629025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377" y="4647020"/>
            <a:ext cx="3629025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9735" y="2656904"/>
            <a:ext cx="3629025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9735" y="2286023"/>
            <a:ext cx="3629025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9735" y="3841846"/>
            <a:ext cx="3629025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9735" y="3470943"/>
            <a:ext cx="3629025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20 ноября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8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729" y="2173681"/>
            <a:ext cx="3677533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652530" y="0"/>
            <a:ext cx="2493906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0835D9-2ACB-9E1C-1ED5-F525FCD21D73}"/>
              </a:ext>
            </a:extLst>
          </p:cNvPr>
          <p:cNvGrpSpPr/>
          <p:nvPr userDrawn="1"/>
        </p:nvGrpSpPr>
        <p:grpSpPr>
          <a:xfrm>
            <a:off x="3" y="3592724"/>
            <a:ext cx="2094178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681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5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8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4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5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5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0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2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6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2" y="1825625"/>
            <a:ext cx="77866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6" y="365126"/>
            <a:ext cx="7800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4092" y="6332243"/>
            <a:ext cx="984885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20 ноября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1092" y="6332243"/>
            <a:ext cx="1122998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663" y="6332243"/>
            <a:ext cx="3924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95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712" y="-11868"/>
            <a:ext cx="4896549" cy="2387579"/>
          </a:xfrm>
        </p:spPr>
        <p:txBody>
          <a:bodyPr>
            <a:normAutofit/>
          </a:bodyPr>
          <a:lstStyle/>
          <a:p>
            <a:pPr algn="l"/>
            <a: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БЮДЖЕТ </a:t>
            </a:r>
            <a:b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 ГРАЖДАН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" y="3275631"/>
            <a:ext cx="4713185" cy="3384377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ПО ПРОЕКТУ РЕШЕНИЯ СОВЕТА МУНИЦИПАЛЬНОГО РАЙОНА «КОРТКЕРОССКИЙ»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«О БЮДЖЕТЕ  МУНИЦИПАЛЬНОГО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РАЙОНА «КОРТКЕРОССКИЙ»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НА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DLaM Display" panose="020F0502020204030204" pitchFamily="2" charset="0"/>
                <a:cs typeface="Calibri" panose="020F0502020204030204" pitchFamily="34" charset="0"/>
              </a:rPr>
              <a:t>2025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 ГОД И ПЛАНОВЫЙ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ПЕРИОД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2026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2027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 ГОДОВ»</a:t>
            </a:r>
          </a:p>
        </p:txBody>
      </p:sp>
      <p:pic>
        <p:nvPicPr>
          <p:cNvPr id="12" name="Рисунок 11" descr="Изображение выглядит как зима, снег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3F51711-8295-452B-39EE-05A102104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61" y="-99385"/>
            <a:ext cx="5162913" cy="73030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A742F9D-E787-9BC8-E741-BB45BA643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0980" y="2255836"/>
            <a:ext cx="4080071" cy="576064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CC0D57EF-3D28-DA91-135B-8A266061F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7" y="116650"/>
            <a:ext cx="1268468" cy="1472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4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2308" y="883861"/>
            <a:ext cx="4095726" cy="1286845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>
                <a:lumMod val="85000"/>
              </a:schemeClr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txBody>
          <a:bodyPr wrap="square" lIns="72000" tIns="180000" rIns="72000" bIns="180000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ИСПОЛНЕНИЕ СОЦИАЛЬНЫХ ОБЯЗАТЕЛЬСТВ, ЗАТРАГИВАЮЩИХ ИНТЕРЕСЫ НАСЕЛЕНИЯ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4265" y="980728"/>
            <a:ext cx="333273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01736" y="2902686"/>
            <a:ext cx="306044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8777" y="4725144"/>
            <a:ext cx="524247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36222" y="2496400"/>
            <a:ext cx="4010031" cy="1594622"/>
          </a:xfrm>
          <a:prstGeom prst="rect">
            <a:avLst/>
          </a:prstGeom>
          <a:solidFill>
            <a:srgbClr val="009231"/>
          </a:solidFill>
          <a:ln w="19050">
            <a:solidFill>
              <a:schemeClr val="bg1">
                <a:lumMod val="85000"/>
              </a:schemeClr>
            </a:solidFill>
          </a:ln>
          <a:effectLst>
            <a:glow rad="228600">
              <a:srgbClr val="00A804">
                <a:alpha val="40000"/>
              </a:srgbClr>
            </a:glow>
          </a:effectLst>
        </p:spPr>
        <p:txBody>
          <a:bodyPr wrap="square" tIns="180000" bIns="180000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РЕАЛИЗАЦИЯ  ПРОЕКТОВ В РАМКАХ ПОСТАВЛЕННЫХ ПРЕЗИДЕНТОМ РОССИИ НАЦИОНАЛЬНЫХ ЦЕЛЕЙ РАЗВИТИЯ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5476" y="4558445"/>
            <a:ext cx="4203738" cy="152191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144000" bIns="144000">
            <a:spAutoFit/>
          </a:bodyPr>
          <a:lstStyle/>
          <a:p>
            <a:pPr lvl="0"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КОНСОЛИДАЦИЯ БЮДЖЕТНЫХ СРЕДСТВ РАСХОДОВ ДЛЯ РЕАЛИЗАЦИИ ПРИОРИТЕТНЫХ НАПРАВЛЕНИЙ РАСХОДОВ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62D836F5-E41E-4DFB-3D2A-48BFBC63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61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5830F8DC-7F91-338D-CB9E-05AE98971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00" y="44624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897" y="1"/>
            <a:ext cx="5004205" cy="617095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ПРИОРИТЕТЫ ПРИ ФОРМИРОВАНИИ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39422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2822"/>
              </p:ext>
            </p:extLst>
          </p:nvPr>
        </p:nvGraphicFramePr>
        <p:xfrm>
          <a:off x="179511" y="548680"/>
          <a:ext cx="8784976" cy="485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5580112" y="2975866"/>
            <a:ext cx="648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3058" y="6175133"/>
            <a:ext cx="8352929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050" dirty="0">
                <a:latin typeface="Bahnschrift SemiLight" panose="020B0502040204020203" pitchFamily="34" charset="0"/>
              </a:rPr>
              <a:t>*–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 в соответствии с Решением Совета МО МР «Корткеросский» «О бюджете муниципального образования муниципального района «Корткеросский» на 2024 год и плановый период 2025 и 2026 годов» от 21 декабря 2023 года № </a:t>
            </a:r>
            <a:r>
              <a:rPr lang="en-US" sz="1050" dirty="0">
                <a:latin typeface="Bahnschrift SemiLight" panose="020B0502040204020203" pitchFamily="34" charset="0"/>
                <a:cs typeface="Times New Roman" pitchFamily="18" charset="0"/>
              </a:rPr>
              <a:t>VII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-</a:t>
            </a:r>
            <a:r>
              <a:rPr lang="en-US" sz="1050" dirty="0">
                <a:latin typeface="Bahnschrift SemiLight" panose="020B0502040204020203" pitchFamily="34" charset="0"/>
                <a:cs typeface="Times New Roman" pitchFamily="18" charset="0"/>
              </a:rPr>
              <a:t>20/11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  в редакции  Решения Совета от 08 ноября 2024 № </a:t>
            </a:r>
            <a:r>
              <a:rPr lang="en-US" sz="1050" dirty="0">
                <a:latin typeface="Bahnschrift SemiLight" panose="020B0502040204020203" pitchFamily="34" charset="0"/>
                <a:cs typeface="Times New Roman" pitchFamily="18" charset="0"/>
              </a:rPr>
              <a:t>VII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-</a:t>
            </a:r>
            <a:r>
              <a:rPr lang="en-US" sz="1050" dirty="0">
                <a:latin typeface="Bahnschrift SemiLight" panose="020B0502040204020203" pitchFamily="34" charset="0"/>
                <a:cs typeface="Times New Roman" pitchFamily="18" charset="0"/>
              </a:rPr>
              <a:t>2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7</a:t>
            </a:r>
            <a:r>
              <a:rPr lang="en-US" sz="1050" dirty="0">
                <a:latin typeface="Bahnschrift SemiLight" panose="020B0502040204020203" pitchFamily="34" charset="0"/>
                <a:cs typeface="Times New Roman" pitchFamily="18" charset="0"/>
              </a:rPr>
              <a:t>/1</a:t>
            </a:r>
            <a:r>
              <a:rPr lang="ru-RU" sz="1050" dirty="0">
                <a:latin typeface="Bahnschrift SemiLight" panose="020B0502040204020203" pitchFamily="34" charset="0"/>
                <a:cs typeface="Times New Roman" pitchFamily="18" charset="0"/>
              </a:rPr>
              <a:t>8 </a:t>
            </a:r>
            <a:endParaRPr lang="ru-RU" sz="1050" dirty="0"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058" y="5436203"/>
            <a:ext cx="8401894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tabLst>
                <a:tab pos="85721" algn="l"/>
              </a:tabLst>
            </a:pPr>
            <a:r>
              <a:rPr lang="ru-RU" sz="1401" dirty="0">
                <a:latin typeface="Bahnschrift SemiLight" panose="020B0502040204020203" pitchFamily="34" charset="0"/>
              </a:rPr>
              <a:t>Профицит  бюджета  в полном объеме будет направлен на погашение бюджетных кредитов:</a:t>
            </a:r>
            <a:endParaRPr lang="en-US" sz="1401" dirty="0">
              <a:latin typeface="Bahnschrift SemiLight" panose="020B0502040204020203" pitchFamily="34" charset="0"/>
            </a:endParaRPr>
          </a:p>
          <a:p>
            <a:pPr algn="ctr">
              <a:spcBef>
                <a:spcPts val="300"/>
              </a:spcBef>
              <a:tabLst>
                <a:tab pos="85721" algn="l"/>
              </a:tabLst>
            </a:pPr>
            <a:r>
              <a:rPr lang="ru-RU" sz="1401" dirty="0">
                <a:latin typeface="Bahnschrift SemiLight" panose="020B0502040204020203" pitchFamily="34" charset="0"/>
              </a:rPr>
              <a:t>в 20</a:t>
            </a:r>
            <a:r>
              <a:rPr lang="en-US" sz="1401" dirty="0">
                <a:latin typeface="Bahnschrift SemiLight" panose="020B0502040204020203" pitchFamily="34" charset="0"/>
              </a:rPr>
              <a:t>2</a:t>
            </a:r>
            <a:r>
              <a:rPr lang="ru-RU" sz="1401" dirty="0">
                <a:latin typeface="Bahnschrift SemiLight" panose="020B0502040204020203" pitchFamily="34" charset="0"/>
              </a:rPr>
              <a:t>5 г. </a:t>
            </a:r>
            <a:r>
              <a:rPr lang="en-US" sz="1401" dirty="0">
                <a:latin typeface="Bahnschrift SemiLight" panose="020B0502040204020203" pitchFamily="34" charset="0"/>
              </a:rPr>
              <a:t> </a:t>
            </a:r>
            <a:r>
              <a:rPr lang="ru-RU" sz="1401" dirty="0">
                <a:latin typeface="Bahnschrift SemiLight" panose="020B0502040204020203" pitchFamily="34" charset="0"/>
              </a:rPr>
              <a:t>– </a:t>
            </a:r>
            <a:r>
              <a:rPr lang="en-US" sz="1401" dirty="0">
                <a:latin typeface="Bahnschrift SemiLight" panose="020B0502040204020203" pitchFamily="34" charset="0"/>
              </a:rPr>
              <a:t>9,6</a:t>
            </a:r>
            <a:r>
              <a:rPr lang="ru-RU" sz="1401" dirty="0">
                <a:latin typeface="Bahnschrift SemiLight" panose="020B0502040204020203" pitchFamily="34" charset="0"/>
              </a:rPr>
              <a:t> млн. рублей;           в 20</a:t>
            </a:r>
            <a:r>
              <a:rPr lang="en-US" sz="1401" dirty="0">
                <a:latin typeface="Bahnschrift SemiLight" panose="020B0502040204020203" pitchFamily="34" charset="0"/>
              </a:rPr>
              <a:t>2</a:t>
            </a:r>
            <a:r>
              <a:rPr lang="ru-RU" sz="1401" dirty="0">
                <a:latin typeface="Bahnschrift SemiLight" panose="020B0502040204020203" pitchFamily="34" charset="0"/>
              </a:rPr>
              <a:t>6 г. – 0</a:t>
            </a:r>
            <a:r>
              <a:rPr lang="en-US" sz="1401" dirty="0">
                <a:latin typeface="Bahnschrift SemiLight" panose="020B0502040204020203" pitchFamily="34" charset="0"/>
              </a:rPr>
              <a:t>,</a:t>
            </a:r>
            <a:r>
              <a:rPr lang="ru-RU" sz="1401" dirty="0">
                <a:latin typeface="Bahnschrift SemiLight" panose="020B0502040204020203" pitchFamily="34" charset="0"/>
              </a:rPr>
              <a:t>0 млн. рублей;           в 2027 г. – 0,0 млн. рублей.</a:t>
            </a: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6938B1D7-3094-C4CC-C96E-9F8DFA14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7050" y="6637"/>
            <a:ext cx="9118662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EEE1E258-9C80-4B9B-5E3F-2145BCD49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099" y="-21438"/>
            <a:ext cx="5466848" cy="593255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ОСНОВНЫЕ  ПАРАМЕТРЫ  БЮДЖЕТА  МУНИЦИПАЛЬНОГО РАЙОНА «КОРТКЕРОССКИЙ» , МЛН. РУБЛЕЙ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6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99" y="1556798"/>
            <a:ext cx="18473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1" dirty="0"/>
          </a:p>
        </p:txBody>
      </p:sp>
      <p:sp>
        <p:nvSpPr>
          <p:cNvPr id="8" name="TextBox 7"/>
          <p:cNvSpPr txBox="1"/>
          <p:nvPr/>
        </p:nvSpPr>
        <p:spPr>
          <a:xfrm>
            <a:off x="212655" y="3128123"/>
            <a:ext cx="8778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- доходы от уплаты акцизов на нефтепродукты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 дифференцированному нормативу отчислений – 0,5431% </a:t>
            </a:r>
          </a:p>
          <a:p>
            <a:pPr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- налога, взимаемого в связи с применением упрощенной системы налогообложения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по нормативу 100% с 01.01.2023г. в соответствии ст.11 законом РК №88-РЗ от 01.10.2007 «О бюджетной системе…»;</a:t>
            </a:r>
          </a:p>
          <a:p>
            <a:pPr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- единого сельскохозяйственного налога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по нормативу 70%.</a:t>
            </a:r>
          </a:p>
          <a:p>
            <a:pPr algn="just">
              <a:tabLst>
                <a:tab pos="444465" algn="l"/>
              </a:tabLst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Остальная часть доходов сформирована за счет местных налогов, устанавливаемых представительным органом муниципального образования в соответствии с законодательством:</a:t>
            </a:r>
          </a:p>
          <a:p>
            <a:pPr indent="180962"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	доходов от использования имущества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 нормативу 100%;</a:t>
            </a:r>
          </a:p>
          <a:p>
            <a:pPr indent="180962"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	доходы от передачи в аренду земельных участков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 нормативу 100%;</a:t>
            </a:r>
          </a:p>
          <a:p>
            <a:pPr indent="180962"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	доходов от продажи материальных и нематериальных активов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 нормативу 100%</a:t>
            </a:r>
          </a:p>
          <a:p>
            <a:pPr algn="just">
              <a:tabLst>
                <a:tab pos="444465" algn="l"/>
                <a:tab pos="533361" algn="l"/>
              </a:tabLst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При прогнозировании налоговых доходов учтены сведения о прогнозе поступлений на 2025 – 2027 годы, представленные Управлением Федеральной Налоговой службы России по Республике Коми.</a:t>
            </a:r>
          </a:p>
          <a:p>
            <a:pPr algn="just">
              <a:tabLst>
                <a:tab pos="444465" algn="l"/>
                <a:tab pos="533361" algn="l"/>
              </a:tabLst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Неналоговые доходы спрогнозированы с учетом сведений главных администраторов неналоговых доходов бюджета муниципального района «Корткеросский». </a:t>
            </a:r>
          </a:p>
          <a:p>
            <a:pPr algn="just">
              <a:tabLst>
                <a:tab pos="444465" algn="l"/>
                <a:tab pos="533361" algn="l"/>
              </a:tabLst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Налоговые и неналоговые льготы Советом муниципального района «Корткеросский» не установлены.</a:t>
            </a:r>
          </a:p>
        </p:txBody>
      </p:sp>
      <p:pic>
        <p:nvPicPr>
          <p:cNvPr id="2051" name="Picture 3" descr="C:\Users\Даньщикова\Desktop\kogda-ip-platit-nal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2" y="734155"/>
            <a:ext cx="2494859" cy="22395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5638" y="410515"/>
            <a:ext cx="63085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4465" algn="l"/>
              </a:tabLst>
            </a:pPr>
            <a:r>
              <a:rPr lang="ru-RU" sz="1401" dirty="0"/>
              <a:t>	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Доходная база бюджета муниципального района «Корткеросский» в основном сформирована за счет единых и дополнительных нормативов, переданных республиканским бюджетом в соответствии с действующим законодательством:</a:t>
            </a:r>
          </a:p>
          <a:p>
            <a:pPr indent="182549" algn="just">
              <a:tabLst>
                <a:tab pos="361923" algn="l"/>
              </a:tabLst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	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налога на доходы физических лиц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взимаемого на территории района – по нормативу 13% в соответствии ст. 61.1 БК РФ, 29% в соответствии ст.11 законом РК №88-РЗ от 01.10.2007 «О бюджетной системе…», 56% (при ставке налога 13%), а также в размере 49% (при ставке налога 15%) в соответствии с проектом Закона РК «О республиканском бюджет Республики Коми на 2025 год и плановый период 2026 и 2027 годов»;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42B0B2C9-3B9C-F493-BE49-793EF9F8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8DABE044-EA71-B650-4609-C9486B722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2827"/>
            <a:ext cx="7685746" cy="439752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ПРОГНОЗИРОВАНИЕ НАЛОГОВЫХ И НЕНАЛОГОВЫХ ДОХОДОВ НА 2025–2027 ГОДЫ</a:t>
            </a:r>
          </a:p>
        </p:txBody>
      </p:sp>
    </p:spTree>
    <p:extLst>
      <p:ext uri="{BB962C8B-B14F-4D97-AF65-F5344CB8AC3E}">
        <p14:creationId xmlns:p14="http://schemas.microsoft.com/office/powerpoint/2010/main" val="371330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99" y="1556798"/>
            <a:ext cx="18473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1" dirty="0"/>
          </a:p>
        </p:txBody>
      </p:sp>
      <p:sp>
        <p:nvSpPr>
          <p:cNvPr id="8" name="TextBox 7"/>
          <p:cNvSpPr txBox="1"/>
          <p:nvPr/>
        </p:nvSpPr>
        <p:spPr>
          <a:xfrm>
            <a:off x="212655" y="3128123"/>
            <a:ext cx="87789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77789" algn="l"/>
                <a:tab pos="361923" algn="l"/>
              </a:tabLst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 descr="C:\Users\Даньщикова\Desktop\kogda-ip-platit-nal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2" y="734155"/>
            <a:ext cx="2494859" cy="22395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5638" y="410515"/>
            <a:ext cx="63085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4465" algn="l"/>
              </a:tabLst>
            </a:pPr>
            <a:r>
              <a:rPr lang="ru-RU" sz="1401" dirty="0"/>
              <a:t>	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ВЛИЯНИЕ НА РАСЧЕТ НАЛОГОВЫХ ДОХОДОВ ОКАЗАЛИ:</a:t>
            </a:r>
          </a:p>
          <a:p>
            <a:pPr algn="just">
              <a:tabLst>
                <a:tab pos="444465" algn="l"/>
              </a:tabLst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Изменения налогового законодательства по НДФЛ с 01.01.2025 года:</a:t>
            </a:r>
          </a:p>
          <a:p>
            <a:pPr marL="285750" indent="-285750" algn="just">
              <a:buFontTx/>
              <a:buChar char="-"/>
              <a:tabLst>
                <a:tab pos="444465" algn="l"/>
              </a:tabLst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вдвое суммы стандартного налогового вычета на детей ( на второго и каждого последующего);</a:t>
            </a:r>
          </a:p>
          <a:p>
            <a:pPr marL="285750" indent="-285750" algn="just">
              <a:buFontTx/>
              <a:buChar char="-"/>
              <a:tabLst>
                <a:tab pos="444465" algn="l"/>
              </a:tabLst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введение вычета на сдачу нормативов ГТО при условии прохождения диспансеризации;</a:t>
            </a:r>
          </a:p>
          <a:p>
            <a:pPr marL="285750" indent="-285750" algn="just">
              <a:buFontTx/>
              <a:buChar char="-"/>
              <a:tabLst>
                <a:tab pos="444465" algn="l"/>
              </a:tabLst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лимита предельного дохода для применения стандартного налогового вычета на детей с 350 000 руб. до 450 000,0 рублей;</a:t>
            </a:r>
          </a:p>
          <a:p>
            <a:pPr marL="285750" indent="-285750" algn="just">
              <a:buFontTx/>
              <a:buChar char="-"/>
              <a:tabLst>
                <a:tab pos="444465" algn="l"/>
              </a:tabLst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увеличение социальных налоговых вычетов по НДФЛ, в том числе на  медицинские услуги : с 120 000,0 до 150 000,0 руб., на обучение: с 50 000 до 110 000 рублей.</a:t>
            </a:r>
          </a:p>
          <a:p>
            <a:pPr marL="285750" indent="-285750" algn="just">
              <a:buFontTx/>
              <a:buChar char="-"/>
              <a:tabLst>
                <a:tab pos="444465" algn="l"/>
              </a:tabLst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Новые максимальные размеры социальных вычетов будут применяться в 2025 году, начиная с деклараций по форме № 3-НДФЛ за 2024 год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42B0B2C9-3B9C-F493-BE49-793EF9F8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8DABE044-EA71-B650-4609-C9486B722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2827"/>
            <a:ext cx="7685746" cy="439752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ПРОГНОЗИРОВАНИЕ НАЛОГОВЫХ И НЕНАЛОГОВЫХ ДОХОДОВ НА 2025–2027 ГОДЫ</a:t>
            </a:r>
          </a:p>
        </p:txBody>
      </p:sp>
    </p:spTree>
    <p:extLst>
      <p:ext uri="{BB962C8B-B14F-4D97-AF65-F5344CB8AC3E}">
        <p14:creationId xmlns:p14="http://schemas.microsoft.com/office/powerpoint/2010/main" val="270051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828883"/>
              </p:ext>
            </p:extLst>
          </p:nvPr>
        </p:nvGraphicFramePr>
        <p:xfrm>
          <a:off x="35499" y="692696"/>
          <a:ext cx="9144000" cy="615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2028598"/>
            <a:ext cx="79209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1" dirty="0"/>
              <a:t>361,2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1772816"/>
            <a:ext cx="79209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1" dirty="0"/>
              <a:t>383,1</a:t>
            </a:r>
          </a:p>
        </p:txBody>
      </p:sp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CD4E1FDF-1C93-41A0-26DC-65D62775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0ED3D276-9833-FA53-CF34-370D28652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14" y="1"/>
            <a:ext cx="5324574" cy="446418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НАЛОГОВЫЕ И НЕНАЛОГОВЫЕ ДОХОДЫ, МЛН. РУБ.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3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5" y="773586"/>
            <a:ext cx="8712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структуре налоговых и неналоговых доходов  бюджета муниципального района «Корткеросский» в  2025 году  наибольший удельный вес приходится на налог на доходы физических лиц – 80,4% (308,0 млн. рублей), налога на совокупный доход – 7,5% (28,7 млн. рублей), акцизы – 5,3 % (20,3  млн. рублей), доходы от использования имущества – 3,9%  (14,6 млн. рублей)</a:t>
            </a:r>
            <a:endParaRPr lang="ru-RU" sz="13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525138"/>
              </p:ext>
            </p:extLst>
          </p:nvPr>
        </p:nvGraphicFramePr>
        <p:xfrm>
          <a:off x="395543" y="1978833"/>
          <a:ext cx="8280923" cy="485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EA565C63-5BEF-7804-8863-BF03C16D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B1A1F62D-B8AE-08EA-B632-9A10693C3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662" y="1"/>
            <a:ext cx="6228689" cy="426923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СТРУКТУРА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 НАЛОГОВЫХ И НЕНАЛОГОВЫХ ДОХОДОВ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197775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419451"/>
              </p:ext>
            </p:extLst>
          </p:nvPr>
        </p:nvGraphicFramePr>
        <p:xfrm>
          <a:off x="395541" y="913852"/>
          <a:ext cx="8352917" cy="582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D7A3382E-F9DB-6EC3-50DB-2A6531F0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FCCAA8E6-F483-3E87-A0E8-5B4316D11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3609"/>
            <a:ext cx="6557900" cy="440534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РАСХОДЫ БЮДЖЕТА МО МР «КОРТКЕРОССКИЙ»,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4308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9144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226073"/>
            <a:ext cx="4652682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918" y="233618"/>
            <a:ext cx="8350238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ДИНАМИКА И СТРУКТУРА ПО РАЗДЕЛАМ РАСХОДОВ БЮДЖЕТА НА 2025 ГОД,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0016" y="6461732"/>
            <a:ext cx="300314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413" y="5625280"/>
            <a:ext cx="594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FFFFFF"/>
                </a:solidFill>
              </a:rPr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327" y="5093469"/>
            <a:ext cx="594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FFFFFF"/>
                </a:solidFill>
              </a:rPr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257" y="4560069"/>
            <a:ext cx="592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FFFFFF"/>
                </a:solidFill>
              </a:rPr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1" y="159966"/>
            <a:ext cx="538811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Диаграмма 25">
            <a:extLst>
              <a:ext uri="{FF2B5EF4-FFF2-40B4-BE49-F238E27FC236}">
                <a16:creationId xmlns:a16="http://schemas.microsoft.com/office/drawing/2014/main" id="{4CF999F7-6887-DF70-7F48-7F1AF6A6A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675005"/>
              </p:ext>
            </p:extLst>
          </p:nvPr>
        </p:nvGraphicFramePr>
        <p:xfrm>
          <a:off x="323528" y="1124745"/>
          <a:ext cx="77986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Диаграмма 23">
            <a:extLst>
              <a:ext uri="{FF2B5EF4-FFF2-40B4-BE49-F238E27FC236}">
                <a16:creationId xmlns:a16="http://schemas.microsoft.com/office/drawing/2014/main" id="{9B95D79F-C689-ED74-6784-8D05BFEEC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209111"/>
              </p:ext>
            </p:extLst>
          </p:nvPr>
        </p:nvGraphicFramePr>
        <p:xfrm>
          <a:off x="7036326" y="1268760"/>
          <a:ext cx="1885845" cy="534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02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672549"/>
              </p:ext>
            </p:extLst>
          </p:nvPr>
        </p:nvGraphicFramePr>
        <p:xfrm>
          <a:off x="179512" y="1052736"/>
          <a:ext cx="8784977" cy="554461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16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9975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Наименование</a:t>
                      </a:r>
                      <a:endParaRPr lang="ru-RU" sz="1800" b="0" dirty="0">
                        <a:latin typeface="Bahnschrift SemiLight SemiConde" panose="020B0502040204020203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2022 год, исполнение </a:t>
                      </a:r>
                      <a:endParaRPr lang="ru-RU" sz="1800" b="0" dirty="0">
                        <a:latin typeface="Bahnschrift SemiLight SemiConde" panose="020B0502040204020203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2023 год, исполнение</a:t>
                      </a:r>
                      <a:endParaRPr lang="ru-RU" sz="1800" b="0" dirty="0">
                        <a:latin typeface="Bahnschrift SemiLight SemiConde" panose="020B0502040204020203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2024 год, первоначальный план</a:t>
                      </a:r>
                      <a:endParaRPr lang="ru-RU" sz="1800" b="0" dirty="0">
                        <a:latin typeface="Bahnschrift SemiLight SemiConde" panose="020B0502040204020203" pitchFamily="34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2025 год, проект</a:t>
                      </a:r>
                      <a:endParaRPr lang="ru-RU" sz="1800" b="0" dirty="0">
                        <a:latin typeface="Bahnschrift SemiLight SemiConde" panose="020B0502040204020203" pitchFamily="34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Общий объём межбюджетных трансфертов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112 495,6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104 253,8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91 111,2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103 000,1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Дотации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16 497,0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18 340,1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21 354,6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27 876,0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Субсидии 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23 322,3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20 365,2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6 379,5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3 307,5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Субвенции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3 635,7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3 362,5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4 926,6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5 556,5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Иные межбюджетные трансферты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68 486,8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62 186,0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58 450,5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66 260,1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D8289490-BDC0-B685-F6DD-8A211DBA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25090" y="47988"/>
            <a:ext cx="91440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44B5C15B-44A8-9B33-9784-D69E338F5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3" y="11997"/>
            <a:ext cx="6067419" cy="540046"/>
          </a:xfr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ОБЪЕМ МЕЖБЮДЖЕТНЫХ ТРАНСФЕРТОВ БЮДЖЕТАМ СЕЛЬСКИХ ПОСЕЛЕНИЙ (2022-2025 ГГ.), ТЫС. РУБЛЕЙ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10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DA0E15-B67E-4AAA-142F-ABCE36D27535}"/>
              </a:ext>
            </a:extLst>
          </p:cNvPr>
          <p:cNvGrpSpPr/>
          <p:nvPr/>
        </p:nvGrpSpPr>
        <p:grpSpPr>
          <a:xfrm>
            <a:off x="85518" y="5302083"/>
            <a:ext cx="2759282" cy="1350357"/>
            <a:chOff x="4864928" y="861"/>
            <a:chExt cx="3381233" cy="1529278"/>
          </a:xfrm>
          <a:solidFill>
            <a:srgbClr val="0070C0">
              <a:alpha val="58824"/>
            </a:srgbClr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DEB43A-BBE5-6CC1-D164-0B9FAFFB98CA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3DEF87-807B-E1E7-9AB0-5013E9BC229F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kern="12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F1B4B0E-9D5E-5DF8-1BCE-A8A50CE1E49D}"/>
              </a:ext>
            </a:extLst>
          </p:cNvPr>
          <p:cNvGrpSpPr/>
          <p:nvPr/>
        </p:nvGrpSpPr>
        <p:grpSpPr>
          <a:xfrm>
            <a:off x="85519" y="4205057"/>
            <a:ext cx="2953466" cy="950637"/>
            <a:chOff x="4864928" y="861"/>
            <a:chExt cx="3381233" cy="1529278"/>
          </a:xfrm>
          <a:solidFill>
            <a:schemeClr val="accent6">
              <a:lumMod val="50000"/>
              <a:alpha val="58824"/>
            </a:schemeClr>
          </a:solidFill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FAD2887B-533F-5129-9982-CBBE9FEACB28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28E0623-5486-3F98-1016-718F25166CD5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C199129-87F3-E64D-7198-E5D602BCC885}"/>
              </a:ext>
            </a:extLst>
          </p:cNvPr>
          <p:cNvGrpSpPr/>
          <p:nvPr/>
        </p:nvGrpSpPr>
        <p:grpSpPr>
          <a:xfrm>
            <a:off x="3866119" y="3245884"/>
            <a:ext cx="4890539" cy="1105562"/>
            <a:chOff x="4864928" y="861"/>
            <a:chExt cx="3381233" cy="1529278"/>
          </a:xfrm>
          <a:solidFill>
            <a:schemeClr val="accent6">
              <a:lumMod val="75000"/>
              <a:alpha val="58824"/>
            </a:schemeClr>
          </a:solidFill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A9EB3CFC-0BCB-D989-60A7-ADE6156E29B3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12766D-5627-56C5-E340-881EEDB6CC8F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815FD0C-05C9-E54A-09FF-B55E30BA0A8A}"/>
              </a:ext>
            </a:extLst>
          </p:cNvPr>
          <p:cNvGrpSpPr/>
          <p:nvPr/>
        </p:nvGrpSpPr>
        <p:grpSpPr>
          <a:xfrm>
            <a:off x="3363901" y="2045959"/>
            <a:ext cx="5616624" cy="1003579"/>
            <a:chOff x="4864928" y="861"/>
            <a:chExt cx="3381233" cy="1529278"/>
          </a:xfrm>
          <a:solidFill>
            <a:srgbClr val="00D205">
              <a:alpha val="58824"/>
            </a:srgbClr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1BD6A969-40D7-07E4-D602-EDAE78A84EC2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5DE5DE-42C1-03B8-001B-B2B5DCEEC5D7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FDA3A31-6F6A-801F-48F5-8F64226DC988}"/>
              </a:ext>
            </a:extLst>
          </p:cNvPr>
          <p:cNvGrpSpPr/>
          <p:nvPr/>
        </p:nvGrpSpPr>
        <p:grpSpPr>
          <a:xfrm>
            <a:off x="5652120" y="4546413"/>
            <a:ext cx="2953466" cy="737025"/>
            <a:chOff x="4864928" y="861"/>
            <a:chExt cx="3381233" cy="1529278"/>
          </a:xfrm>
          <a:solidFill>
            <a:schemeClr val="accent6">
              <a:lumMod val="50000"/>
            </a:schemeClr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E56D08D-576F-ACEC-19DA-28BBC122850B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F71BE6-F464-6598-B918-F8B11655D342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7EFD22F-2E00-CEEA-728B-F050BB6782B9}"/>
              </a:ext>
            </a:extLst>
          </p:cNvPr>
          <p:cNvGrpSpPr/>
          <p:nvPr/>
        </p:nvGrpSpPr>
        <p:grpSpPr>
          <a:xfrm>
            <a:off x="59565" y="3241689"/>
            <a:ext cx="2953466" cy="789728"/>
            <a:chOff x="4864928" y="861"/>
            <a:chExt cx="3381233" cy="1529278"/>
          </a:xfrm>
          <a:solidFill>
            <a:srgbClr val="FFC000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11CAF2F-DCDB-4E77-BC8D-F71DB4049172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871BAD-CC78-9192-820D-36F340C9583A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9ECD34C-ED6F-D7BF-5B6F-927EF7A31606}"/>
              </a:ext>
            </a:extLst>
          </p:cNvPr>
          <p:cNvGrpSpPr/>
          <p:nvPr/>
        </p:nvGrpSpPr>
        <p:grpSpPr>
          <a:xfrm>
            <a:off x="59565" y="2279851"/>
            <a:ext cx="2953466" cy="858130"/>
            <a:chOff x="4864928" y="861"/>
            <a:chExt cx="3381233" cy="1529278"/>
          </a:xfrm>
          <a:solidFill>
            <a:srgbClr val="00B050"/>
          </a:solidFill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45FF975-05BD-9358-0454-2551D58843B9}"/>
                </a:ext>
              </a:extLst>
            </p:cNvPr>
            <p:cNvSpPr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D490D0-1A2E-552F-B5C5-A2C93A3A1DA8}"/>
                </a:ext>
              </a:extLst>
            </p:cNvPr>
            <p:cNvSpPr txBox="1"/>
            <p:nvPr/>
          </p:nvSpPr>
          <p:spPr>
            <a:xfrm>
              <a:off x="4864928" y="861"/>
              <a:ext cx="3381233" cy="1529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/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90707" y="753425"/>
            <a:ext cx="8565951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indent="360336" algn="just"/>
            <a:r>
              <a:rPr lang="ru-RU" sz="16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Согласно перечню муниципальных программ муниципального района «Корткеросский», утвержденного постановлением администрации муниципального района «Корткеросский» от 29.06.2021 №1058,  в Корткеросском районе утверждено 9 муниципальных программ.</a:t>
            </a:r>
          </a:p>
          <a:p>
            <a:pPr indent="360336" algn="just"/>
            <a:r>
              <a:rPr lang="ru-RU" sz="16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Реализация муниципальных программ осуществляется по 4 основным направлениям социально-экономического развития муниципального образования муниципального района «Корткеросский».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475" y="2407117"/>
            <a:ext cx="217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I.  </a:t>
            </a:r>
            <a:r>
              <a:rPr lang="ru-RU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ЭКОНОМИЧЕСКОЕ РАЗВИТИЕ</a:t>
            </a:r>
            <a:endParaRPr lang="ru-RU" sz="180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0395" y="2048841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75" indent="-342875">
              <a:buAutoNum type="arabicPeriod"/>
              <a:tabLst>
                <a:tab pos="177789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</a:rPr>
              <a:t>РАЗВИТИЕ ЭКОНОМИКИ </a:t>
            </a:r>
          </a:p>
          <a:p>
            <a:pPr marL="342875" indent="-342875">
              <a:buAutoNum type="arabicPeriod"/>
              <a:tabLst>
                <a:tab pos="177789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РАЗВИТИЕ ТРАНСПОРТНОЙ СИСТЕМЫ МР «КОРТКЕРОССКИЙ»</a:t>
            </a:r>
          </a:p>
          <a:p>
            <a:pPr>
              <a:tabLst>
                <a:tab pos="177789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3.	    РАЗВИТИЕ ЖИЛИЩНО-КОММУНАЛЬНОГО ХОЗЯЙСТВА МУНИЦИПАЛЬНОГО РАЙОНА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     «КОРТКЕРОССКИЙ»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80528" y="3295752"/>
            <a:ext cx="247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II. </a:t>
            </a:r>
            <a:r>
              <a:rPr lang="ru-RU" dirty="0">
                <a:solidFill>
                  <a:schemeClr val="bg1"/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СОЦИАЛЬНОЕ РАЗВИТИЕ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5701" y="3321611"/>
            <a:ext cx="4620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4. РАЗВИТИЕ ОБРАЗОВАНИЯ</a:t>
            </a:r>
          </a:p>
          <a:p>
            <a:pPr>
              <a:tabLst>
                <a:tab pos="182549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5. РАЗВИТИЕ КУЛЬТУРЫ  И ТУРИЗМА</a:t>
            </a:r>
          </a:p>
          <a:p>
            <a:pPr>
              <a:tabLst>
                <a:tab pos="182549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6. РАЗВИТИЕ ФИЗИЧЕСКОЙ КУЛЬТУРЫ И СПОРТА  В КОРТКЕРОССКОМ РАЙОНЕ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SemiConde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891" y="4351446"/>
            <a:ext cx="284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III. Развитие системы муниципального управления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8017" y="4632474"/>
            <a:ext cx="2738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7. РАЗВИТИЕ СИСТЕМЫ МУНИЦИПАЛЬНОГО УПРАВЛЕНИЯ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7092" y="5347577"/>
            <a:ext cx="219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IV. Обеспечение безопасности жизнедеятельности населения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47C556DA-A49A-F425-6664-EBEA7045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6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FE22A280-AA1E-C3CE-B346-CA1F7E551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902" y="23659"/>
            <a:ext cx="7422806" cy="564263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МУНИЦИПАЛЬНЫЕ ПРОГРАММЫ КОРТКЕРОССКОГО РАЙОНА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3F69FC-8580-8F94-CEEB-0B2C361705AF}"/>
              </a:ext>
            </a:extLst>
          </p:cNvPr>
          <p:cNvSpPr/>
          <p:nvPr/>
        </p:nvSpPr>
        <p:spPr>
          <a:xfrm>
            <a:off x="3123121" y="5412949"/>
            <a:ext cx="5875668" cy="1069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123121" y="5480395"/>
            <a:ext cx="587566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8. БЕЗОПАСНОСТЬ ЖИЗНЕДЕЯТЕЛЬНОСТИ НАСЕЛЕНИЯ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anose="020B0502040204020203" pitchFamily="34" charset="0"/>
                <a:cs typeface="Times New Roman" pitchFamily="18" charset="0"/>
              </a:rPr>
              <a:t>9. ПРОФИЛАКТИКА ПРАВОНАРУШЕНИЙ И ОБЕСПЕЧЕНИЕ ОБЩЕСТВЕННОЙ БЕЗОПАСНОСТИ НА ТЕРРИТОРИИ МУНИЦИПАЛЬНОГО РАЙОНА "КОРТКЕРОССКИЙ" РЕСПУБЛИКИ КОМИ</a:t>
            </a:r>
          </a:p>
        </p:txBody>
      </p:sp>
    </p:spTree>
    <p:extLst>
      <p:ext uri="{BB962C8B-B14F-4D97-AF65-F5344CB8AC3E}">
        <p14:creationId xmlns:p14="http://schemas.microsoft.com/office/powerpoint/2010/main" val="221591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l="16000" r="1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F09415B4-F5FA-CEB7-A195-649166A2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192" y="0"/>
            <a:ext cx="9144011" cy="479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3467" y="692696"/>
            <a:ext cx="9144011" cy="601911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en-US" sz="115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Управление финансов представляет брошюру </a:t>
            </a:r>
            <a:r>
              <a:rPr lang="ru-RU" sz="5600" b="1" dirty="0">
                <a:solidFill>
                  <a:srgbClr val="0092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«Бюджет для граждан»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проекту Решения Совета муниципального района «Корткеросский» «О бюджете  муниципального образования муниципального района «Корткеросский»  на 2025 год и плановый период 2026 и 2027 годов».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Главные показатели бюджета на 2025 год и плановый период, а также основная информация, отражающая финансовое положение и ожидаемое исполнение муниципальных программ  в предстоящем году, изложены в доступной форме. Понимание основ финансового планирования позволит эффективно управлять не только собственными, но и общественными финансами, реализуя тем самым принципы местного самоуправления.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b="1" dirty="0">
                <a:solidFill>
                  <a:srgbClr val="0092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«Бюджет для граждан»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один из основных проектов, реализуемых в рамках открытости бюджетных данных.  Он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представляет собой упрощённую версию главного финансового документа района, представленную в доступном для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обычных граждан формате, в целях реализации принципа прозрачности (открытости) бюджетной системы Российской Федерации.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Проект бюджета муниципального образования муниципального района «Корткеросский» на 2025 год и плановый период 2026-2027 годов сформирован в установленном законодательством порядке.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Ожидается, что в 2025 году расходы составят 1 347,3 млн. рублей, при этом в  бюджет района поступит 1 356,9 млн. рублей, что повлечет за собой профицит  в размере 9,6 млн. рублей, который направляется на погашение муниципального долга.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Главным инструментом повышения эффективности и вовлечения общества в бюджетный процесс остается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инициативное бюджетирование, когда граждане населенных пунктов Корткеросского района  принимают непосредственное участие в отборе приоритетных, социально значимых и экономически выгодных проектов, касающихся вопросов местного значения.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Жители муниципальных образований сельских поселений имеют возможность участия в проекте не только в части распределения бюджетных средств, но и своими силами и средствами, а кроме того могут контролировать процесс реализации проектов, отобранных при их непосредственном участии.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897" y="35480"/>
            <a:ext cx="6300193" cy="405119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sz="240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УВАЖАЕМЫЕ ЖИТЕЛИ КОРТКЕРОССКОГО РАЙОНА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ahnschrift SemiCondensed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ADFF0E8D-7FEF-CEBA-83F4-32EC2EEBA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3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39876"/>
              </p:ext>
            </p:extLst>
          </p:nvPr>
        </p:nvGraphicFramePr>
        <p:xfrm>
          <a:off x="107505" y="623850"/>
          <a:ext cx="8928990" cy="610624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45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Bahnschrift SemiLight SemiConde" panose="020B0502040204020203" pitchFamily="34" charset="0"/>
                        </a:rPr>
                        <a:t>Наименование муниципальной программы</a:t>
                      </a:r>
                      <a:endParaRPr lang="ru-RU" sz="1800" b="1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Bahnschrift SemiLight SemiConde" panose="020B0502040204020203" pitchFamily="34" charset="0"/>
                        </a:rPr>
                        <a:t>Сумма, тыс. руб.</a:t>
                      </a:r>
                      <a:endParaRPr lang="ru-RU" sz="1100" b="0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2025 год</a:t>
                      </a:r>
                      <a:endParaRPr lang="ru-RU" sz="1400" b="0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2026 год</a:t>
                      </a:r>
                      <a:endParaRPr lang="ru-RU" sz="1400" b="0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Bahnschrift SemiLight SemiConde" panose="020B0502040204020203" pitchFamily="34" charset="0"/>
                        </a:rPr>
                        <a:t>2027 год</a:t>
                      </a:r>
                      <a:endParaRPr lang="ru-RU" sz="1400" b="0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hnschrift SemiLight SemiConde" panose="020B0502040204020203" pitchFamily="34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1 059 948,2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1 051 833,9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1 070 928,9</a:t>
                      </a: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"Корткеросский" "Безопасность жизнедеятельности населения" 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400 ,0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"Корткеросский" "Развитие экономики" 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812,7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«Развитие транспортной системы муниципального района «Корткеросский»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45 854,6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44 940,2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51 842,3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«Развитие жилищно-коммунального хозяйства муниципального района «Корткеросский»»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13 128,2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13 259,5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13 272,5</a:t>
                      </a: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 «Развитие образования»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724 069,7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726 163,8 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734 263,8</a:t>
                      </a: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«Развитие культуры и туризма»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175 683,9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182 217,3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184 467,3</a:t>
                      </a: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1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«Развитие физической культуры и спорта в Корткеросском районе»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73 534,1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73 184,1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76 384,0</a:t>
                      </a: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«Развитие системы муниципального управления»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25 455,0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12 069,0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10 699,0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97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Муниципальная программа МО МР «Корткеросский» «Профилактика правонарушений и обеспечение общественной безопасности на территории муниципального района «Корткеросский» Республики Коми»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1 010,0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5C3440BE-AAFC-A8E8-2815-81E90C1E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396" y="-2843"/>
            <a:ext cx="7787208" cy="435199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ОБЪЕМ ФИНАНСОВОГО ОБЕСПЕЧЕНИЯ РЕАЛИЗАЦИИ МУНИЦИПАЛЬНЫХ ПРОГРАММ </a:t>
            </a:r>
          </a:p>
        </p:txBody>
      </p:sp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7DD6208D-13AC-7790-6C1D-D5BB7A516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49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024" y="4482076"/>
            <a:ext cx="3137634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5E1F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5E1F"/>
                </a:solidFill>
                <a:latin typeface="Bahnschrift SemiLight SemiConde" panose="020B0502040204020203" pitchFamily="34" charset="0"/>
              </a:rPr>
              <a:t>Структуру муниципального долга муниципального района «Корткеросский» составляют бюджетные кредиты, привлеченные из республиканского бюджета Республики Коми</a:t>
            </a:r>
            <a:endParaRPr lang="ru-RU" sz="1200" dirty="0">
              <a:solidFill>
                <a:srgbClr val="005E1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3569" y="5877272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2" y="4185087"/>
            <a:ext cx="4890864" cy="2672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96108"/>
              </p:ext>
            </p:extLst>
          </p:nvPr>
        </p:nvGraphicFramePr>
        <p:xfrm>
          <a:off x="61834" y="718755"/>
          <a:ext cx="8928998" cy="259631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05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1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номер и дата соглашения (договора, гарантии и т.п.),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наименование кредитора (принципала, бенефициара)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Сроки погашения обязательств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Задолженность на 01.01.2024 г. 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Погашено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Задолженность на 01.01.2025 г. 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Бюджетные кредиты, привлеченные в бюджет МО МР "Корткеросский" от других бюджетов бюджетной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19 164,0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9 582,0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1.1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Соглашение № 3 от 19.04.2016 г. с Министерством финансов Республики Коми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25.12.2025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4 500,0</a:t>
                      </a: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1.2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Соглашение № 3 от 20.07.2017 г. с Министерством финансов Республики Коми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25.12.2025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10 164,0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5 082,0</a:t>
                      </a: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5 082,0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>
                          <a:effectLst/>
                        </a:rPr>
                        <a:t>МУНИЦИПАЛЬНЫЙ ДОЛГ ВСЕГО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19 164,0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9 582,0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9 582,0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589">
                <a:tc gridSpan="3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7E6BD30C-5D2D-76DD-310B-7896E3D7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9507" y="-3553"/>
            <a:ext cx="8064899" cy="426923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txBody>
          <a:bodyPr lIns="0" tIns="0" rIns="0" bIns="0">
            <a:noAutofit/>
          </a:bodyPr>
          <a:lstStyle/>
          <a:p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ОБЪЕМ И СТРУКТУРА МУНИЦИПАЛЬНОГО ДОЛГА МО МР «КОРТКЕРОССКИЙ» НА 01.01.2025 Г.</a:t>
            </a:r>
          </a:p>
        </p:txBody>
      </p:sp>
      <p:pic>
        <p:nvPicPr>
          <p:cNvPr id="7" name="Рисунок 6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DF5745AF-560F-F125-1452-6B1EDFC58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143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601761"/>
              </p:ext>
            </p:extLst>
          </p:nvPr>
        </p:nvGraphicFramePr>
        <p:xfrm>
          <a:off x="179512" y="692696"/>
          <a:ext cx="871296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11560" y="5704099"/>
            <a:ext cx="597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* первоначальный объем, утвержденный решением о бюджете</a:t>
            </a: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A1C25358-4251-0A00-E5D0-AD780AC2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11B4D660-637F-61D2-FB3F-1AC8A7DD0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410" y="0"/>
            <a:ext cx="7427180" cy="426923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РАСХОДЫ НА ОБСЛУЖИВАНИЕ МУНИЦИПАЛЬНОГО ДОЛГА ЗА 2022-2027 ГОДЫ,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598025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36786"/>
              </p:ext>
            </p:extLst>
          </p:nvPr>
        </p:nvGraphicFramePr>
        <p:xfrm>
          <a:off x="251521" y="1173924"/>
          <a:ext cx="8640964" cy="491937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2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38751551"/>
                    </a:ext>
                  </a:extLst>
                </a:gridCol>
                <a:gridCol w="1194680">
                  <a:extLst>
                    <a:ext uri="{9D8B030D-6E8A-4147-A177-3AD203B41FA5}">
                      <a16:colId xmlns:a16="http://schemas.microsoft.com/office/drawing/2014/main" val="203941807"/>
                    </a:ext>
                  </a:extLst>
                </a:gridCol>
                <a:gridCol w="1192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9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8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наименование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2023 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(факт)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2024(по состоянию на  09.11.2024 г.)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2025 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(прогноз)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2026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(прогноз)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2027 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(прогноз)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Дефицит </a:t>
                      </a: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b="1" u="none" strike="noStrike" dirty="0">
                          <a:effectLst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Профицит </a:t>
                      </a:r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-195 441,9</a:t>
                      </a: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-55 394,5</a:t>
                      </a: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9 582,0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70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u="none" strike="noStrike" dirty="0">
                          <a:effectLst/>
                        </a:rPr>
                        <a:t>Общий объем источников финансирования дефицита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- 195 441,9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-55 394,5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-9</a:t>
                      </a:r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582,0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7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в том числе: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703"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получение бюджетных кредитов от других бюджетов бюджетной системы РФ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ru-RU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 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703"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погашение бюджетных кредитов от других бюджетов бюджетной системы РФ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-16 491,0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-9 582,0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-9 582,0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938"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изменение остатков средств на едином счете бюджета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- 211 932,9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- 64 976,5</a:t>
                      </a: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 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92" marR="5392" marT="539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 descr="C:\Users\Vovan\Desktop\budget_bal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99988"/>
            <a:ext cx="1017326" cy="6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BCBB0206-9CC3-5D6E-8C94-E2136905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23934"/>
            <a:ext cx="9144000" cy="47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7F6E1E53-11C3-2E02-1FBF-665555E66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645" y="9144"/>
            <a:ext cx="6558710" cy="496681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Дефицит, источники финансирования дефицита,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84676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91" y="452809"/>
            <a:ext cx="7859278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193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Bahnschrift SemiLight SemiConde" panose="020B0502040204020203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Управление финансов администрации муниципального района «Корткеросский»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Адрес: с. Корткерос, </a:t>
            </a:r>
            <a:r>
              <a:rPr lang="ru-RU" altLang="ru-RU" sz="1600" dirty="0" err="1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ул.Советская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 225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Эл. адрес: </a:t>
            </a:r>
            <a:r>
              <a:rPr lang="en-US" altLang="ru-RU" sz="16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fo@kortkeros.rkomi.ru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Bahnschrift SemiLight SemiConde" panose="020B0502040204020203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507" y="3896689"/>
            <a:ext cx="5264597" cy="76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1" dirty="0">
                <a:latin typeface="Bahnschrift SemiLight SemiConde" panose="020B0502040204020203" pitchFamily="34" charset="0"/>
              </a:rPr>
              <a:t>Запись на прием по личным вопросам проводится по четвергам в приемной Управления финансов по телефону с 10 до 17 часов</a:t>
            </a:r>
          </a:p>
          <a:p>
            <a:r>
              <a:rPr lang="ru-RU" sz="1600" b="1" dirty="0">
                <a:latin typeface="Bahnschrift SemiLight SemiConde" panose="020B0502040204020203" pitchFamily="34" charset="0"/>
              </a:rPr>
              <a:t>Телефон приемной (факс): 8-2136-9-96-32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60917"/>
              </p:ext>
            </p:extLst>
          </p:nvPr>
        </p:nvGraphicFramePr>
        <p:xfrm>
          <a:off x="281302" y="1791076"/>
          <a:ext cx="8640964" cy="1912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7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SemiLight SemiConde" panose="020B0502040204020203" pitchFamily="34" charset="0"/>
                        </a:rPr>
                        <a:t>ФИО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SemiLight SemiConde" panose="020B0502040204020203" pitchFamily="34" charset="0"/>
                        </a:rPr>
                        <a:t>Должность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SemiLight SemiConde" panose="020B0502040204020203" pitchFamily="34" charset="0"/>
                        </a:rPr>
                        <a:t>Телефон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 SemiLight SemiConde" panose="020B0502040204020203" pitchFamily="34" charset="0"/>
                        </a:rPr>
                        <a:t>Карпова Валентина Анатольевна</a:t>
                      </a:r>
                      <a:endParaRPr lang="ru-RU" sz="1600" b="0" u="none" dirty="0">
                        <a:solidFill>
                          <a:schemeClr val="tx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tx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Начальник управления</a:t>
                      </a:r>
                      <a:endParaRPr lang="ru-RU" sz="1600" b="0" u="none" dirty="0">
                        <a:solidFill>
                          <a:schemeClr val="tx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tx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9-23-30</a:t>
                      </a:r>
                      <a:endParaRPr lang="ru-RU" sz="1600" b="0" u="none" dirty="0">
                        <a:solidFill>
                          <a:schemeClr val="tx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SemiLight SemiConde" panose="020B0502040204020203" pitchFamily="34" charset="0"/>
                        </a:rPr>
                        <a:t>Любименко Людмила Анатольевна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ahnschrift SemiLight SemiConde" panose="020B0502040204020203" pitchFamily="34" charset="0"/>
                        </a:rPr>
                        <a:t>Заместитель начальника управления – заведующий бюджетным отделом</a:t>
                      </a:r>
                      <a:endParaRPr lang="ru-RU" sz="16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>
                          <a:latin typeface="Bahnschrift SemiLight SemiConde" panose="020B0502040204020203" pitchFamily="34" charset="0"/>
                        </a:rPr>
                        <a:t>9-23-</a:t>
                      </a:r>
                      <a:r>
                        <a:rPr kumimoji="0" lang="en-US" sz="1600" kern="1200" dirty="0">
                          <a:latin typeface="Bahnschrift SemiLight SemiConde" panose="020B0502040204020203" pitchFamily="34" charset="0"/>
                        </a:rPr>
                        <a:t>5</a:t>
                      </a:r>
                      <a:r>
                        <a:rPr kumimoji="0" lang="ru-RU" sz="1600" kern="1200" dirty="0">
                          <a:latin typeface="Bahnschrift SemiLight SemiConde" panose="020B0502040204020203" pitchFamily="34" charset="0"/>
                        </a:rPr>
                        <a:t>0</a:t>
                      </a:r>
                      <a:endParaRPr kumimoji="0" lang="ru-RU" sz="1600" b="1" kern="120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758349"/>
              </p:ext>
            </p:extLst>
          </p:nvPr>
        </p:nvGraphicFramePr>
        <p:xfrm>
          <a:off x="405870" y="4869160"/>
          <a:ext cx="5102234" cy="55626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49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661">
                <a:tc>
                  <a:txBody>
                    <a:bodyPr/>
                    <a:lstStyle/>
                    <a:p>
                      <a:pPr algn="l" fontAlgn="b">
                        <a:tabLst>
                          <a:tab pos="2159000" algn="l"/>
                          <a:tab pos="2247900" algn="l"/>
                        </a:tabLst>
                      </a:pPr>
                      <a:r>
                        <a:rPr lang="ru-RU" sz="1800" b="0" u="none" strike="noStrike" baseline="0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  О</a:t>
                      </a: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фициальный сайт: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http://kortfo.ucoz.org/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81337"/>
              </p:ext>
            </p:extLst>
          </p:nvPr>
        </p:nvGraphicFramePr>
        <p:xfrm>
          <a:off x="405870" y="5517232"/>
          <a:ext cx="5102234" cy="72008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49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Страница </a:t>
                      </a:r>
                      <a:r>
                        <a:rPr lang="ru-RU" sz="1800" b="0" u="none" strike="noStrike" dirty="0" err="1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Вконтакте</a:t>
                      </a: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:        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7621" marR="7621" marT="762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https://vk.com/ufkort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7621" marR="7621" marT="7621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26CA6EF7-4CE9-5B4A-A64E-6050589F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62B8C8E7-C621-9B4D-C7F9-02292DAAA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2880320" cy="426923"/>
          </a:xfrm>
          <a:solidFill>
            <a:schemeClr val="bg1"/>
          </a:solidFill>
          <a:effectLst>
            <a:softEdge rad="31750"/>
          </a:effectLst>
        </p:spPr>
        <p:txBody>
          <a:bodyPr lIns="0" tIns="0" rIns="0" bIns="0">
            <a:normAutofit fontScale="90000"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3201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40"/>
    </mc:Choice>
    <mc:Fallback xmlns="">
      <p:transition advTm="65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511CA48C-BFE9-4FA9-5A49-0408ACE1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0"/>
            <a:ext cx="9144000" cy="484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02061"/>
              </p:ext>
            </p:extLst>
          </p:nvPr>
        </p:nvGraphicFramePr>
        <p:xfrm>
          <a:off x="107504" y="620688"/>
          <a:ext cx="8928992" cy="6018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18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Бюджет для граждан на основе проекта решения Совета муниципального района «Корткеросский»  </a:t>
                      </a:r>
                    </a:p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«О бюджете  муниципального района «Корткеросский» на 2025 год и плановый период 2026 и 2027 годов»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слайд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fontAlgn="ctr"/>
                      <a:r>
                        <a:rPr lang="ru-RU" sz="1400" u="none" strike="noStrike" dirty="0">
                          <a:effectLst/>
                        </a:rPr>
                        <a:t>Краткий словарь используемых терминов и понятий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4-5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Нормативная основа   бюджетного процесса в Корткеросском районе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Основные этапы бюджетного процесса в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Корткеросском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районе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Административно-территориальное деление Корткеросского района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82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Задачи и основные направления бюджетной политики муниципального района «Корткеросский на 2025 год и плановый период 2026 и 2027 годов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Приоритеты при формировании расходов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Основные параметры бюджета муниципального района «Корткеросский»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Прогнозирование налоговых и неналоговых доходов на 2025 – 2027 годы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12-13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Структура налоговых и неналоговых доходов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Расходы бюджета МО МР «Корткеросский»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Динамика и структура по разделам расходов бюджета  на 2025 год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межбюджетных трансфертов бюджетам сельских поселений ( 2022-2025)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Муниципальные программы Корткеросского района 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финансового обеспечения муниципальных программ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и структура муниципального долга МО МР «Корткеросский» на 01.01.2025 года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Расходы на обслуживание муниципального долга за 2022-2027 годы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6455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Дефицит, источники финансирования дефицита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Контактная информация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343" marR="3343" marT="334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3A31BB-3392-31AE-4322-9C8C8FDD390C}"/>
              </a:ext>
            </a:extLst>
          </p:cNvPr>
          <p:cNvSpPr txBox="1">
            <a:spLocks/>
          </p:cNvSpPr>
          <p:nvPr/>
        </p:nvSpPr>
        <p:spPr>
          <a:xfrm>
            <a:off x="3541448" y="-19207"/>
            <a:ext cx="2061104" cy="48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vert="horz" lIns="91440" tIns="45723" rIns="91440" bIns="4572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СОДЕРЖАНИЕ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ahnschrift SemiCondensed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514F9264-C9B0-93A4-21E3-2324A2DD5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96" y="-25175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9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van\Desktop\znak-voprosa-58d5ae043cb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09" y="5484355"/>
            <a:ext cx="1660791" cy="13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</a:t>
            </a:r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 </a:t>
            </a:r>
            <a:r>
              <a:rPr lang="ru-RU" sz="1400" dirty="0"/>
              <a:t>– это план доходов и расходов на определенный период.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Бюджетная система</a:t>
            </a:r>
            <a:r>
              <a:rPr lang="ru-RU" sz="1600" dirty="0"/>
              <a:t> </a:t>
            </a:r>
            <a:r>
              <a:rPr lang="ru-RU" sz="1400" dirty="0"/>
              <a:t>– совокупность всех бюджетов в Российской Федерации: федерального, региональных, местных, государственных внебюджетных фондов. Бюджетная система Корткеросского района включает в себя бюджет муниципального района «Корткеросский» и бюджеты 18 муниципальных образований сельских поселений Корткеросского района.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Публично-правовое образование </a:t>
            </a:r>
            <a:r>
              <a:rPr lang="ru-RU" sz="1400" dirty="0"/>
              <a:t>– Российская Федерация в целом; Субъекты РФ – республики, края, области, города федерального значения, автономные области, автономные округа; Муниципальные образования.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Бюджетный процесс</a:t>
            </a:r>
            <a:r>
              <a:rPr lang="ru-RU" sz="1600" dirty="0"/>
              <a:t> </a:t>
            </a:r>
            <a:r>
              <a:rPr lang="ru-RU" sz="1400" dirty="0"/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  <a:endParaRPr lang="ru-RU" sz="1600" dirty="0"/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Бюджетные ассигнования</a:t>
            </a:r>
            <a:r>
              <a:rPr lang="ru-RU" sz="1600" dirty="0"/>
              <a:t> </a:t>
            </a:r>
            <a:r>
              <a:rPr lang="ru-RU" sz="1400" dirty="0"/>
              <a:t>– предельные объемы денежных средств, предусмотренные в соответствующем финансовом году для исполнения бюджетных обязательств.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Бюджетный кредит </a:t>
            </a:r>
            <a:r>
              <a:rPr lang="ru-RU" sz="1400" dirty="0"/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Доходы бюджет</a:t>
            </a:r>
            <a:r>
              <a:rPr lang="ru-RU" sz="1600" dirty="0">
                <a:solidFill>
                  <a:srgbClr val="FF0000"/>
                </a:solidFill>
              </a:rPr>
              <a:t>а</a:t>
            </a:r>
            <a:r>
              <a:rPr lang="ru-RU" sz="1600" dirty="0"/>
              <a:t> </a:t>
            </a:r>
            <a:r>
              <a:rPr lang="ru-RU" sz="1400" dirty="0"/>
              <a:t>– поступающие от населения, организаций, учреждений в бюджет денежные средства в виде: </a:t>
            </a:r>
            <a:endParaRPr lang="ru-RU" sz="1600" dirty="0"/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налогов;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неналоговых поступлений (пошлины, доходы от продажи имущества, штрафы и т.п.);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 	безвозмездных поступлений;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доходов от предпринимательской деятельности бюджетных организаций. Кредиты, доходы от выпуска ценных бумаг ,  полученные органами местного самоуправления, не включаются в состав доходов.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Источники финансирования дефицита бюджета</a:t>
            </a:r>
            <a:r>
              <a:rPr lang="ru-RU" sz="1600" dirty="0"/>
              <a:t> </a:t>
            </a:r>
            <a:r>
              <a:rPr lang="ru-RU" sz="1400" dirty="0"/>
              <a:t>– средства, привлекаемые в бюджет для покрытия дефицита (кредиты банков, кредиты от других уровней бюджетов, иные источники). </a:t>
            </a:r>
          </a:p>
          <a:p>
            <a:endParaRPr lang="ru-RU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6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376F3C01-D783-1047-4913-C02E9CFB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0"/>
            <a:ext cx="9144000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1057"/>
            <a:ext cx="7488832" cy="361941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txBody>
          <a:bodyPr vert="horz" lIns="91440" tIns="45723" rIns="91440" bIns="45723" rtlCol="0" anchor="ctr"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КРАТКИЙ СЛОВАРЬ ИСПОЛЬЗУЕМЫХ ТЕРМИНОВ И ПОНЯТИЙ</a:t>
            </a:r>
          </a:p>
        </p:txBody>
      </p:sp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73A4C741-3D4E-7A38-8071-977099682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1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0" y="476672"/>
            <a:ext cx="9143999" cy="6381327"/>
          </a:xfrm>
          <a:prstGeom prst="rect">
            <a:avLst/>
          </a:prstGeom>
        </p:spPr>
        <p:txBody>
          <a:bodyPr vert="horz" lIns="91440" tIns="45723" rIns="91440" bIns="45723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Расходы бюджета</a:t>
            </a:r>
            <a:r>
              <a:rPr lang="ru-RU" sz="1300" b="1" dirty="0"/>
              <a:t> </a:t>
            </a:r>
            <a:r>
              <a:rPr lang="ru-RU" sz="1300" dirty="0"/>
              <a:t>– выплачиваемые из бюджета денежные средства.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Расходное обязательство</a:t>
            </a:r>
            <a:r>
              <a:rPr lang="ru-RU" sz="1300" b="1" dirty="0"/>
              <a:t> </a:t>
            </a:r>
            <a:r>
              <a:rPr lang="ru-RU" sz="1300" dirty="0"/>
              <a:t>– обязанность выплатить денежные средства из соответствующего бюджета.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Дефицит бюджета </a:t>
            </a:r>
            <a:r>
              <a:rPr lang="ru-RU" sz="1300" dirty="0"/>
              <a:t>– превышение расходов бюджета над его доходами.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Профицит бюджета </a:t>
            </a:r>
            <a:r>
              <a:rPr lang="ru-RU" sz="1300" dirty="0"/>
              <a:t>– превышение доходов бюджета над его расходами.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Межбюджетные трансферты</a:t>
            </a:r>
            <a:r>
              <a:rPr lang="ru-RU" sz="1300" dirty="0">
                <a:solidFill>
                  <a:srgbClr val="FF0000"/>
                </a:solidFill>
              </a:rPr>
              <a:t> </a:t>
            </a:r>
            <a:r>
              <a:rPr lang="ru-RU" sz="1300" dirty="0"/>
              <a:t>– денежные средства, перечисляемые из одного бюджета бюджетной системы Российской Федерации другому бюджету.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Дотации </a:t>
            </a:r>
            <a:r>
              <a:rPr lang="ru-RU" sz="1300" dirty="0"/>
              <a:t>– средства,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Субвенции</a:t>
            </a:r>
            <a:r>
              <a:rPr lang="ru-RU" sz="1300" dirty="0"/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публично-правовым образованиям полномочий.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Субсидии</a:t>
            </a:r>
            <a:r>
              <a:rPr lang="ru-RU" sz="1300" dirty="0"/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условиях долевого </a:t>
            </a:r>
            <a:r>
              <a:rPr lang="ru-RU" sz="1300" dirty="0" err="1"/>
              <a:t>софинансирования</a:t>
            </a:r>
            <a:r>
              <a:rPr lang="ru-RU" sz="1300" dirty="0"/>
              <a:t> расходов других бюджетов.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Муниципальная программа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300" dirty="0"/>
              <a:t>комплекс мероприятий, согласованных по целям, срокам, материально-техническому обеспечению, исполнителям, направленных на достижение целей и решение задач социально-экономического развития муниципального образования. 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Муниципальное задание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/>
              <a:t>– документ, содержащий  требования к составу, качеству, объему, условиям, порядку и результатам оказания муниципальных услуг (выполнения работ).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Муниципальные услуги (работы)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/>
              <a:t>–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/>
              <a:t>услуги (работы), оказываемые (выполняемые) органами местного самоуправления, муниципальными учреждениями.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Муниципальный долг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/>
              <a:t>– обязательства публично-правового образования по полученным кредитам, предоставленным гарантиям перед третьими лицами.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распорядитель бюджетных средств </a:t>
            </a:r>
            <a:r>
              <a:rPr lang="ru-RU" sz="1300" b="1" dirty="0"/>
              <a:t>–</a:t>
            </a:r>
            <a:r>
              <a:rPr lang="ru-RU" sz="1300" b="1" dirty="0">
                <a:solidFill>
                  <a:srgbClr val="FF0000"/>
                </a:solidFill>
              </a:rPr>
              <a:t> </a:t>
            </a:r>
            <a:r>
              <a:rPr lang="ru-RU" sz="1300" dirty="0"/>
              <a:t>орган местного самоуправления, орган местной администрации, а также наиболее значимое учреждение образования, культуры,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администратор доходов бюджета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1300" dirty="0"/>
              <a:t> определенный решением о бюджете орган государственной власти (государственный орган), орган местного самоуправления, орган местной администрации, иная организация, имеющие в своем ведении администраторов доходов бюджета и (или) являющиеся администраторами доходов бюджета.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администратор источников финансирования бюджета</a:t>
            </a:r>
            <a:r>
              <a:rPr lang="ru-RU" sz="1300" b="1" dirty="0"/>
              <a:t> – </a:t>
            </a:r>
            <a:r>
              <a:rPr lang="ru-RU" sz="1300" dirty="0"/>
              <a:t>определенный решением о бюджете орган местного самоуправления, орган местной администрации, имеющие в своем ведении администраторов источников финансирования дефицита бюджета и (или) являющиеся администраторами источников финансирования дефицита бюджета.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2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3D9EA869-DACA-007C-3891-F05C75D4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1" y="862"/>
            <a:ext cx="6912776" cy="426924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КРАТКИЙ СЛОВАРЬ ИСПОЛЬЗУЕМЫХ ТЕРМИНОВ И ПОНЯТИЙ</a:t>
            </a:r>
          </a:p>
        </p:txBody>
      </p:sp>
      <p:pic>
        <p:nvPicPr>
          <p:cNvPr id="3" name="Рисунок 2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2B48C7CF-FC9C-C1A7-ED0D-FBE2E5740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6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9" y="548680"/>
            <a:ext cx="8784976" cy="597667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1800" dirty="0"/>
              <a:t>Бюджетный кодекс Российской Федерации от 31.07.1998</a:t>
            </a:r>
            <a:r>
              <a:rPr lang="en-US" sz="1800" dirty="0"/>
              <a:t> </a:t>
            </a:r>
            <a:r>
              <a:rPr lang="ru-RU" sz="1800" dirty="0"/>
              <a:t>г. №145-ФЗ.</a:t>
            </a:r>
            <a:endParaRPr lang="en-US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Решение Совета МР «Корткеросский» от 23.12.2019г. №</a:t>
            </a:r>
            <a:r>
              <a:rPr lang="en-US" sz="1800" dirty="0"/>
              <a:t>VI-42</a:t>
            </a:r>
            <a:r>
              <a:rPr lang="ru-RU" sz="1800" dirty="0"/>
              <a:t>/</a:t>
            </a:r>
            <a:r>
              <a:rPr lang="en-US" sz="1800" dirty="0"/>
              <a:t>8</a:t>
            </a:r>
            <a:r>
              <a:rPr lang="ru-RU" sz="1800" dirty="0"/>
              <a:t> «Об утверждении положения о бюджетном процессе в муниципальном образовании муниципального  района «Корткеросский и установлении особенностей реализации бюджетного процесса».</a:t>
            </a:r>
            <a:endParaRPr lang="en-US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18.08.2020г. №1217 «О порядке составления проекта бюджета муниципального образования муниципального района «Корткеросский» на очередной финансовый год и плановый период».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16.10.2024г. №  1330 «Об основных направлениях бюджетной и налоговой политики МО МР «Корткеросский» на 2024 год и на плановый период 2025 и 2026 годов»</a:t>
            </a:r>
            <a:r>
              <a:rPr lang="en-US" sz="1800" dirty="0"/>
              <a:t>.</a:t>
            </a:r>
            <a:r>
              <a:rPr lang="ru-RU" sz="1800" dirty="0"/>
              <a:t> 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15.10.2024г. № 1323 «Об основных показателях прогноза социально-экономического развития муниципального образования муниципального района «Корткеросский» на 2025 год и параметрах прогноза социально-экономического развития района до 2027 года»</a:t>
            </a:r>
            <a:r>
              <a:rPr lang="en-US" sz="1800" dirty="0"/>
              <a:t>.</a:t>
            </a: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29.06.2021г. №1058 «Об утверждении перечня муниципальных программ муниципального образования муниципального района «Корткеросский»</a:t>
            </a:r>
            <a:r>
              <a:rPr lang="en-US" sz="1800" dirty="0"/>
              <a:t>.</a:t>
            </a:r>
            <a:endParaRPr lang="ru-RU" sz="1800" dirty="0"/>
          </a:p>
          <a:p>
            <a:pPr algn="just"/>
            <a:endParaRPr lang="ru-RU" sz="180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80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56B9F640-BC9C-77EF-AC48-4C787179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9" y="-32758"/>
            <a:ext cx="8136898" cy="458872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НОРМАТИВНАЯ ОСНОВА БЮДЖЕТНОГО ПРОЦЕССА В КОРТКЕРОССКОМ РАЙОНЕ</a:t>
            </a:r>
          </a:p>
        </p:txBody>
      </p:sp>
      <p:pic>
        <p:nvPicPr>
          <p:cNvPr id="6" name="Рисунок 5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6281B030-4705-61F1-285E-84BDED1F9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2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 bwMode="auto">
          <a:xfrm>
            <a:off x="131675" y="550939"/>
            <a:ext cx="3779898" cy="2425839"/>
          </a:xfrm>
          <a:prstGeom prst="flowChartAlternateProcess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spcBef>
                <a:spcPts val="60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НАЧАЛО РАБОТЫ ПО РАЗРАБОТКЕ ПРОГНОЗА СОЦИАЛЬНО-ЭКОНОМИЧЕСКОГО РАЗВИТИЯ МУНИЦИПАЛЬНОГО РАЙОНА, СОСТАВЛЕНИЮ ПРОЕКТА БЮДЖЕТА, СОГЛАСОВАНИЕ ПРОГНОЗНЫХ РАСЧЕТОВ И ПОДГОТОВКЕ ДОКУМЕНТОВ И МАТЕРИАЛОВ К ПРОЕКТУ РЕШЕНИЯ О БЮДЖЕТЕ – ЗА 6</a:t>
            </a:r>
            <a:r>
              <a:rPr lang="en-US" sz="16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МЕСЯЦЕВ  ДО НАЧАЛА ОЧЕРЕДНОГО ФИНАНСОВОГО ГОДА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4724867" y="4743277"/>
            <a:ext cx="4276280" cy="1968219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ПРЕДСТАВЛЕНИЕ АДМИНИСТРАЦИЕЙ МУНИЦИПАЛЬНОГО РАЙОНА ПРОЕКТА РЕШЕНИЯ ОБ ИСПОЛНЕНИИ БЮДЖЕТА В  КОНТРОЛЬНО-СЧЕТНУЮ ПАЛАТУ – НЕ ПОЗДНЕЕ 1 АПРЕЛЯ ТЕКУЩЕГО ГОДА,  В СОВЕТ  РАЙОНА– НЕ ПОЗДНЕЕ 1 МАЯ  ГОДА, СЛЕДУЮЩЕГО ЗА ОТЧЕТНЫМ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6CD504E3-B731-F8E6-38BD-63C8AA48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9" y="9144"/>
            <a:ext cx="7655713" cy="404664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ЭТАПЫ БЮДЖЕТНОГО ПРОЦЕССА В КОРТКЕРОССКОМ РАЙОНЕ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4000220-8C0B-3825-5F6C-D905B8647C0E}"/>
              </a:ext>
            </a:extLst>
          </p:cNvPr>
          <p:cNvGrpSpPr/>
          <p:nvPr/>
        </p:nvGrpSpPr>
        <p:grpSpPr>
          <a:xfrm>
            <a:off x="5005584" y="607647"/>
            <a:ext cx="3704767" cy="2125175"/>
            <a:chOff x="6310964" y="888937"/>
            <a:chExt cx="3607619" cy="1351017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18192A99-432E-218D-5A29-C62D41D069C8}"/>
                </a:ext>
              </a:extLst>
            </p:cNvPr>
            <p:cNvSpPr/>
            <p:nvPr/>
          </p:nvSpPr>
          <p:spPr>
            <a:xfrm>
              <a:off x="6310964" y="888937"/>
              <a:ext cx="3607619" cy="13510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id="{F11297A0-0880-FE77-2E88-0E47A23A41CD}"/>
                </a:ext>
              </a:extLst>
            </p:cNvPr>
            <p:cNvSpPr txBox="1"/>
            <p:nvPr/>
          </p:nvSpPr>
          <p:spPr>
            <a:xfrm>
              <a:off x="6391343" y="936608"/>
              <a:ext cx="3420273" cy="12552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Bahnschrift SemiLight SemiConde" panose="020B0502040204020203" pitchFamily="34" charset="0"/>
                </a:rPr>
                <a:t>ВНЕСЕНИЕ АДМИНИСТРАЦИЕЙ МУНИЦИПАЛЬНОГО РАЙОНА ПРОЕКТА РЕШЕНИЯ О БЮДЖЕТЕ, ДОКУМЕНТОВ И МАТЕРИАЛОВ, ПРИЛАГАЕМЫХ К НЕМУ,  В СОВЕТ МУНИЦИПАЛЬНОГО РАЙОНА – НЕ ПОЗДНЕЕ 15 НОЯБРЯ ГОДА ), ПРЕДШЕСТВУЮЩЕГО ОЧЕРЕДНОМУ ФИНАНСОВОМУ ГОДУ </a:t>
              </a:r>
            </a:p>
          </p:txBody>
        </p:sp>
      </p:grpSp>
      <p:pic>
        <p:nvPicPr>
          <p:cNvPr id="17" name="Рисунок 16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CBA1919B-0A14-97CE-9C10-E234DFEC2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E394C36-6DE7-5B63-999E-5480627C45D8}"/>
              </a:ext>
            </a:extLst>
          </p:cNvPr>
          <p:cNvGrpSpPr/>
          <p:nvPr/>
        </p:nvGrpSpPr>
        <p:grpSpPr>
          <a:xfrm>
            <a:off x="818940" y="3175808"/>
            <a:ext cx="3158612" cy="1371925"/>
            <a:chOff x="837858" y="2342924"/>
            <a:chExt cx="3620873" cy="2017322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7C6C0962-2278-1599-C759-C3154E4695D5}"/>
                </a:ext>
              </a:extLst>
            </p:cNvPr>
            <p:cNvSpPr/>
            <p:nvPr/>
          </p:nvSpPr>
          <p:spPr>
            <a:xfrm>
              <a:off x="837858" y="2342924"/>
              <a:ext cx="3620873" cy="2017322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5557"/>
                <a:satOff val="-1705"/>
                <a:lumOff val="-654"/>
                <a:alphaOff val="0"/>
              </a:schemeClr>
            </a:fillRef>
            <a:effectRef idx="0">
              <a:schemeClr val="accent5">
                <a:hueOff val="-1225557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id="{ECB2E517-1EF1-D379-2ED7-52A6123B9F04}"/>
                </a:ext>
              </a:extLst>
            </p:cNvPr>
            <p:cNvSpPr txBox="1"/>
            <p:nvPr/>
          </p:nvSpPr>
          <p:spPr>
            <a:xfrm>
              <a:off x="886461" y="2428902"/>
              <a:ext cx="3502703" cy="18537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Bahnschrift SemiLight SemiConde" panose="020B0502040204020203" pitchFamily="34" charset="0"/>
                </a:rPr>
                <a:t>ОРГАНИЗАЦИЯ ИСПОЛНЕНИЯ И ИСПОЛНЕНИЕ   УЧАСТНИКАМИ БЮДЖЕТНОГО ПРОЦЕССА РЕШЕНИЯ О БЮДЖЕТЕ –  В ТЕЧЕНИЕ ГОДА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DE78950-8077-3D93-46D2-A691294D3559}"/>
              </a:ext>
            </a:extLst>
          </p:cNvPr>
          <p:cNvGrpSpPr/>
          <p:nvPr/>
        </p:nvGrpSpPr>
        <p:grpSpPr>
          <a:xfrm>
            <a:off x="5124491" y="2897571"/>
            <a:ext cx="3345777" cy="1745462"/>
            <a:chOff x="9079964" y="3728057"/>
            <a:chExt cx="2797155" cy="203567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35504F91-5061-C7F0-BC4C-7E3BEF1EFB1A}"/>
                </a:ext>
              </a:extLst>
            </p:cNvPr>
            <p:cNvSpPr/>
            <p:nvPr/>
          </p:nvSpPr>
          <p:spPr>
            <a:xfrm>
              <a:off x="9079964" y="3728057"/>
              <a:ext cx="2797155" cy="20356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Прямоугольник: скругленные углы 4">
              <a:extLst>
                <a:ext uri="{FF2B5EF4-FFF2-40B4-BE49-F238E27FC236}">
                  <a16:creationId xmlns:a16="http://schemas.microsoft.com/office/drawing/2014/main" id="{68C3F626-51A3-127F-156B-272635AD68F5}"/>
                </a:ext>
              </a:extLst>
            </p:cNvPr>
            <p:cNvSpPr txBox="1"/>
            <p:nvPr/>
          </p:nvSpPr>
          <p:spPr>
            <a:xfrm>
              <a:off x="9159872" y="3797684"/>
              <a:ext cx="2631893" cy="18831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schemeClr val="bg1"/>
                  </a:solidFill>
                  <a:latin typeface="Bahnschrift SemiLight SemiConde" panose="020B0502040204020203" pitchFamily="34" charset="0"/>
                </a:rPr>
                <a:t>РАССМОТРЕНИЕ СОВЕТОМ МУНИЦИПАЛЬНОГО РАЙОНА ПРОЕКТА РЕШЕНИЯ О БЮДЖЕТЕ – НЕ ПОЗДНЕЕ 25 ДЕКАБРЯ ГОДА, ПРЕДШЕСТВУЮЩЕГО ОЧЕРЕДНОМУ ФИНАНСОВОМУ ГОДУ</a:t>
              </a:r>
              <a:endParaRPr lang="ru-RU" sz="15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B034C22-58FA-539C-EACB-74A7135F9BAD}"/>
              </a:ext>
            </a:extLst>
          </p:cNvPr>
          <p:cNvGrpSpPr/>
          <p:nvPr/>
        </p:nvGrpSpPr>
        <p:grpSpPr>
          <a:xfrm>
            <a:off x="841078" y="4937363"/>
            <a:ext cx="2786051" cy="1515973"/>
            <a:chOff x="9054750" y="1979669"/>
            <a:chExt cx="2660289" cy="1371925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AEA2701-2749-4600-A06E-5F058CA69762}"/>
                </a:ext>
              </a:extLst>
            </p:cNvPr>
            <p:cNvSpPr/>
            <p:nvPr/>
          </p:nvSpPr>
          <p:spPr>
            <a:xfrm>
              <a:off x="9054750" y="1979669"/>
              <a:ext cx="2660289" cy="1371925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Прямоугольник: скругленные углы 4">
              <a:extLst>
                <a:ext uri="{FF2B5EF4-FFF2-40B4-BE49-F238E27FC236}">
                  <a16:creationId xmlns:a16="http://schemas.microsoft.com/office/drawing/2014/main" id="{7F7B91FC-B49D-4BA7-F1E3-DA7C7103DCC8}"/>
                </a:ext>
              </a:extLst>
            </p:cNvPr>
            <p:cNvSpPr txBox="1"/>
            <p:nvPr/>
          </p:nvSpPr>
          <p:spPr>
            <a:xfrm>
              <a:off x="9094932" y="2019851"/>
              <a:ext cx="2579925" cy="12915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Bahnschrift SemiLight SemiConde" panose="020B0502040204020203" pitchFamily="34" charset="0"/>
                </a:rPr>
                <a:t>КОНТРОЛЬ ЗА ИСПОЛНЕНИЕМ БЮДЖЕТА –  В ТЕЧЕНИЕ ГОДА </a:t>
              </a:r>
            </a:p>
          </p:txBody>
        </p:sp>
      </p:grpSp>
      <p:sp>
        <p:nvSpPr>
          <p:cNvPr id="31" name="Дуга 30">
            <a:extLst>
              <a:ext uri="{FF2B5EF4-FFF2-40B4-BE49-F238E27FC236}">
                <a16:creationId xmlns:a16="http://schemas.microsoft.com/office/drawing/2014/main" id="{F00D4BF3-A8E8-B98D-CC11-44F33011213D}"/>
              </a:ext>
            </a:extLst>
          </p:cNvPr>
          <p:cNvSpPr/>
          <p:nvPr/>
        </p:nvSpPr>
        <p:spPr>
          <a:xfrm rot="2015823">
            <a:off x="7829396" y="2306592"/>
            <a:ext cx="1179650" cy="1444871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id="{0EF353A9-38B8-2541-797E-9CA365F31FCE}"/>
              </a:ext>
            </a:extLst>
          </p:cNvPr>
          <p:cNvSpPr/>
          <p:nvPr/>
        </p:nvSpPr>
        <p:spPr>
          <a:xfrm rot="20189088" flipH="1">
            <a:off x="147280" y="3763209"/>
            <a:ext cx="1376179" cy="1246988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Дуга 32">
            <a:extLst>
              <a:ext uri="{FF2B5EF4-FFF2-40B4-BE49-F238E27FC236}">
                <a16:creationId xmlns:a16="http://schemas.microsoft.com/office/drawing/2014/main" id="{7AF7F726-4445-C10D-561A-7A0DDEA2CF45}"/>
              </a:ext>
            </a:extLst>
          </p:cNvPr>
          <p:cNvSpPr/>
          <p:nvPr/>
        </p:nvSpPr>
        <p:spPr>
          <a:xfrm rot="16900831">
            <a:off x="4376833" y="1414674"/>
            <a:ext cx="489922" cy="1099717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id="{AD9E8A54-D347-AF6C-22AC-6C2E7C3DAC7B}"/>
              </a:ext>
            </a:extLst>
          </p:cNvPr>
          <p:cNvSpPr/>
          <p:nvPr/>
        </p:nvSpPr>
        <p:spPr>
          <a:xfrm rot="4774581">
            <a:off x="4175519" y="3265708"/>
            <a:ext cx="489922" cy="1099717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Дуга 34">
            <a:extLst>
              <a:ext uri="{FF2B5EF4-FFF2-40B4-BE49-F238E27FC236}">
                <a16:creationId xmlns:a16="http://schemas.microsoft.com/office/drawing/2014/main" id="{8BD320AE-8586-0D5D-5B28-D703865CCA4D}"/>
              </a:ext>
            </a:extLst>
          </p:cNvPr>
          <p:cNvSpPr/>
          <p:nvPr/>
        </p:nvSpPr>
        <p:spPr>
          <a:xfrm rot="16900831">
            <a:off x="4045421" y="5175802"/>
            <a:ext cx="489922" cy="1099717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49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5513" y="531584"/>
            <a:ext cx="8028893" cy="749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       Муниципальный район "Корткеросский" – муниципальное образование, состоящее из 18 сельских поселений, объединенных общей территорией, границы которой установлены законом Республики Коми. В состав муниципального района входят территории сельских поселений: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50793"/>
              </p:ext>
            </p:extLst>
          </p:nvPr>
        </p:nvGraphicFramePr>
        <p:xfrm>
          <a:off x="107501" y="1254409"/>
          <a:ext cx="8928998" cy="548695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90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2580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Наименование сельского поселения и его состав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Численность</a:t>
                      </a:r>
                      <a:r>
                        <a:rPr lang="ru-RU" sz="1400" b="0" u="none" strike="noStrike" baseline="0" dirty="0">
                          <a:effectLst/>
                          <a:latin typeface="Bahnschrift SemiLight SemiConde" panose="020B0502040204020203" pitchFamily="34" charset="0"/>
                        </a:rPr>
                        <a:t> населения, чел. (на 01.01.2024)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Территория (тыс.</a:t>
                      </a:r>
                      <a:r>
                        <a:rPr lang="en-US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км</a:t>
                      </a:r>
                      <a:r>
                        <a:rPr lang="ru-RU" sz="1400" b="0" u="none" strike="noStrike" baseline="30000" dirty="0">
                          <a:effectLst/>
                          <a:latin typeface="Bahnschrift SemiLight SemiConde" panose="020B0502040204020203" pitchFamily="34" charset="0"/>
                        </a:rPr>
                        <a:t>2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>
                          <a:effectLst/>
                        </a:rPr>
                        <a:t>Намск (поселок сельского типа Намск, деревня Лопыдино)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428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3,85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Подтыбок (поселок сельского типа Подтыбок)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755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0,47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Приозерный (поселок сельского типа Приозерный, деревня Важкуръя)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688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5,63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>
                        <a:tabLst>
                          <a:tab pos="3138488" algn="l"/>
                        </a:tabLs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Усть-Лэкчим (поселки сельского типа Мартиты, Усть-Лэкчим)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612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3,91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Богородск (село Богородск, деревни Лунь, Пасвомын, Сюзяыб, Троицк)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992</a:t>
                      </a: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4,92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Большелуг (село Большелуг, деревни Выльыб, Зулэб, Ивановская)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1050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Вомын (село Вомын, деревня Якушевск)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15,43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Додзь (поселок сельского типа Визябож, село Додзь, деревня Визябож)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14,6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Керес (поселок сельского типа Уръель, село Керес, деревни Лаборем, Эжол)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436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Корткерос (село Корткерос)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4767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28,66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Маджа (село Маджа, деревни Кармыльк, Куръядор)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358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Мордино (поселок сельского типа Веселовка, село Мордино, деревни Дань, Конша, Четдино)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1132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18,01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Небдино (село Небдино, деревни Аникеевка, Ануфриевка, Паркерос, Тимасикт, Трофимовская)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611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11,59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Нившера (село Нившера, деревни Алексеевка, Ивановка, Русановская)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1208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Пезмег (поселок сельского типа Аджером, село Пезмег)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6,38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Подъельск (село Подъельск, деревни Наволок, Новик)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505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3,96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Позтыкерес (поселок сельского типа Собино, село Позтыкерес, деревня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Бояркерес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204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Сторожевск (село Сторожевск)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1357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19,61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1" marR="7621" marT="762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83971" y="6021300"/>
            <a:ext cx="360041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6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4E0179B9-66AB-98AC-3998-79DD1ACB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BAE1F010-D4C7-0FD5-4835-DD3714B97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5" y="-17871"/>
            <a:ext cx="8280920" cy="426923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АДМИНИСТРАТИВНО-ТЕРРИТОРИАЛЬНОЕ ДЕЛЕНИЕ КОРТКЕРОССКОГО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7783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Даньщикова\Desktop\p2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38" y="1089684"/>
            <a:ext cx="164355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31">
            <a:off x="129243" y="532771"/>
            <a:ext cx="3156208" cy="26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4"/>
          <p:cNvSpPr/>
          <p:nvPr/>
        </p:nvSpPr>
        <p:spPr>
          <a:xfrm>
            <a:off x="413911" y="879656"/>
            <a:ext cx="2469968" cy="1975521"/>
          </a:xfrm>
          <a:prstGeom prst="rect">
            <a:avLst/>
          </a:prstGeom>
          <a:noFill/>
          <a:ln w="444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СОХРАНЕНИЕ УСЛОВИЙ  РОСТА НАЛОГОВЫХ И НЕНАЛОГОВЫХ ДОХОДОВ БЮДЖЕТА                                      МУНИЦИПАЛЬНОГО    ОБРАЗОВАНИЯ МУНИЦИПАЛЬНОГО РАЙОНА «КОРТКЕРОССКИЙ»</a:t>
            </a:r>
          </a:p>
        </p:txBody>
      </p:sp>
      <p:pic>
        <p:nvPicPr>
          <p:cNvPr id="13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82">
            <a:off x="4025774" y="650457"/>
            <a:ext cx="3212285" cy="25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5">
            <a:off x="3727327" y="3592860"/>
            <a:ext cx="3131909" cy="22454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">
            <a:off x="375508" y="3279354"/>
            <a:ext cx="3202684" cy="30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5841" y="1124868"/>
            <a:ext cx="2565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СДЕРЖИВАНИЕ РОСТА РАСХОДОВ БЮДЖЕТА МО МР, НЕ ОБЕСПЕЧЕННОГО УВЕЛИЧЕНИЕМ ДОХОДОВ И (ИЛИ) ОПТИМИЗАЦИЕЙ РАСХОДОВ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3233" y="3750265"/>
            <a:ext cx="25472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СОВЕРШЕНСТВОВАНИЕ СИСТЕМЫ УПРАВЛЕНИЯ ОБЩЕСТВЕННЫМИ ФИНАНСАМИ МУНИЦИПАЛЬНОГО    ОБРАЗОВАНИЯ МУНИЦИПАЛЬНОГО РАЙОНА «КОРТКЕРОССКИЙ»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87645" y="4259209"/>
            <a:ext cx="2773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СОКРАЩЕНИЕ ДОЛГОВОЙ НАГРУЗКИ И  ОБЕСПЕЧЕНИЯ ЛИКВИДНОСТИ БЮДЖЕТА МО МР</a:t>
            </a:r>
          </a:p>
        </p:txBody>
      </p:sp>
      <p:pic>
        <p:nvPicPr>
          <p:cNvPr id="1032" name="Picture 8" descr="C:\Users\Даньщикова\Desktop\01_zadachi-filosofi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31" y="3852290"/>
            <a:ext cx="1880763" cy="17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76466" y="6021299"/>
            <a:ext cx="53955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/>
          </a:p>
          <a:p>
            <a:pPr algn="ctr"/>
            <a:endParaRPr lang="en-US" sz="1801" dirty="0"/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/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id="{53E6A587-D93F-ED1E-FA38-82072D94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9144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C86E524A-4E07-F7CD-CE5D-799B146EBF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6" y="54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247" y="-30321"/>
            <a:ext cx="6743505" cy="483545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ЗАДАЧИ И ОСНОВНЫЕ НАПРАВЛЕНИЯ БЮДЖЕТНОЙ ПОЛИТИКИ МУНИЦИПАЛЬНОГО РАЙОНА «КОРТКЕРОССКИЙ» НА 2025 ГОД  И НА ПЛАНОВЫЙ ПЕРИОД 2026 И 2027 ГОДОВ </a:t>
            </a:r>
          </a:p>
        </p:txBody>
      </p:sp>
    </p:spTree>
    <p:extLst>
      <p:ext uri="{BB962C8B-B14F-4D97-AF65-F5344CB8AC3E}">
        <p14:creationId xmlns:p14="http://schemas.microsoft.com/office/powerpoint/2010/main" val="6545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3392</TotalTime>
  <Words>3534</Words>
  <Application>Microsoft Office PowerPoint</Application>
  <PresentationFormat>Экран (4:3)</PresentationFormat>
  <Paragraphs>498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Bahnschrift SemiBold SemiConden</vt:lpstr>
      <vt:lpstr>Bahnschrift SemiCondensed</vt:lpstr>
      <vt:lpstr>Bahnschrift SemiLight</vt:lpstr>
      <vt:lpstr>Bahnschrift SemiLight SemiConde</vt:lpstr>
      <vt:lpstr>Calibri</vt:lpstr>
      <vt:lpstr>Franklin Gothic Book</vt:lpstr>
      <vt:lpstr>Franklin Gothic Demi</vt:lpstr>
      <vt:lpstr>Open Sans</vt:lpstr>
      <vt:lpstr>Times New Roman</vt:lpstr>
      <vt:lpstr>Wingdings</vt:lpstr>
      <vt:lpstr>Презентация1</vt:lpstr>
      <vt:lpstr>Пользовательские</vt:lpstr>
      <vt:lpstr>БЮДЖЕТ  ДЛЯ ГРАЖДАН</vt:lpstr>
      <vt:lpstr>УВАЖАЕМЫЕ ЖИТЕЛИ КОРТКЕРОССКОГО РАЙОНА</vt:lpstr>
      <vt:lpstr>Презентация PowerPoint</vt:lpstr>
      <vt:lpstr>КРАТКИЙ СЛОВАРЬ ИСПОЛЬЗУЕМЫХ ТЕРМИНОВ И ПОНЯТИЙ</vt:lpstr>
      <vt:lpstr>КРАТКИЙ СЛОВАРЬ ИСПОЛЬЗУЕМЫХ ТЕРМИНОВ И ПОНЯТИЙ</vt:lpstr>
      <vt:lpstr>НОРМАТИВНАЯ ОСНОВА БЮДЖЕТНОГО ПРОЦЕССА В КОРТКЕРОССКОМ РАЙОНЕ</vt:lpstr>
      <vt:lpstr>ОСНОВНЫЕ ЭТАПЫ БЮДЖЕТНОГО ПРОЦЕССА В КОРТКЕРОССКОМ РАЙОНЕ</vt:lpstr>
      <vt:lpstr>АДМИНИСТРАТИВНО-ТЕРРИТОРИАЛЬНОЕ ДЕЛЕНИЕ КОРТКЕРОССКОГО РАЙОНА</vt:lpstr>
      <vt:lpstr>ЗАДАЧИ И ОСНОВНЫЕ НАПРАВЛЕНИЯ БЮДЖЕТНОЙ ПОЛИТИКИ МУНИЦИПАЛЬНОГО РАЙОНА «КОРТКЕРОССКИЙ» НА 2025 ГОД  И НА ПЛАНОВЫЙ ПЕРИОД 2026 И 2027 ГОДОВ </vt:lpstr>
      <vt:lpstr>ПРИОРИТЕТЫ ПРИ ФОРМИРОВАНИИ РАСХОДОВ</vt:lpstr>
      <vt:lpstr>ОСНОВНЫЕ  ПАРАМЕТРЫ  БЮДЖЕТА  МУНИЦИПАЛЬНОГО РАЙОНА «КОРТКЕРОССКИЙ» , МЛН. РУБЛЕЙ</vt:lpstr>
      <vt:lpstr>ПРОГНОЗИРОВАНИЕ НАЛОГОВЫХ И НЕНАЛОГОВЫХ ДОХОДОВ НА 2025–2027 ГОДЫ</vt:lpstr>
      <vt:lpstr>ПРОГНОЗИРОВАНИЕ НАЛОГОВЫХ И НЕНАЛОГОВЫХ ДОХОДОВ НА 2025–2027 ГОДЫ</vt:lpstr>
      <vt:lpstr>НАЛОГОВЫЕ И НЕНАЛОГОВЫЕ ДОХОДЫ, МЛН. РУБ.</vt:lpstr>
      <vt:lpstr>СТРУКТУРА НАЛОГОВЫХ И НЕНАЛОГОВЫХ ДОХОДОВ В 2024 ГОДУ</vt:lpstr>
      <vt:lpstr>РАСХОДЫ БЮДЖЕТА МО МР «КОРТКЕРОССКИЙ», ТЫС. РУБЛЕЙ</vt:lpstr>
      <vt:lpstr>ДИНАМИКА И СТРУКТУРА ПО РАЗДЕЛАМ РАСХОДОВ БЮДЖЕТА НА 2025 ГОД, ТЫС. РУБЛЕЙ</vt:lpstr>
      <vt:lpstr>ОБЪЕМ МЕЖБЮДЖЕТНЫХ ТРАНСФЕРТОВ БЮДЖЕТАМ СЕЛЬСКИХ ПОСЕЛЕНИЙ (2022-2025 ГГ.), ТЫС. РУБЛЕЙ</vt:lpstr>
      <vt:lpstr>МУНИЦИПАЛЬНЫЕ ПРОГРАММЫ КОРТКЕРОССКОГО РАЙОНА</vt:lpstr>
      <vt:lpstr>ОБЪЕМ ФИНАНСОВОГО ОБЕСПЕЧЕНИЯ РЕАЛИЗАЦИИ МУНИЦИПАЛЬНЫХ ПРОГРАММ </vt:lpstr>
      <vt:lpstr>ОБЪЕМ И СТРУКТУРА МУНИЦИПАЛЬНОГО ДОЛГА МО МР «КОРТКЕРОССКИЙ» НА 01.01.2025 Г.</vt:lpstr>
      <vt:lpstr>РАСХОДЫ НА ОБСЛУЖИВАНИЕ МУНИЦИПАЛЬНОГО ДОЛГА ЗА 2022-2027 ГОДЫ, ТЫС. РУБ.</vt:lpstr>
      <vt:lpstr>Дефицит, источники финансирования дефицита, тыс. рублей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Vovan</dc:creator>
  <cp:lastModifiedBy>i7</cp:lastModifiedBy>
  <cp:revision>327</cp:revision>
  <cp:lastPrinted>2024-11-19T09:21:29Z</cp:lastPrinted>
  <dcterms:created xsi:type="dcterms:W3CDTF">2017-11-21T17:29:24Z</dcterms:created>
  <dcterms:modified xsi:type="dcterms:W3CDTF">2024-11-20T18:17:34Z</dcterms:modified>
</cp:coreProperties>
</file>